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3" r:id="rId2"/>
    <p:sldId id="726" r:id="rId3"/>
    <p:sldId id="700" r:id="rId4"/>
    <p:sldId id="727" r:id="rId5"/>
    <p:sldId id="724" r:id="rId6"/>
    <p:sldId id="730" r:id="rId7"/>
    <p:sldId id="784" r:id="rId8"/>
    <p:sldId id="731" r:id="rId9"/>
    <p:sldId id="729" r:id="rId10"/>
    <p:sldId id="725" r:id="rId11"/>
    <p:sldId id="728" r:id="rId12"/>
    <p:sldId id="734" r:id="rId13"/>
    <p:sldId id="736" r:id="rId14"/>
    <p:sldId id="780" r:id="rId15"/>
    <p:sldId id="781" r:id="rId16"/>
    <p:sldId id="737" r:id="rId17"/>
    <p:sldId id="783" r:id="rId18"/>
    <p:sldId id="457" r:id="rId19"/>
    <p:sldId id="732" r:id="rId20"/>
    <p:sldId id="735" r:id="rId21"/>
    <p:sldId id="782" r:id="rId22"/>
  </p:sldIdLst>
  <p:sldSz cx="9144000" cy="6858000" type="letter"/>
  <p:notesSz cx="6858000" cy="9147175"/>
  <p:custDataLst>
    <p:tags r:id="rId25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3116"/>
  </p:normalViewPr>
  <p:slideViewPr>
    <p:cSldViewPr snapToGrid="0">
      <p:cViewPr varScale="1">
        <p:scale>
          <a:sx n="83" d="100"/>
          <a:sy n="83" d="100"/>
        </p:scale>
        <p:origin x="1280" y="192"/>
      </p:cViewPr>
      <p:guideLst>
        <p:guide orient="horz" pos="2496"/>
        <p:guide pos="2631"/>
      </p:guideLst>
    </p:cSldViewPr>
  </p:slideViewPr>
  <p:outlineViewPr>
    <p:cViewPr>
      <p:scale>
        <a:sx n="33" d="100"/>
        <a:sy n="33" d="100"/>
      </p:scale>
      <p:origin x="0" y="3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8A0E19B-6DDB-404B-BA31-FBBDF176EF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1"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F74B2E1-4009-A541-A567-051669C6AB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C71311D4-9C8F-0141-9CB1-88F9B6D46BE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1"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45A8A722-F78E-5A46-9B66-45BF911566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78C49F-7585-4B4C-9421-0C3B729F4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93C76D-9A90-3D4F-8D9B-5BFF3D1D9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50000"/>
              </a:spcBef>
              <a:defRPr sz="1200"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05F31-E2E5-BF4A-AC59-12BAB03A6B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50000"/>
              </a:spcBef>
              <a:defRPr sz="1200"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fld id="{518B83A9-EE07-4AB0-8704-2D7D1D847958}" type="datetimeFigureOut">
              <a:rPr lang="en-US"/>
              <a:pPr>
                <a:defRPr/>
              </a:pPr>
              <a:t>2/13/20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B4EF5D-2056-7D4F-BFF2-650A0761B2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7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2F30A4-5C50-6A42-AE43-8325A796F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2138"/>
            <a:ext cx="5486400" cy="3602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0D7F0-6395-A54D-BF48-72909195A1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838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50000"/>
              </a:spcBef>
              <a:defRPr sz="1200"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EB04F-0CED-8C45-9043-094CA3D54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838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50000"/>
              </a:spcBef>
              <a:defRPr sz="1200"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fld id="{00BF8218-C181-439C-9865-21B4D795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197A89C0-E7B6-46BC-91B8-5A67CE45A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46E0DDE7-6333-4EB4-8655-3EB3280E9655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C70A6CE-259E-463E-99FA-1A2B64747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714375"/>
            <a:ext cx="4860925" cy="3644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D7A3778-7D94-40B1-A99E-61B13DB73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4595813"/>
            <a:ext cx="5375275" cy="427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18C412E-27EC-4D92-81F3-A617B3459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EF261783-AE76-46AE-B56B-EDC1D6DB29F0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61EA890-4FDF-464C-A51F-A5BD0201C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A880760-812C-468B-AB93-BB943E3D9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8E8FD34D-DA33-475E-829E-3ABD998D7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44640D04-4885-4EBB-9CC7-81E3A65CD6E2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876BA3B-6534-4111-8B23-EFD0CB257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2D5483D-84D1-4ECB-8878-573691E8C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8E8FD34D-DA33-475E-829E-3ABD998D7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44640D04-4885-4EBB-9CC7-81E3A65CD6E2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876BA3B-6534-4111-8B23-EFD0CB257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2D5483D-84D1-4ECB-8878-573691E8C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8449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56BF82D5-9879-484E-98C9-4792A51B5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B14C7AF-64DC-4E4C-BC34-031A05069E7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246C61F-256C-6145-9C10-350D77594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04850"/>
            <a:ext cx="4700588" cy="3525838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E1EAE52-85E8-3B43-97CE-78487EDEC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2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16994FB-479E-8D41-A353-32230281A8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E2E166-4501-FE4D-AEE1-DA3C6C899AD9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6D73D47-83C9-6248-9E17-D6ECAACE6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704850"/>
            <a:ext cx="4700588" cy="3525838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F3E3AD2-9C75-684B-B248-581CA0D9B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144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8E8FD34D-DA33-475E-829E-3ABD998D7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44640D04-4885-4EBB-9CC7-81E3A65CD6E2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876BA3B-6534-4111-8B23-EFD0CB257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2D5483D-84D1-4ECB-8878-573691E8C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2032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8E8FD34D-DA33-475E-829E-3ABD998D7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44640D04-4885-4EBB-9CC7-81E3A65CD6E2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876BA3B-6534-4111-8B23-EFD0CB257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2D5483D-84D1-4ECB-8878-573691E8C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144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3B7A3E0C-E367-4CAC-B5AA-72AE46372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DD33E5D4-0DDE-49FB-BCBE-C7CC10EC73A8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0FB1810-B3BC-440F-B71C-ACE33F70F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EAD1979-C474-460F-85E6-EFCBE71FE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366913BD-7641-4E9F-85AE-A385E29D0D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7F3300AD-1313-4619-9ADB-6F4FAF04D668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7E180C1C-85AD-4C74-82A4-7246EE21B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714375"/>
            <a:ext cx="4860925" cy="3644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F5E7F83-BB13-4731-985F-131C6D248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4595813"/>
            <a:ext cx="5375275" cy="427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F872614B-936F-4ED5-9327-B82CBD277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CD000568-22D5-4997-8F1B-5054CFF05075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420EF5B-9298-4F34-B798-A76FA7B3D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831DE09-EC98-49D7-94C9-E0DEB3F99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794A3C0-7D3E-4DCF-979D-D6E36ACAB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B3A687F3-5B7E-41C6-A91E-C3A829534FAA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941AE5A-7B0B-452D-933F-85393FAA0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24FD268-F613-4AAC-8416-3CFE4B057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794A3C0-7D3E-4DCF-979D-D6E36ACAB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B3A687F3-5B7E-41C6-A91E-C3A829534FAA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941AE5A-7B0B-452D-933F-85393FAA0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24FD268-F613-4AAC-8416-3CFE4B057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391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902C48D2-7FEB-4D56-9290-CB24F2548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09CB35D2-53E7-4615-AB3E-E57DC8E0571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2AFC668-3795-4173-A503-D36FAAE68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F553B6D-BACC-4819-8AFB-0698D445E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070A374-E235-4583-B6C7-3618B37E7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7403D26E-C6FF-4186-9EBB-7D4F447C625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7B488FC-B290-47B8-BBD7-B83993A9A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FCED39-2E65-4E63-8E76-D81CF89CB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B3B5026-2943-4E9B-A0F3-A3C5CEA74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E4A35CA0-37F9-44B6-B478-526ED4A67E23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DC3BA2F-8EE5-4DCE-ABFA-FC1342FC4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D3563B-4C1D-4F1F-B466-8FDCAC49B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A62F3-0A2F-4A39-92CF-FD77527AB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1" sz="1400">
                <a:latin typeface="Times New Roman" charset="0"/>
                <a:ea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4FE6-2D7E-4A64-A712-BDA0936C8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1" sz="1400">
                <a:latin typeface="Times New Roman" charset="0"/>
                <a:ea typeface="新細明體" charset="0"/>
              </a:defRPr>
            </a:lvl1pPr>
          </a:lstStyle>
          <a:p>
            <a:pPr>
              <a:defRPr/>
            </a:pPr>
            <a:r>
              <a:rPr lang="en-US" altLang="zh-TW"/>
              <a:t>ECE 1545</a:t>
            </a:r>
          </a:p>
        </p:txBody>
      </p:sp>
    </p:spTree>
    <p:extLst>
      <p:ext uri="{BB962C8B-B14F-4D97-AF65-F5344CB8AC3E}">
        <p14:creationId xmlns:p14="http://schemas.microsoft.com/office/powerpoint/2010/main" val="172203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3D3A63-9556-654C-AC02-0F4F7F41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65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51816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51816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4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45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F50CCF-C76F-584A-A466-B78BBB1E4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54D589-DDE0-46D0-B7C7-CB12BB6D0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8BA2045E-A695-4440-9228-A41EF90C4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143000"/>
            <a:ext cx="5943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3" r:id="rId2"/>
    <p:sldLayoutId id="2147483904" r:id="rId3"/>
    <p:sldLayoutId id="2147483905" r:id="rId4"/>
    <p:sldLayoutId id="2147483906" r:id="rId5"/>
    <p:sldLayoutId id="2147483907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新細明體" charset="-120"/>
          <a:cs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新細明體" charset="-120"/>
          <a:cs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新細明體" charset="-120"/>
          <a:cs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新細明體" charset="-120"/>
          <a:cs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新細明體" charset="-120"/>
          <a:cs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新細明體" charset="-120"/>
          <a:cs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新細明體" charset="-120"/>
          <a:cs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新細明體" charset="-120"/>
          <a:cs typeface="新細明體" charset="-12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DEC0EA4-964E-1A40-84CE-DCEE0A5210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2300" y="24638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Packet Scheduling in Linux</a:t>
            </a:r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B19D00E0-EB50-7443-B95E-CCDA64C53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kumimoji="1"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新細明體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Linux Scheduling: Example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23663D4-5482-458C-9BEA-82F75C0D5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80337" cy="657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800" dirty="0">
                <a:latin typeface="Courier" pitchFamily="2" charset="0"/>
              </a:rPr>
              <a:t>$ </a:t>
            </a:r>
            <a:r>
              <a:rPr lang="en-CA" altLang="en-US" sz="1800" dirty="0" err="1">
                <a:latin typeface="Courier" pitchFamily="2" charset="0"/>
              </a:rPr>
              <a:t>sudo</a:t>
            </a:r>
            <a:r>
              <a:rPr lang="en-CA" altLang="en-US" sz="1800" dirty="0">
                <a:latin typeface="Courier" pitchFamily="2" charset="0"/>
              </a:rPr>
              <a:t> </a:t>
            </a:r>
            <a:r>
              <a:rPr lang="en-CA" altLang="en-US" sz="1800" dirty="0" err="1">
                <a:latin typeface="Courier" pitchFamily="2" charset="0"/>
              </a:rPr>
              <a:t>tc</a:t>
            </a:r>
            <a:r>
              <a:rPr lang="en-CA" altLang="en-US" sz="1800" dirty="0">
                <a:latin typeface="Courier" pitchFamily="2" charset="0"/>
              </a:rPr>
              <a:t> </a:t>
            </a:r>
            <a:r>
              <a:rPr lang="en-CA" altLang="en-US" sz="1800" dirty="0" err="1">
                <a:latin typeface="Courier" pitchFamily="2" charset="0"/>
              </a:rPr>
              <a:t>qdisc</a:t>
            </a:r>
            <a:r>
              <a:rPr lang="en-CA" altLang="en-US" sz="1800" dirty="0">
                <a:latin typeface="Courier" pitchFamily="2" charset="0"/>
              </a:rPr>
              <a:t> add dev lo root handle 2: </a:t>
            </a:r>
            <a:r>
              <a:rPr lang="en-CA" altLang="en-US" sz="1800" dirty="0" err="1">
                <a:latin typeface="Courier" pitchFamily="2" charset="0"/>
              </a:rPr>
              <a:t>prio</a:t>
            </a:r>
            <a:endParaRPr lang="en-US" alt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8CB5ED-17D9-8A47-B5FF-A485E5D2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403475"/>
            <a:ext cx="4805362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CA" sz="1600" dirty="0">
              <a:latin typeface="Courier" pitchFamily="2" charset="0"/>
            </a:endParaRPr>
          </a:p>
          <a:p>
            <a:pPr>
              <a:defRPr/>
            </a:pPr>
            <a:r>
              <a:rPr lang="en-CA" sz="2000" dirty="0"/>
              <a:t>Adds a static priority scheduler to the loopback device</a:t>
            </a:r>
          </a:p>
          <a:p>
            <a:pPr>
              <a:defRPr/>
            </a:pPr>
            <a:r>
              <a:rPr lang="en-CA" sz="2000" dirty="0"/>
              <a:t>By default, there are three priority classes</a:t>
            </a:r>
          </a:p>
          <a:p>
            <a:pPr>
              <a:defRPr/>
            </a:pPr>
            <a:endParaRPr lang="en-CA" sz="2000" dirty="0"/>
          </a:p>
          <a:p>
            <a:pPr marL="0" indent="0">
              <a:buFontTx/>
              <a:buNone/>
              <a:defRPr/>
            </a:pPr>
            <a:endParaRPr lang="en-CA" sz="2000" dirty="0"/>
          </a:p>
          <a:p>
            <a:pPr marL="0" indent="0">
              <a:buFontTx/>
              <a:buNone/>
              <a:defRPr/>
            </a:pPr>
            <a:endParaRPr lang="en-US" altLang="en-US" kern="0" dirty="0"/>
          </a:p>
          <a:p>
            <a:pPr marL="0" indent="0">
              <a:buFontTx/>
              <a:buNone/>
              <a:defRPr/>
            </a:pPr>
            <a:endParaRPr lang="en-US" altLang="en-US" kern="0" dirty="0"/>
          </a:p>
        </p:txBody>
      </p: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DDEF808F-E2D7-4747-9067-FBDEAAC18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063" y="989013"/>
            <a:ext cx="4125912" cy="452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6389" name="Picture 9">
            <a:extLst>
              <a:ext uri="{FF2B5EF4-FFF2-40B4-BE49-F238E27FC236}">
                <a16:creationId xmlns:a16="http://schemas.microsoft.com/office/drawing/2014/main" id="{9A7FF92B-9EBC-405B-B6DB-478E417F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028825"/>
            <a:ext cx="3351212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qdisc</a:t>
            </a: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can be attached to (other) </a:t>
            </a:r>
            <a:r>
              <a:rPr lang="en-US" alt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qdisc’s</a:t>
            </a:r>
            <a:endParaRPr lang="en-US" alt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8CB5ED-17D9-8A47-B5FF-A485E5D2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371601"/>
            <a:ext cx="74214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dirty="0">
                <a:latin typeface="Courier" pitchFamily="2" charset="0"/>
              </a:rPr>
              <a:t>$ </a:t>
            </a:r>
            <a:r>
              <a:rPr lang="en-CA" sz="1600" dirty="0">
                <a:latin typeface="Courier" pitchFamily="2" charset="0"/>
              </a:rPr>
              <a:t>sudo </a:t>
            </a:r>
            <a:r>
              <a:rPr lang="en-CA" sz="1600" dirty="0" err="1">
                <a:latin typeface="Courier" pitchFamily="2" charset="0"/>
              </a:rPr>
              <a:t>tc</a:t>
            </a:r>
            <a:r>
              <a:rPr lang="en-CA" sz="1600" dirty="0">
                <a:latin typeface="Courier" pitchFamily="2" charset="0"/>
              </a:rPr>
              <a:t> </a:t>
            </a:r>
            <a:r>
              <a:rPr lang="en-CA" sz="1600" dirty="0" err="1">
                <a:latin typeface="Courier" pitchFamily="2" charset="0"/>
              </a:rPr>
              <a:t>qdisc</a:t>
            </a:r>
            <a:r>
              <a:rPr lang="en-CA" sz="1600" dirty="0">
                <a:latin typeface="Courier" pitchFamily="2" charset="0"/>
              </a:rPr>
              <a:t> add dev lo root handle </a:t>
            </a:r>
            <a:r>
              <a:rPr lang="en-US" sz="1600" dirty="0">
                <a:latin typeface="Courier" pitchFamily="2" charset="0"/>
              </a:rPr>
              <a:t>1</a:t>
            </a:r>
            <a:r>
              <a:rPr lang="en-CA" sz="1600" dirty="0">
                <a:latin typeface="Courier" pitchFamily="2" charset="0"/>
              </a:rPr>
              <a:t>: \ </a:t>
            </a:r>
            <a:br>
              <a:rPr lang="en-CA" sz="1600" dirty="0">
                <a:latin typeface="Courier" pitchFamily="2" charset="0"/>
              </a:rPr>
            </a:br>
            <a:r>
              <a:rPr lang="en-CA" sz="1600" dirty="0">
                <a:latin typeface="Courier" pitchFamily="2" charset="0"/>
              </a:rPr>
              <a:t> 		</a:t>
            </a:r>
            <a:r>
              <a:rPr lang="en-CA" sz="1600" dirty="0" err="1">
                <a:latin typeface="Courier" pitchFamily="2" charset="0"/>
              </a:rPr>
              <a:t>tbf</a:t>
            </a:r>
            <a:r>
              <a:rPr lang="en-CA" sz="1600" dirty="0">
                <a:latin typeface="Courier" pitchFamily="2" charset="0"/>
              </a:rPr>
              <a:t> rate 10Mbit burst 10k limit 1M </a:t>
            </a:r>
            <a:endParaRPr lang="en-US" sz="1600" dirty="0">
              <a:latin typeface="Courier" pitchFamily="2" charset="0"/>
            </a:endParaRPr>
          </a:p>
          <a:p>
            <a:pPr marL="0" indent="0">
              <a:buFontTx/>
              <a:buNone/>
              <a:defRPr/>
            </a:pPr>
            <a:r>
              <a:rPr lang="en-CA" sz="1600" dirty="0">
                <a:latin typeface="Courier" pitchFamily="2" charset="0"/>
              </a:rPr>
              <a:t>$ sudo </a:t>
            </a:r>
            <a:r>
              <a:rPr lang="en-CA" sz="1600" dirty="0" err="1">
                <a:latin typeface="Courier" pitchFamily="2" charset="0"/>
              </a:rPr>
              <a:t>tc</a:t>
            </a:r>
            <a:r>
              <a:rPr lang="en-CA" sz="1600" dirty="0">
                <a:latin typeface="Courier" pitchFamily="2" charset="0"/>
              </a:rPr>
              <a:t> </a:t>
            </a:r>
            <a:r>
              <a:rPr lang="en-CA" sz="1600" dirty="0" err="1">
                <a:latin typeface="Courier" pitchFamily="2" charset="0"/>
              </a:rPr>
              <a:t>qdisc</a:t>
            </a:r>
            <a:r>
              <a:rPr lang="en-CA" sz="1600" dirty="0">
                <a:latin typeface="Courier" pitchFamily="2" charset="0"/>
              </a:rPr>
              <a:t> add dev lo </a:t>
            </a:r>
            <a:r>
              <a:rPr lang="en-US" sz="1600" dirty="0">
                <a:latin typeface="Courier" pitchFamily="2" charset="0"/>
              </a:rPr>
              <a:t>parent 1:</a:t>
            </a:r>
            <a:r>
              <a:rPr lang="en-CA" sz="1600" dirty="0">
                <a:latin typeface="Courier" pitchFamily="2" charset="0"/>
              </a:rPr>
              <a:t> handle </a:t>
            </a:r>
            <a:r>
              <a:rPr lang="en-US" sz="1600" dirty="0">
                <a:latin typeface="Courier" pitchFamily="2" charset="0"/>
              </a:rPr>
              <a:t>2</a:t>
            </a:r>
            <a:r>
              <a:rPr lang="en-CA" sz="1600" dirty="0">
                <a:latin typeface="Courier" pitchFamily="2" charset="0"/>
              </a:rPr>
              <a:t>: </a:t>
            </a:r>
            <a:r>
              <a:rPr lang="en-CA" sz="1600" dirty="0" err="1">
                <a:latin typeface="Courier" pitchFamily="2" charset="0"/>
              </a:rPr>
              <a:t>prio</a:t>
            </a:r>
            <a:r>
              <a:rPr lang="en-CA" sz="1600" dirty="0">
                <a:latin typeface="Courier" pitchFamily="2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CA" sz="1600" dirty="0">
              <a:latin typeface="Courier" pitchFamily="2" charset="0"/>
            </a:endParaRPr>
          </a:p>
          <a:p>
            <a:pPr>
              <a:defRPr/>
            </a:pPr>
            <a:endParaRPr lang="en-CA" sz="2000" dirty="0"/>
          </a:p>
          <a:p>
            <a:pPr marL="0" indent="0">
              <a:buFontTx/>
              <a:buNone/>
              <a:defRPr/>
            </a:pPr>
            <a:endParaRPr lang="en-US" altLang="en-US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C7150-5C5C-7442-8AAA-D3500A1A1743}"/>
              </a:ext>
            </a:extLst>
          </p:cNvPr>
          <p:cNvSpPr txBox="1"/>
          <p:nvPr/>
        </p:nvSpPr>
        <p:spPr>
          <a:xfrm>
            <a:off x="400407" y="2477631"/>
            <a:ext cx="6565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CA" sz="2000" dirty="0">
                <a:latin typeface="Calibri" panose="020F0502020204030204" pitchFamily="34" charset="0"/>
              </a:rPr>
              <a:t>Token bucket (TBF)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CA" sz="2000" dirty="0">
                <a:latin typeface="Calibri" panose="020F0502020204030204" pitchFamily="34" charset="0"/>
              </a:rPr>
              <a:t>is set to a rate limit of 10 Mbps. </a:t>
            </a: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sz="2000" dirty="0">
                <a:latin typeface="Calibri" panose="020F0502020204030204" pitchFamily="34" charset="0"/>
              </a:rPr>
              <a:t>Scheduling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CA" sz="2000" dirty="0">
                <a:latin typeface="Calibri" panose="020F0502020204030204" pitchFamily="34" charset="0"/>
              </a:rPr>
              <a:t>is static priority (with 3 priority levels)</a:t>
            </a: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000" dirty="0" err="1">
                <a:latin typeface="Calibri" panose="020F0502020204030204" pitchFamily="34" charset="0"/>
              </a:rPr>
              <a:t>Prio</a:t>
            </a:r>
            <a:r>
              <a:rPr lang="en-US" sz="2000" dirty="0">
                <a:latin typeface="Calibri" panose="020F0502020204030204" pitchFamily="34" charset="0"/>
              </a:rPr>
              <a:t> is attached to TBF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any packet transmitted out of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prio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 will go </a:t>
            </a:r>
            <a:b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through TBF</a:t>
            </a:r>
            <a:endParaRPr lang="en-US" altLang="en-US" sz="2000" kern="0" dirty="0">
              <a:latin typeface="Calibri" panose="020F0502020204030204" pitchFamily="34" charset="0"/>
            </a:endParaRPr>
          </a:p>
          <a:p>
            <a:pPr algn="l"/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02934C-2AA5-074F-8DA2-32BEC0348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35" y="1466015"/>
            <a:ext cx="2893915" cy="49328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Token Bucket Filter (</a:t>
            </a:r>
            <a:r>
              <a:rPr lang="en-US" alt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tbf</a:t>
            </a: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2B75C6A-41B9-47A8-9A14-8B02C4E10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16837" cy="23225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/>
              <a:t>$ </a:t>
            </a:r>
            <a:r>
              <a:rPr lang="en-CA" altLang="en-US" sz="2000" dirty="0">
                <a:latin typeface="Courier" pitchFamily="2" charset="0"/>
              </a:rPr>
              <a:t>sudo </a:t>
            </a:r>
            <a:r>
              <a:rPr lang="en-CA" altLang="en-US" sz="2000" dirty="0" err="1">
                <a:latin typeface="Courier" pitchFamily="2" charset="0"/>
              </a:rPr>
              <a:t>tc</a:t>
            </a:r>
            <a:r>
              <a:rPr lang="en-CA" altLang="en-US" sz="2000" dirty="0">
                <a:latin typeface="Courier" pitchFamily="2" charset="0"/>
              </a:rPr>
              <a:t> </a:t>
            </a:r>
            <a:r>
              <a:rPr lang="en-CA" altLang="en-US" sz="2000" dirty="0" err="1">
                <a:latin typeface="Courier" pitchFamily="2" charset="0"/>
              </a:rPr>
              <a:t>qdisc</a:t>
            </a:r>
            <a:r>
              <a:rPr lang="en-CA" altLang="en-US" sz="2000" dirty="0">
                <a:latin typeface="Courier" pitchFamily="2" charset="0"/>
              </a:rPr>
              <a:t> add dev lo root </a:t>
            </a:r>
            <a:br>
              <a:rPr lang="en-CA" altLang="en-US" sz="2000" dirty="0">
                <a:latin typeface="Courier" pitchFamily="2" charset="0"/>
              </a:rPr>
            </a:br>
            <a:r>
              <a:rPr lang="en-CA" altLang="en-US" sz="2000" dirty="0">
                <a:latin typeface="Courier" pitchFamily="2" charset="0"/>
              </a:rPr>
              <a:t>      handle 2: </a:t>
            </a:r>
            <a:r>
              <a:rPr lang="en-US" altLang="en-US" sz="2000" dirty="0" err="1">
                <a:latin typeface="Courier" pitchFamily="2" charset="0"/>
              </a:rPr>
              <a:t>tbf</a:t>
            </a:r>
            <a:r>
              <a:rPr lang="en-US" altLang="en-US" sz="2000" dirty="0">
                <a:latin typeface="Courier" pitchFamily="2" charset="0"/>
              </a:rPr>
              <a:t> limit 50000 </a:t>
            </a:r>
            <a:br>
              <a:rPr lang="en-US" altLang="en-US" sz="2000" dirty="0">
                <a:latin typeface="Courier" pitchFamily="2" charset="0"/>
              </a:rPr>
            </a:br>
            <a:r>
              <a:rPr lang="en-US" altLang="en-US" sz="2000" dirty="0">
                <a:latin typeface="Courier" pitchFamily="2" charset="0"/>
              </a:rPr>
              <a:t>              burst 1000 rate 2mbit</a:t>
            </a:r>
          </a:p>
          <a:p>
            <a:pPr marL="0" indent="0">
              <a:buFontTx/>
              <a:buNone/>
            </a:pPr>
            <a:endParaRPr lang="en-US" altLang="en-US" sz="2000" dirty="0"/>
          </a:p>
          <a:p>
            <a:pPr marL="0" indent="0">
              <a:buFontTx/>
              <a:buNone/>
            </a:pPr>
            <a:r>
              <a:rPr lang="en-US" altLang="en-US" dirty="0"/>
              <a:t>Token Bucket Filter with </a:t>
            </a:r>
          </a:p>
          <a:p>
            <a:pPr lvl="1"/>
            <a:r>
              <a:rPr lang="en-US" altLang="en-US" dirty="0"/>
              <a:t>50KB max. backlog size (in buffer),</a:t>
            </a:r>
          </a:p>
          <a:p>
            <a:pPr lvl="1"/>
            <a:r>
              <a:rPr lang="en-US" altLang="en-US" dirty="0"/>
              <a:t>bucket of size 1000 bytes,</a:t>
            </a:r>
          </a:p>
          <a:p>
            <a:pPr lvl="1"/>
            <a:r>
              <a:rPr lang="en-US" altLang="en-US" dirty="0"/>
              <a:t>rate is 2Mbps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2DB24-665D-284F-8415-6451EFFEB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535" y="1371600"/>
            <a:ext cx="2226187" cy="35850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Network emulator  (</a:t>
            </a:r>
            <a:r>
              <a:rPr lang="en-US" alt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netem</a:t>
            </a: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2B75C6A-41B9-47A8-9A14-8B02C4E10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16837" cy="2322513"/>
          </a:xfrm>
        </p:spPr>
        <p:txBody>
          <a:bodyPr/>
          <a:lstStyle/>
          <a:p>
            <a:r>
              <a:rPr lang="en-US" altLang="en-US" dirty="0"/>
              <a:t>Not a scheduler or shaper</a:t>
            </a:r>
          </a:p>
          <a:p>
            <a:r>
              <a:rPr lang="en-US" altLang="en-US" dirty="0"/>
              <a:t>It is a component that emulates what </a:t>
            </a:r>
            <a:br>
              <a:rPr lang="en-US" altLang="en-US" dirty="0"/>
            </a:br>
            <a:r>
              <a:rPr lang="en-US" altLang="en-US" dirty="0"/>
              <a:t>happens in a real network: </a:t>
            </a:r>
          </a:p>
          <a:p>
            <a:pPr lvl="1"/>
            <a:r>
              <a:rPr lang="en-US" altLang="en-US" dirty="0"/>
              <a:t>adds delay, </a:t>
            </a:r>
          </a:p>
          <a:p>
            <a:pPr lvl="1"/>
            <a:r>
              <a:rPr lang="en-US" altLang="en-US" dirty="0"/>
              <a:t>Imposes rate limit, </a:t>
            </a:r>
          </a:p>
          <a:p>
            <a:pPr lvl="1"/>
            <a:r>
              <a:rPr lang="en-US" altLang="en-US" dirty="0"/>
              <a:t>simulates random packet drops, </a:t>
            </a:r>
          </a:p>
          <a:p>
            <a:pPr lvl="1"/>
            <a:r>
              <a:rPr lang="en-US" altLang="en-US" dirty="0"/>
              <a:t>etc. </a:t>
            </a:r>
          </a:p>
          <a:p>
            <a:pPr lvl="1"/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sz="2000" dirty="0"/>
              <a:t>$ </a:t>
            </a:r>
            <a:r>
              <a:rPr lang="en-CA" altLang="en-US" sz="2000" dirty="0">
                <a:latin typeface="Courier" pitchFamily="2" charset="0"/>
              </a:rPr>
              <a:t>sudo </a:t>
            </a:r>
            <a:r>
              <a:rPr lang="en-CA" altLang="en-US" sz="2000" dirty="0" err="1">
                <a:latin typeface="Courier" pitchFamily="2" charset="0"/>
              </a:rPr>
              <a:t>tc</a:t>
            </a:r>
            <a:r>
              <a:rPr lang="en-CA" altLang="en-US" sz="2000" dirty="0">
                <a:latin typeface="Courier" pitchFamily="2" charset="0"/>
              </a:rPr>
              <a:t> </a:t>
            </a:r>
            <a:r>
              <a:rPr lang="en-CA" altLang="en-US" sz="2000" dirty="0" err="1">
                <a:latin typeface="Courier" pitchFamily="2" charset="0"/>
              </a:rPr>
              <a:t>qdisc</a:t>
            </a:r>
            <a:r>
              <a:rPr lang="en-CA" altLang="en-US" sz="2000" dirty="0">
                <a:latin typeface="Courier" pitchFamily="2" charset="0"/>
              </a:rPr>
              <a:t> add dev lo root handle 2: </a:t>
            </a:r>
            <a:br>
              <a:rPr lang="en-CA" altLang="en-US" sz="2000" dirty="0">
                <a:latin typeface="Courier" pitchFamily="2" charset="0"/>
              </a:rPr>
            </a:br>
            <a:r>
              <a:rPr lang="en-CA" altLang="en-US" sz="2000" dirty="0">
                <a:latin typeface="Courier" pitchFamily="2" charset="0"/>
              </a:rPr>
              <a:t> 					</a:t>
            </a:r>
            <a:r>
              <a:rPr lang="en-US" altLang="en-US" sz="2000" dirty="0" err="1">
                <a:latin typeface="Courier" pitchFamily="2" charset="0"/>
              </a:rPr>
              <a:t>netem</a:t>
            </a:r>
            <a:r>
              <a:rPr lang="en-US" altLang="en-US" sz="2000" dirty="0">
                <a:latin typeface="Courier" pitchFamily="2" charset="0"/>
              </a:rPr>
              <a:t> rate 50Mbit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chemeClr val="accent6"/>
                </a:solidFill>
              </a:rPr>
              <a:t>Limits the transmission to a rate of 50 </a:t>
            </a:r>
            <a:r>
              <a:rPr lang="en-US" altLang="en-US" dirty="0" err="1">
                <a:solidFill>
                  <a:schemeClr val="accent6"/>
                </a:solidFill>
              </a:rPr>
              <a:t>Mbps</a:t>
            </a:r>
            <a:endParaRPr lang="en-US" alt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E26CE-B4F5-6448-9461-9CEA78DBB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535" y="1302417"/>
            <a:ext cx="2188029" cy="35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68612726-6884-D24A-A946-23979E20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400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3EF7E84-C99F-E949-8AF2-7FE674D2D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Deficit Round Robin (DRR)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8C9FE0E-880B-EB46-85AB-CD282A921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334000" cy="4876800"/>
          </a:xfrm>
        </p:spPr>
        <p:txBody>
          <a:bodyPr/>
          <a:lstStyle/>
          <a:p>
            <a:r>
              <a:rPr lang="en-US" altLang="en-US" sz="2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 Round Robin scheduler which keeps tracks of transmitted bytes</a:t>
            </a:r>
            <a:br>
              <a:rPr lang="en-US" altLang="en-US" sz="2000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Tx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</a:rPr>
              <a:t>One FIFO queue for each flow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</a:rPr>
              <a:t>Operates in </a:t>
            </a:r>
            <a:r>
              <a:rPr lang="ja-JP" altLang="en-US" sz="1800">
                <a:ea typeface="ＭＳ Ｐゴシック" panose="020B0600070205080204" pitchFamily="34" charset="-128"/>
              </a:rPr>
              <a:t>“</a:t>
            </a:r>
            <a:r>
              <a:rPr lang="en-US" altLang="ja-JP" sz="1800" dirty="0">
                <a:ea typeface="ＭＳ Ｐゴシック" panose="020B0600070205080204" pitchFamily="34" charset="-128"/>
              </a:rPr>
              <a:t>rounds</a:t>
            </a:r>
            <a:r>
              <a:rPr lang="ja-JP" altLang="en-US" sz="1800">
                <a:ea typeface="ＭＳ Ｐゴシック" panose="020B0600070205080204" pitchFamily="34" charset="-128"/>
              </a:rPr>
              <a:t>”</a:t>
            </a:r>
            <a:r>
              <a:rPr lang="en-CA" altLang="ja-JP" sz="1800" dirty="0">
                <a:ea typeface="ＭＳ Ｐゴシック" panose="020B0600070205080204" pitchFamily="34" charset="-128"/>
              </a:rPr>
              <a:t>, where each queue with a backlog is visited once in a round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Q</a:t>
            </a:r>
            <a:r>
              <a:rPr lang="en-US" altLang="en-US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en-US" altLang="en-US" sz="1800" dirty="0">
                <a:ea typeface="ＭＳ Ｐゴシック" panose="020B0600070205080204" pitchFamily="34" charset="-128"/>
              </a:rPr>
              <a:t>: Quantum of flow</a:t>
            </a:r>
            <a:r>
              <a:rPr lang="en-US" altLang="en-US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br>
              <a:rPr lang="en-US" altLang="en-US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</a:t>
            </a:r>
            <a:r>
              <a:rPr lang="en-US" altLang="en-US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Maximum number of bytes from flow </a:t>
            </a:r>
            <a:r>
              <a:rPr lang="en-US" altLang="en-US" sz="1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br>
              <a:rPr lang="en-US" altLang="en-US" sz="1800" dirty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     that are sent in one round</a:t>
            </a:r>
          </a:p>
          <a:p>
            <a:pPr lvl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          </a:t>
            </a:r>
            <a:r>
              <a:rPr lang="en-US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(Quantum is greater than max. size of   </a:t>
            </a:r>
            <a:br>
              <a:rPr lang="en-US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            flow </a:t>
            </a:r>
            <a:r>
              <a:rPr lang="en-US" altLang="en-US" sz="16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 packets (</a:t>
            </a:r>
            <a:r>
              <a:rPr lang="en-US" altLang="en-US" sz="16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Q</a:t>
            </a:r>
            <a:r>
              <a:rPr lang="en-US" altLang="en-US" sz="16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en-US" altLang="en-US" sz="16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&gt; </a:t>
            </a:r>
            <a:r>
              <a:rPr lang="en-US" altLang="en-US" sz="16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</a:t>
            </a:r>
            <a:r>
              <a:rPr lang="en-US" altLang="en-US" sz="1600" i="1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1600" i="1" baseline="30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max</a:t>
            </a:r>
            <a:r>
              <a:rPr lang="en-US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))</a:t>
            </a:r>
          </a:p>
          <a:p>
            <a:pPr lvl="1"/>
            <a:r>
              <a:rPr lang="en-US" altLang="en-US" sz="1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DC</a:t>
            </a:r>
            <a:r>
              <a:rPr lang="en-US" altLang="en-US" sz="1800" i="1" baseline="-25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: Deficit counter of flow </a:t>
            </a:r>
            <a:r>
              <a:rPr lang="en-US" altLang="en-US" sz="1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br>
              <a:rPr lang="en-US" altLang="en-US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</a:t>
            </a:r>
            <a:r>
              <a:rPr lang="en-US" altLang="en-US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Credit of flows (in bytes) saved for the</a:t>
            </a:r>
            <a:br>
              <a:rPr lang="en-US" altLang="en-US" sz="1800" dirty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     next round</a:t>
            </a:r>
          </a:p>
          <a:p>
            <a:pPr lvl="1"/>
            <a:endParaRPr lang="en-US" altLang="en-US" sz="1800" i="1" baseline="-25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A8EB53F8-799C-8F42-815A-F5054A52C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2163763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36">
            <a:extLst>
              <a:ext uri="{FF2B5EF4-FFF2-40B4-BE49-F238E27FC236}">
                <a16:creationId xmlns:a16="http://schemas.microsoft.com/office/drawing/2014/main" id="{D875ED95-4820-E94E-836E-7C41103DD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2146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31" name="Rectangle 37">
            <a:extLst>
              <a:ext uri="{FF2B5EF4-FFF2-40B4-BE49-F238E27FC236}">
                <a16:creationId xmlns:a16="http://schemas.microsoft.com/office/drawing/2014/main" id="{811B9CB0-F815-0942-ABCD-34C840AA1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163763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CE52B268-FCEB-FB41-9B80-D11FBA74B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2146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2F9D3EDA-B1FC-8745-B1F0-8CC555F10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2163763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 Box 40">
            <a:extLst>
              <a:ext uri="{FF2B5EF4-FFF2-40B4-BE49-F238E27FC236}">
                <a16:creationId xmlns:a16="http://schemas.microsoft.com/office/drawing/2014/main" id="{A18A6498-B3AB-CD44-AE58-1B4CC1FB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2146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35" name="Rectangle 41">
            <a:extLst>
              <a:ext uri="{FF2B5EF4-FFF2-40B4-BE49-F238E27FC236}">
                <a16:creationId xmlns:a16="http://schemas.microsoft.com/office/drawing/2014/main" id="{9160769A-CA95-B641-ACCF-3D03D461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4860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id="{CB887E98-2344-0C45-8D78-93E3B7A25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24685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37" name="Rectangle 43">
            <a:extLst>
              <a:ext uri="{FF2B5EF4-FFF2-40B4-BE49-F238E27FC236}">
                <a16:creationId xmlns:a16="http://schemas.microsoft.com/office/drawing/2014/main" id="{EC5AFC2F-66B1-0143-B9CA-B77CBE158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860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 Box 44">
            <a:extLst>
              <a:ext uri="{FF2B5EF4-FFF2-40B4-BE49-F238E27FC236}">
                <a16:creationId xmlns:a16="http://schemas.microsoft.com/office/drawing/2014/main" id="{9D362092-6DEF-D54E-91E7-35C9496C8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4685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39" name="Rectangle 45">
            <a:extLst>
              <a:ext uri="{FF2B5EF4-FFF2-40B4-BE49-F238E27FC236}">
                <a16:creationId xmlns:a16="http://schemas.microsoft.com/office/drawing/2014/main" id="{0EDD3DFF-3FD5-C04C-AFCA-B19D70F9E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4860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ext Box 46">
            <a:extLst>
              <a:ext uri="{FF2B5EF4-FFF2-40B4-BE49-F238E27FC236}">
                <a16:creationId xmlns:a16="http://schemas.microsoft.com/office/drawing/2014/main" id="{1D55B3E2-0096-8146-98B6-3F706E6E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24685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41" name="Rectangle 47">
            <a:extLst>
              <a:ext uri="{FF2B5EF4-FFF2-40B4-BE49-F238E27FC236}">
                <a16:creationId xmlns:a16="http://schemas.microsoft.com/office/drawing/2014/main" id="{5621C98A-EFF3-1541-B2EB-D37775006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2773363"/>
            <a:ext cx="9144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2361CA6A-E407-9548-970B-CFF8985F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773363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43" name="Line 49">
            <a:extLst>
              <a:ext uri="{FF2B5EF4-FFF2-40B4-BE49-F238E27FC236}">
                <a16:creationId xmlns:a16="http://schemas.microsoft.com/office/drawing/2014/main" id="{C409DE04-E08C-404D-8783-47663BB37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4988" y="23749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AutoShape 50">
            <a:extLst>
              <a:ext uri="{FF2B5EF4-FFF2-40B4-BE49-F238E27FC236}">
                <a16:creationId xmlns:a16="http://schemas.microsoft.com/office/drawing/2014/main" id="{8B968C2E-FE78-DB40-9CA8-B6033313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0" y="191770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52">
            <a:extLst>
              <a:ext uri="{FF2B5EF4-FFF2-40B4-BE49-F238E27FC236}">
                <a16:creationId xmlns:a16="http://schemas.microsoft.com/office/drawing/2014/main" id="{B79DCA2E-518A-874F-821E-B34108C2E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18415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 Box 53">
            <a:extLst>
              <a:ext uri="{FF2B5EF4-FFF2-40B4-BE49-F238E27FC236}">
                <a16:creationId xmlns:a16="http://schemas.microsoft.com/office/drawing/2014/main" id="{8E7AF5AF-E94A-2749-B51B-3C5A99AF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18415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47" name="Rectangle 54">
            <a:extLst>
              <a:ext uri="{FF2B5EF4-FFF2-40B4-BE49-F238E27FC236}">
                <a16:creationId xmlns:a16="http://schemas.microsoft.com/office/drawing/2014/main" id="{3A7AF576-0B6F-AE43-9482-3A837F7C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18415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id="{7D75A4E3-EAB6-E143-AD6A-FA90642EB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18415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 Box 56">
            <a:extLst>
              <a:ext uri="{FF2B5EF4-FFF2-40B4-BE49-F238E27FC236}">
                <a16:creationId xmlns:a16="http://schemas.microsoft.com/office/drawing/2014/main" id="{EB92A1D5-8531-B641-821B-98820D437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18415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50" name="Text Box 57">
            <a:extLst>
              <a:ext uri="{FF2B5EF4-FFF2-40B4-BE49-F238E27FC236}">
                <a16:creationId xmlns:a16="http://schemas.microsoft.com/office/drawing/2014/main" id="{5B455605-B95C-C947-AB39-5DFAC128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8415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51" name="Rectangle 59">
            <a:extLst>
              <a:ext uri="{FF2B5EF4-FFF2-40B4-BE49-F238E27FC236}">
                <a16:creationId xmlns:a16="http://schemas.microsoft.com/office/drawing/2014/main" id="{56C10F28-9EB7-E04D-9358-8ED9603B3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21463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Text Box 60">
            <a:extLst>
              <a:ext uri="{FF2B5EF4-FFF2-40B4-BE49-F238E27FC236}">
                <a16:creationId xmlns:a16="http://schemas.microsoft.com/office/drawing/2014/main" id="{70B051A0-4CE6-7D44-A698-E31DBE0C7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2146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53" name="Rectangle 61">
            <a:extLst>
              <a:ext uri="{FF2B5EF4-FFF2-40B4-BE49-F238E27FC236}">
                <a16:creationId xmlns:a16="http://schemas.microsoft.com/office/drawing/2014/main" id="{2E43424F-3F27-594A-8484-74DD6E16E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24511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Text Box 62">
            <a:extLst>
              <a:ext uri="{FF2B5EF4-FFF2-40B4-BE49-F238E27FC236}">
                <a16:creationId xmlns:a16="http://schemas.microsoft.com/office/drawing/2014/main" id="{18832D99-D08B-0842-A2FE-1195A0AA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24511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55" name="Rectangle 63">
            <a:extLst>
              <a:ext uri="{FF2B5EF4-FFF2-40B4-BE49-F238E27FC236}">
                <a16:creationId xmlns:a16="http://schemas.microsoft.com/office/drawing/2014/main" id="{83DB3ACE-DBDF-D340-AD9F-CA05A0086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27559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 Box 64">
            <a:extLst>
              <a:ext uri="{FF2B5EF4-FFF2-40B4-BE49-F238E27FC236}">
                <a16:creationId xmlns:a16="http://schemas.microsoft.com/office/drawing/2014/main" id="{4F596177-265D-124D-BDB5-CBB7686D9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27559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57" name="Text Box 65">
            <a:extLst>
              <a:ext uri="{FF2B5EF4-FFF2-40B4-BE49-F238E27FC236}">
                <a16:creationId xmlns:a16="http://schemas.microsoft.com/office/drawing/2014/main" id="{F4DDC9EE-9BB4-9742-B1F8-218707E4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1536700"/>
            <a:ext cx="585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charset="0"/>
                <a:ea typeface="ＭＳ Ｐゴシック" charset="0"/>
                <a:cs typeface="ＭＳ Ｐゴシック" charset="0"/>
              </a:rPr>
              <a:t>Credits</a:t>
            </a:r>
          </a:p>
        </p:txBody>
      </p:sp>
      <p:sp>
        <p:nvSpPr>
          <p:cNvPr id="58" name="Rectangle 66">
            <a:extLst>
              <a:ext uri="{FF2B5EF4-FFF2-40B4-BE49-F238E27FC236}">
                <a16:creationId xmlns:a16="http://schemas.microsoft.com/office/drawing/2014/main" id="{BDBC86FC-CE1C-914D-9D06-7EC77BE0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063" y="3687763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Text Box 67">
            <a:extLst>
              <a:ext uri="{FF2B5EF4-FFF2-40B4-BE49-F238E27FC236}">
                <a16:creationId xmlns:a16="http://schemas.microsoft.com/office/drawing/2014/main" id="{1217AA55-1E88-9B41-91D3-291C9BE0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188" y="3670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0" name="Rectangle 68">
            <a:extLst>
              <a:ext uri="{FF2B5EF4-FFF2-40B4-BE49-F238E27FC236}">
                <a16:creationId xmlns:a16="http://schemas.microsoft.com/office/drawing/2014/main" id="{6904D089-EB0B-2B42-B7A4-E5B71E7D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3746500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Text Box 69">
            <a:extLst>
              <a:ext uri="{FF2B5EF4-FFF2-40B4-BE49-F238E27FC236}">
                <a16:creationId xmlns:a16="http://schemas.microsoft.com/office/drawing/2014/main" id="{DC7DB68E-BE56-E943-A8AE-C4F4E080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37290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2" name="Rectangle 70">
            <a:extLst>
              <a:ext uri="{FF2B5EF4-FFF2-40B4-BE49-F238E27FC236}">
                <a16:creationId xmlns:a16="http://schemas.microsoft.com/office/drawing/2014/main" id="{2B062154-E092-AB46-86A6-7669892B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3746500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Text Box 71">
            <a:extLst>
              <a:ext uri="{FF2B5EF4-FFF2-40B4-BE49-F238E27FC236}">
                <a16:creationId xmlns:a16="http://schemas.microsoft.com/office/drawing/2014/main" id="{96A84E43-254F-1C43-9C25-A59CDAA39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7290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4" name="Rectangle 72">
            <a:extLst>
              <a:ext uri="{FF2B5EF4-FFF2-40B4-BE49-F238E27FC236}">
                <a16:creationId xmlns:a16="http://schemas.microsoft.com/office/drawing/2014/main" id="{C3336910-13E5-0448-AA51-0FB965F3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40862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Text Box 73">
            <a:extLst>
              <a:ext uri="{FF2B5EF4-FFF2-40B4-BE49-F238E27FC236}">
                <a16:creationId xmlns:a16="http://schemas.microsoft.com/office/drawing/2014/main" id="{42E3C4D2-C1C6-9C42-8BB8-E8696A52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0687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6" name="Rectangle 74">
            <a:extLst>
              <a:ext uri="{FF2B5EF4-FFF2-40B4-BE49-F238E27FC236}">
                <a16:creationId xmlns:a16="http://schemas.microsoft.com/office/drawing/2014/main" id="{A9BC0AA0-D225-CD4C-B432-9F88BE1F0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0862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Text Box 75">
            <a:extLst>
              <a:ext uri="{FF2B5EF4-FFF2-40B4-BE49-F238E27FC236}">
                <a16:creationId xmlns:a16="http://schemas.microsoft.com/office/drawing/2014/main" id="{DD077010-4D23-0444-8E24-198FE7C41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40687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8" name="Rectangle 76">
            <a:extLst>
              <a:ext uri="{FF2B5EF4-FFF2-40B4-BE49-F238E27FC236}">
                <a16:creationId xmlns:a16="http://schemas.microsoft.com/office/drawing/2014/main" id="{FB9499D6-B1F3-F742-A951-65F6C341D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3" y="3687763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Text Box 77">
            <a:extLst>
              <a:ext uri="{FF2B5EF4-FFF2-40B4-BE49-F238E27FC236}">
                <a16:creationId xmlns:a16="http://schemas.microsoft.com/office/drawing/2014/main" id="{F93D2028-1095-8643-A33D-EE37986B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3670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70" name="Rectangle 78">
            <a:extLst>
              <a:ext uri="{FF2B5EF4-FFF2-40B4-BE49-F238E27FC236}">
                <a16:creationId xmlns:a16="http://schemas.microsoft.com/office/drawing/2014/main" id="{FACDCE7C-E00E-EC42-BB1B-82764281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4373563"/>
            <a:ext cx="9144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Text Box 79">
            <a:extLst>
              <a:ext uri="{FF2B5EF4-FFF2-40B4-BE49-F238E27FC236}">
                <a16:creationId xmlns:a16="http://schemas.microsoft.com/office/drawing/2014/main" id="{8F247D14-3819-0F45-AD8A-73FFD84D5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373563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72" name="Line 80">
            <a:extLst>
              <a:ext uri="{FF2B5EF4-FFF2-40B4-BE49-F238E27FC236}">
                <a16:creationId xmlns:a16="http://schemas.microsoft.com/office/drawing/2014/main" id="{5B60F5D6-9296-3344-B829-537223259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4988" y="39751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AutoShape 81">
            <a:extLst>
              <a:ext uri="{FF2B5EF4-FFF2-40B4-BE49-F238E27FC236}">
                <a16:creationId xmlns:a16="http://schemas.microsoft.com/office/drawing/2014/main" id="{82C7A59B-2BA8-B646-B74C-634AA3C5B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0" y="351790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Rectangle 82">
            <a:extLst>
              <a:ext uri="{FF2B5EF4-FFF2-40B4-BE49-F238E27FC236}">
                <a16:creationId xmlns:a16="http://schemas.microsoft.com/office/drawing/2014/main" id="{4C756E9E-DAED-FB4E-A243-E0F56C6D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34417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Text Box 83">
            <a:extLst>
              <a:ext uri="{FF2B5EF4-FFF2-40B4-BE49-F238E27FC236}">
                <a16:creationId xmlns:a16="http://schemas.microsoft.com/office/drawing/2014/main" id="{41E0DFA0-BA2A-3545-9E20-9EB54C99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34417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76" name="Rectangle 84">
            <a:extLst>
              <a:ext uri="{FF2B5EF4-FFF2-40B4-BE49-F238E27FC236}">
                <a16:creationId xmlns:a16="http://schemas.microsoft.com/office/drawing/2014/main" id="{74869C6E-BD9A-D84C-B564-23A734E54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34417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Rectangle 85">
            <a:extLst>
              <a:ext uri="{FF2B5EF4-FFF2-40B4-BE49-F238E27FC236}">
                <a16:creationId xmlns:a16="http://schemas.microsoft.com/office/drawing/2014/main" id="{0A9C7CBC-346D-5C48-82B5-735A5497D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34417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Text Box 86">
            <a:extLst>
              <a:ext uri="{FF2B5EF4-FFF2-40B4-BE49-F238E27FC236}">
                <a16:creationId xmlns:a16="http://schemas.microsoft.com/office/drawing/2014/main" id="{FDE915C9-562E-DD49-ADB2-972268EA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34417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E195E5E7-3549-2748-808B-94B926CD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4417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80" name="Rectangle 88">
            <a:extLst>
              <a:ext uri="{FF2B5EF4-FFF2-40B4-BE49-F238E27FC236}">
                <a16:creationId xmlns:a16="http://schemas.microsoft.com/office/drawing/2014/main" id="{7725B07D-3BB9-FC4F-B41B-9DFCD6358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37465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Text Box 89">
            <a:extLst>
              <a:ext uri="{FF2B5EF4-FFF2-40B4-BE49-F238E27FC236}">
                <a16:creationId xmlns:a16="http://schemas.microsoft.com/office/drawing/2014/main" id="{40703E72-ACAF-864D-AE94-3376AF9B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37465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25</a:t>
            </a:r>
          </a:p>
        </p:txBody>
      </p:sp>
      <p:sp>
        <p:nvSpPr>
          <p:cNvPr id="82" name="Rectangle 90">
            <a:extLst>
              <a:ext uri="{FF2B5EF4-FFF2-40B4-BE49-F238E27FC236}">
                <a16:creationId xmlns:a16="http://schemas.microsoft.com/office/drawing/2014/main" id="{C14F7760-2413-1A4B-AAA9-0E7A60735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0513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Text Box 91">
            <a:extLst>
              <a:ext uri="{FF2B5EF4-FFF2-40B4-BE49-F238E27FC236}">
                <a16:creationId xmlns:a16="http://schemas.microsoft.com/office/drawing/2014/main" id="{3DE03275-C2B9-9B4E-8AF4-64CD89DD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4051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25</a:t>
            </a:r>
          </a:p>
        </p:txBody>
      </p:sp>
      <p:sp>
        <p:nvSpPr>
          <p:cNvPr id="84" name="Rectangle 92">
            <a:extLst>
              <a:ext uri="{FF2B5EF4-FFF2-40B4-BE49-F238E27FC236}">
                <a16:creationId xmlns:a16="http://schemas.microsoft.com/office/drawing/2014/main" id="{01DF6444-F1E7-FB45-AF2D-BDDF99CA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3561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Text Box 93">
            <a:extLst>
              <a:ext uri="{FF2B5EF4-FFF2-40B4-BE49-F238E27FC236}">
                <a16:creationId xmlns:a16="http://schemas.microsoft.com/office/drawing/2014/main" id="{1A4E811A-E78F-A94D-8E76-D7F4EC59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43561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86" name="Text Box 94">
            <a:extLst>
              <a:ext uri="{FF2B5EF4-FFF2-40B4-BE49-F238E27FC236}">
                <a16:creationId xmlns:a16="http://schemas.microsoft.com/office/drawing/2014/main" id="{78B43A81-C20B-C04B-966A-B2296071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3136900"/>
            <a:ext cx="585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charset="0"/>
                <a:ea typeface="ＭＳ Ｐゴシック" charset="0"/>
                <a:cs typeface="ＭＳ Ｐゴシック" charset="0"/>
              </a:rPr>
              <a:t>Credits</a:t>
            </a:r>
          </a:p>
        </p:txBody>
      </p:sp>
      <p:sp>
        <p:nvSpPr>
          <p:cNvPr id="87" name="Rectangle 97">
            <a:extLst>
              <a:ext uri="{FF2B5EF4-FFF2-40B4-BE49-F238E27FC236}">
                <a16:creationId xmlns:a16="http://schemas.microsoft.com/office/drawing/2014/main" id="{097B5E2E-5B08-A248-B8C5-186E16613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5270500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" name="Text Box 98">
            <a:extLst>
              <a:ext uri="{FF2B5EF4-FFF2-40B4-BE49-F238E27FC236}">
                <a16:creationId xmlns:a16="http://schemas.microsoft.com/office/drawing/2014/main" id="{1106F91D-8C22-404E-BD67-DBE111909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52530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89" name="Rectangle 99">
            <a:extLst>
              <a:ext uri="{FF2B5EF4-FFF2-40B4-BE49-F238E27FC236}">
                <a16:creationId xmlns:a16="http://schemas.microsoft.com/office/drawing/2014/main" id="{D0D06239-4C7F-4045-AA09-E595D581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5270500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Text Box 100">
            <a:extLst>
              <a:ext uri="{FF2B5EF4-FFF2-40B4-BE49-F238E27FC236}">
                <a16:creationId xmlns:a16="http://schemas.microsoft.com/office/drawing/2014/main" id="{4A1FBE20-9667-2848-997D-4542821C7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52530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91" name="Rectangle 101">
            <a:extLst>
              <a:ext uri="{FF2B5EF4-FFF2-40B4-BE49-F238E27FC236}">
                <a16:creationId xmlns:a16="http://schemas.microsoft.com/office/drawing/2014/main" id="{9225A9D2-4399-7146-9713-243F95462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56102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Text Box 102">
            <a:extLst>
              <a:ext uri="{FF2B5EF4-FFF2-40B4-BE49-F238E27FC236}">
                <a16:creationId xmlns:a16="http://schemas.microsoft.com/office/drawing/2014/main" id="{4301359F-83FE-C54B-9D2A-E57D1875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55927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93" name="Rectangle 103">
            <a:extLst>
              <a:ext uri="{FF2B5EF4-FFF2-40B4-BE49-F238E27FC236}">
                <a16:creationId xmlns:a16="http://schemas.microsoft.com/office/drawing/2014/main" id="{D2C5294B-F9E8-4044-9DCC-110F5842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56102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" name="Text Box 104">
            <a:extLst>
              <a:ext uri="{FF2B5EF4-FFF2-40B4-BE49-F238E27FC236}">
                <a16:creationId xmlns:a16="http://schemas.microsoft.com/office/drawing/2014/main" id="{317362CD-3ED0-1C4A-938A-B221E87F4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5927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95" name="Rectangle 107">
            <a:extLst>
              <a:ext uri="{FF2B5EF4-FFF2-40B4-BE49-F238E27FC236}">
                <a16:creationId xmlns:a16="http://schemas.microsoft.com/office/drawing/2014/main" id="{21ADAF8C-98A9-4C41-9EBD-A5A467CF6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5897563"/>
            <a:ext cx="9144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" name="Text Box 108">
            <a:extLst>
              <a:ext uri="{FF2B5EF4-FFF2-40B4-BE49-F238E27FC236}">
                <a16:creationId xmlns:a16="http://schemas.microsoft.com/office/drawing/2014/main" id="{AE1CAE18-3A48-F246-AC1B-07F49059B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897563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97" name="Line 109">
            <a:extLst>
              <a:ext uri="{FF2B5EF4-FFF2-40B4-BE49-F238E27FC236}">
                <a16:creationId xmlns:a16="http://schemas.microsoft.com/office/drawing/2014/main" id="{204B3BC9-6D7B-5845-8EFE-A312D8F96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4988" y="54991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" name="AutoShape 110">
            <a:extLst>
              <a:ext uri="{FF2B5EF4-FFF2-40B4-BE49-F238E27FC236}">
                <a16:creationId xmlns:a16="http://schemas.microsoft.com/office/drawing/2014/main" id="{38FA2114-F61A-B940-A907-F6C3BA7FD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0" y="504190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Rectangle 111">
            <a:extLst>
              <a:ext uri="{FF2B5EF4-FFF2-40B4-BE49-F238E27FC236}">
                <a16:creationId xmlns:a16="http://schemas.microsoft.com/office/drawing/2014/main" id="{B0433F36-93A8-A445-9CD1-C6086A4D5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965700"/>
            <a:ext cx="3810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" name="Text Box 112">
            <a:extLst>
              <a:ext uri="{FF2B5EF4-FFF2-40B4-BE49-F238E27FC236}">
                <a16:creationId xmlns:a16="http://schemas.microsoft.com/office/drawing/2014/main" id="{7C76F681-C64E-B748-8D09-A353AA080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49657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101" name="Rectangle 113">
            <a:extLst>
              <a:ext uri="{FF2B5EF4-FFF2-40B4-BE49-F238E27FC236}">
                <a16:creationId xmlns:a16="http://schemas.microsoft.com/office/drawing/2014/main" id="{EA1B8F48-2FFC-FB4C-AD8E-095EE33A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49657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" name="Rectangle 114">
            <a:extLst>
              <a:ext uri="{FF2B5EF4-FFF2-40B4-BE49-F238E27FC236}">
                <a16:creationId xmlns:a16="http://schemas.microsoft.com/office/drawing/2014/main" id="{9E7E3998-9B4E-6B48-8D43-64F9828A7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49657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" name="Text Box 115">
            <a:extLst>
              <a:ext uri="{FF2B5EF4-FFF2-40B4-BE49-F238E27FC236}">
                <a16:creationId xmlns:a16="http://schemas.microsoft.com/office/drawing/2014/main" id="{2FC769DA-6C21-A444-84F5-AB2E9587F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49657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104" name="Text Box 116">
            <a:extLst>
              <a:ext uri="{FF2B5EF4-FFF2-40B4-BE49-F238E27FC236}">
                <a16:creationId xmlns:a16="http://schemas.microsoft.com/office/drawing/2014/main" id="{E10A5078-B90E-434C-8094-892DA79C2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9657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05" name="Rectangle 117">
            <a:extLst>
              <a:ext uri="{FF2B5EF4-FFF2-40B4-BE49-F238E27FC236}">
                <a16:creationId xmlns:a16="http://schemas.microsoft.com/office/drawing/2014/main" id="{91A43B88-B48B-5440-9918-6E04DE008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5270500"/>
            <a:ext cx="3810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" name="Text Box 118">
            <a:extLst>
              <a:ext uri="{FF2B5EF4-FFF2-40B4-BE49-F238E27FC236}">
                <a16:creationId xmlns:a16="http://schemas.microsoft.com/office/drawing/2014/main" id="{B7C61E16-AFD5-CB4E-B9A2-7FB270EF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2705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07" name="Rectangle 119">
            <a:extLst>
              <a:ext uri="{FF2B5EF4-FFF2-40B4-BE49-F238E27FC236}">
                <a16:creationId xmlns:a16="http://schemas.microsoft.com/office/drawing/2014/main" id="{CF49EDC4-EB63-1048-818F-F605C2D6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5575300"/>
            <a:ext cx="3810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Text Box 120">
            <a:extLst>
              <a:ext uri="{FF2B5EF4-FFF2-40B4-BE49-F238E27FC236}">
                <a16:creationId xmlns:a16="http://schemas.microsoft.com/office/drawing/2014/main" id="{73633543-957D-564F-B850-5D052869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5753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09" name="Rectangle 121">
            <a:extLst>
              <a:ext uri="{FF2B5EF4-FFF2-40B4-BE49-F238E27FC236}">
                <a16:creationId xmlns:a16="http://schemas.microsoft.com/office/drawing/2014/main" id="{ACB6573D-92CB-BE42-813A-4A5D6ABF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5880100"/>
            <a:ext cx="3810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Text Box 122">
            <a:extLst>
              <a:ext uri="{FF2B5EF4-FFF2-40B4-BE49-F238E27FC236}">
                <a16:creationId xmlns:a16="http://schemas.microsoft.com/office/drawing/2014/main" id="{EF7A242A-5875-EB47-BCE4-A654E7A8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8801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111" name="Text Box 123">
            <a:extLst>
              <a:ext uri="{FF2B5EF4-FFF2-40B4-BE49-F238E27FC236}">
                <a16:creationId xmlns:a16="http://schemas.microsoft.com/office/drawing/2014/main" id="{6E0B500A-003F-7646-A7DA-309AD43F8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4660900"/>
            <a:ext cx="585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Credits</a:t>
            </a:r>
          </a:p>
        </p:txBody>
      </p:sp>
      <p:sp>
        <p:nvSpPr>
          <p:cNvPr id="112" name="Line 125">
            <a:extLst>
              <a:ext uri="{FF2B5EF4-FFF2-40B4-BE49-F238E27FC236}">
                <a16:creationId xmlns:a16="http://schemas.microsoft.com/office/drawing/2014/main" id="{58652745-FA9D-034E-99E5-D8AB510D2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1369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" name="Line 126">
            <a:extLst>
              <a:ext uri="{FF2B5EF4-FFF2-40B4-BE49-F238E27FC236}">
                <a16:creationId xmlns:a16="http://schemas.microsoft.com/office/drawing/2014/main" id="{B5D3CC48-80FE-4D4C-9053-F70ABB8B7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46609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" name="Line 127">
            <a:extLst>
              <a:ext uri="{FF2B5EF4-FFF2-40B4-BE49-F238E27FC236}">
                <a16:creationId xmlns:a16="http://schemas.microsoft.com/office/drawing/2014/main" id="{62833A8A-ADAA-CC4D-9C75-899070600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50" y="18415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Text Box 128">
            <a:extLst>
              <a:ext uri="{FF2B5EF4-FFF2-40B4-BE49-F238E27FC236}">
                <a16:creationId xmlns:a16="http://schemas.microsoft.com/office/drawing/2014/main" id="{F99EAA4F-7E78-B143-B654-4C3E1D500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3652838"/>
            <a:ext cx="4619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Time</a:t>
            </a:r>
            <a:endParaRPr lang="en-US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91" name="TextBox 1">
            <a:extLst>
              <a:ext uri="{FF2B5EF4-FFF2-40B4-BE49-F238E27FC236}">
                <a16:creationId xmlns:a16="http://schemas.microsoft.com/office/drawing/2014/main" id="{FCFBD432-503D-9040-B72F-9D8CE85C2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6465888"/>
            <a:ext cx="4365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/>
              <a:t>Drawing from:https://web.stanford.edu/class/ee384y/projects/download03/francois_muralee.ppt</a:t>
            </a:r>
          </a:p>
          <a:p>
            <a:r>
              <a:rPr lang="en-US" altLang="en-US" sz="90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4299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B9870A79-EFE6-0F41-A43B-4E5C96C7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400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4F8BFD2-89F0-814B-9C5E-7F501A7B2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Deficit Round Robin (DRR)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E565B23-1FC6-FA44-9D79-CA692B736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249863" cy="4876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If queue is empty: </a:t>
            </a:r>
            <a:r>
              <a:rPr lang="en-US" sz="2000" i="1" dirty="0"/>
              <a:t>Q</a:t>
            </a:r>
            <a:r>
              <a:rPr lang="en-US" sz="2000" i="1" baseline="-25000" dirty="0"/>
              <a:t>i</a:t>
            </a:r>
            <a:r>
              <a:rPr lang="en-US" sz="2000" i="1" dirty="0"/>
              <a:t>=0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Otherwise, </a:t>
            </a:r>
          </a:p>
          <a:p>
            <a:pPr lvl="1">
              <a:defRPr/>
            </a:pPr>
            <a:r>
              <a:rPr lang="en-US" sz="2000" dirty="0"/>
              <a:t>Add quantum </a:t>
            </a:r>
            <a:r>
              <a:rPr lang="en-US" sz="2000" i="1" dirty="0"/>
              <a:t>Q</a:t>
            </a:r>
            <a:r>
              <a:rPr lang="en-US" sz="2000" i="1" baseline="-25000" dirty="0"/>
              <a:t>i </a:t>
            </a:r>
            <a:r>
              <a:rPr lang="en-US" sz="2000" dirty="0"/>
              <a:t>to flow </a:t>
            </a:r>
            <a:r>
              <a:rPr lang="en-US" sz="2000" i="1" dirty="0" err="1"/>
              <a:t>i</a:t>
            </a:r>
            <a:r>
              <a:rPr lang="en-US" sz="2000" dirty="0"/>
              <a:t> in each round:</a:t>
            </a:r>
          </a:p>
          <a:p>
            <a:pPr marL="457200" lvl="1" indent="0">
              <a:buFontTx/>
              <a:buNone/>
              <a:defRPr/>
            </a:pPr>
            <a:r>
              <a:rPr lang="en-US" sz="2000" i="1" dirty="0">
                <a:ea typeface="ＭＳ Ｐゴシック" charset="0"/>
              </a:rPr>
              <a:t>      </a:t>
            </a:r>
            <a:r>
              <a:rPr lang="en-US" sz="2000" i="1" dirty="0" err="1">
                <a:ea typeface="ＭＳ Ｐゴシック" charset="0"/>
              </a:rPr>
              <a:t>DC</a:t>
            </a:r>
            <a:r>
              <a:rPr lang="en-US" sz="2000" i="1" baseline="-25000" dirty="0" err="1">
                <a:ea typeface="ＭＳ Ｐゴシック" charset="0"/>
              </a:rPr>
              <a:t>i</a:t>
            </a:r>
            <a:r>
              <a:rPr lang="en-US" sz="2000" i="1" baseline="-25000" dirty="0">
                <a:ea typeface="ＭＳ Ｐゴシック" charset="0"/>
              </a:rPr>
              <a:t> </a:t>
            </a:r>
            <a:r>
              <a:rPr lang="en-US" sz="2000" i="1" dirty="0">
                <a:ea typeface="ＭＳ Ｐゴシック" charset="0"/>
              </a:rPr>
              <a:t>= </a:t>
            </a:r>
            <a:r>
              <a:rPr lang="en-US" sz="2000" i="1" dirty="0" err="1">
                <a:ea typeface="ＭＳ Ｐゴシック" charset="0"/>
              </a:rPr>
              <a:t>DC</a:t>
            </a:r>
            <a:r>
              <a:rPr lang="en-US" sz="2000" i="1" baseline="-25000" dirty="0" err="1">
                <a:ea typeface="ＭＳ Ｐゴシック" charset="0"/>
              </a:rPr>
              <a:t>i</a:t>
            </a:r>
            <a:r>
              <a:rPr lang="en-US" sz="2000" i="1" baseline="-25000" dirty="0">
                <a:ea typeface="ＭＳ Ｐゴシック" charset="0"/>
              </a:rPr>
              <a:t> </a:t>
            </a:r>
            <a:r>
              <a:rPr lang="en-US" sz="2000" i="1" dirty="0">
                <a:ea typeface="ＭＳ Ｐゴシック" charset="0"/>
              </a:rPr>
              <a:t>+ Q</a:t>
            </a:r>
            <a:r>
              <a:rPr lang="en-US" sz="2000" i="1" baseline="-25000" dirty="0">
                <a:ea typeface="ＭＳ Ｐゴシック" charset="0"/>
              </a:rPr>
              <a:t>i 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Transmit packet with size</a:t>
            </a:r>
            <a:r>
              <a:rPr lang="en-US" sz="2000" i="1" dirty="0">
                <a:ea typeface="ＭＳ Ｐゴシック" charset="0"/>
              </a:rPr>
              <a:t> L </a:t>
            </a:r>
            <a:r>
              <a:rPr lang="en-US" sz="2000" dirty="0">
                <a:ea typeface="ＭＳ Ｐゴシック" charset="0"/>
              </a:rPr>
              <a:t>from head of queue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>
                <a:ea typeface="ＭＳ Ｐゴシック" charset="0"/>
              </a:rPr>
              <a:t>and set</a:t>
            </a:r>
            <a:r>
              <a:rPr lang="en-US" sz="2000" i="1" dirty="0">
                <a:ea typeface="ＭＳ Ｐゴシック" charset="0"/>
              </a:rPr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sz="2000" i="1" dirty="0">
                <a:ea typeface="ＭＳ Ｐゴシック" charset="0"/>
              </a:rPr>
              <a:t>      </a:t>
            </a:r>
            <a:r>
              <a:rPr lang="en-US" sz="2000" i="1" dirty="0" err="1">
                <a:ea typeface="ＭＳ Ｐゴシック" charset="0"/>
              </a:rPr>
              <a:t>DC</a:t>
            </a:r>
            <a:r>
              <a:rPr lang="en-US" sz="2000" i="1" baseline="-25000" dirty="0" err="1">
                <a:ea typeface="ＭＳ Ｐゴシック" charset="0"/>
              </a:rPr>
              <a:t>i</a:t>
            </a:r>
            <a:r>
              <a:rPr lang="en-US" sz="2000" i="1" baseline="-25000" dirty="0">
                <a:ea typeface="ＭＳ Ｐゴシック" charset="0"/>
              </a:rPr>
              <a:t> </a:t>
            </a:r>
            <a:r>
              <a:rPr lang="en-US" sz="2000" i="1" dirty="0">
                <a:ea typeface="ＭＳ Ｐゴシック" charset="0"/>
              </a:rPr>
              <a:t>= </a:t>
            </a:r>
            <a:r>
              <a:rPr lang="en-US" sz="2000" i="1" dirty="0" err="1">
                <a:ea typeface="ＭＳ Ｐゴシック" charset="0"/>
              </a:rPr>
              <a:t>DC</a:t>
            </a:r>
            <a:r>
              <a:rPr lang="en-US" sz="2000" i="1" baseline="-25000" dirty="0" err="1">
                <a:ea typeface="ＭＳ Ｐゴシック" charset="0"/>
              </a:rPr>
              <a:t>i</a:t>
            </a:r>
            <a:r>
              <a:rPr lang="en-US" sz="2000" i="1" baseline="-25000" dirty="0">
                <a:ea typeface="ＭＳ Ｐゴシック" charset="0"/>
              </a:rPr>
              <a:t> </a:t>
            </a:r>
            <a:r>
              <a:rPr lang="en-US" sz="2000" i="1" dirty="0">
                <a:ea typeface="ＭＳ Ｐゴシック" charset="0"/>
              </a:rPr>
              <a:t>- L</a:t>
            </a:r>
            <a:r>
              <a:rPr lang="en-US" sz="2000" i="1" baseline="-25000" dirty="0">
                <a:ea typeface="ＭＳ Ｐゴシック" charset="0"/>
              </a:rPr>
              <a:t> 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Continue transmitting (and subtracting </a:t>
            </a:r>
            <a:r>
              <a:rPr lang="en-US" sz="2000" i="1" dirty="0" err="1">
                <a:ea typeface="ＭＳ Ｐゴシック" charset="0"/>
              </a:rPr>
              <a:t>DC</a:t>
            </a:r>
            <a:r>
              <a:rPr lang="en-US" sz="2000" i="1" baseline="-25000" dirty="0" err="1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) until packet size at head of queue </a:t>
            </a:r>
            <a:r>
              <a:rPr lang="en-US" sz="2000" i="1" dirty="0" err="1"/>
              <a:t>i</a:t>
            </a:r>
            <a:r>
              <a:rPr lang="en-US" sz="2000" dirty="0">
                <a:ea typeface="ＭＳ Ｐゴシック" charset="0"/>
              </a:rPr>
              <a:t> is larger than </a:t>
            </a:r>
            <a:r>
              <a:rPr lang="en-US" sz="2000" i="1" dirty="0" err="1">
                <a:ea typeface="ＭＳ Ｐゴシック" charset="0"/>
              </a:rPr>
              <a:t>DC</a:t>
            </a:r>
            <a:r>
              <a:rPr lang="en-US" sz="2000" i="1" baseline="-25000" dirty="0" err="1">
                <a:ea typeface="ＭＳ Ｐゴシック" charset="0"/>
              </a:rPr>
              <a:t>i</a:t>
            </a:r>
            <a:endParaRPr lang="en-US" sz="2000" dirty="0">
              <a:ea typeface="ＭＳ Ｐゴシック" charset="0"/>
            </a:endParaRPr>
          </a:p>
          <a:p>
            <a:pPr marL="457200" lvl="1" indent="0">
              <a:buFontTx/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8F41A703-2255-D244-8D22-32825ED85507}"/>
              </a:ext>
            </a:extLst>
          </p:cNvPr>
          <p:cNvSpPr txBox="1">
            <a:spLocks/>
          </p:cNvSpPr>
          <p:nvPr/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206C615-104E-2C4C-8AEE-3AB52DD50978}" type="slidenum">
              <a:rPr lang="en-US" altLang="en-US" sz="1400"/>
              <a:pPr algn="r"/>
              <a:t>15</a:t>
            </a:fld>
            <a:endParaRPr lang="en-US" altLang="en-US" sz="1400"/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FE616DD2-E5DA-0B45-A4B0-9175BA8E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2163763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 Box 36">
            <a:extLst>
              <a:ext uri="{FF2B5EF4-FFF2-40B4-BE49-F238E27FC236}">
                <a16:creationId xmlns:a16="http://schemas.microsoft.com/office/drawing/2014/main" id="{F3705270-B45B-5748-BBD4-F6E5FAF17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2146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32" name="Rectangle 37">
            <a:extLst>
              <a:ext uri="{FF2B5EF4-FFF2-40B4-BE49-F238E27FC236}">
                <a16:creationId xmlns:a16="http://schemas.microsoft.com/office/drawing/2014/main" id="{0A26D898-B98B-8040-AF2D-F96C56FCD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163763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128DDF44-CF60-B048-B419-984D9B46C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2146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34" name="Rectangle 39">
            <a:extLst>
              <a:ext uri="{FF2B5EF4-FFF2-40B4-BE49-F238E27FC236}">
                <a16:creationId xmlns:a16="http://schemas.microsoft.com/office/drawing/2014/main" id="{4875E15B-9D9C-4246-ADC8-36006F15B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2163763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90C19D8C-B5D4-1448-BD8E-9146115A1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2146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4596D392-E79A-8449-8102-0312BC677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4860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AAB6DD08-49EC-EB40-AD51-7F3F2949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24685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38" name="Rectangle 43">
            <a:extLst>
              <a:ext uri="{FF2B5EF4-FFF2-40B4-BE49-F238E27FC236}">
                <a16:creationId xmlns:a16="http://schemas.microsoft.com/office/drawing/2014/main" id="{7B56181E-8455-0F45-A757-AD49DE52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860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912364AE-B318-954A-9C42-F2303102C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4685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40" name="Rectangle 45">
            <a:extLst>
              <a:ext uri="{FF2B5EF4-FFF2-40B4-BE49-F238E27FC236}">
                <a16:creationId xmlns:a16="http://schemas.microsoft.com/office/drawing/2014/main" id="{8DF2D831-6889-7A4C-81DE-40F5EBB3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4860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Text Box 46">
            <a:extLst>
              <a:ext uri="{FF2B5EF4-FFF2-40B4-BE49-F238E27FC236}">
                <a16:creationId xmlns:a16="http://schemas.microsoft.com/office/drawing/2014/main" id="{C13F6DEB-CA43-FA47-8FA0-228B6A2EF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24685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EB833855-A005-EE40-A59C-6E4CB5D1C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2773363"/>
            <a:ext cx="9144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8">
            <a:extLst>
              <a:ext uri="{FF2B5EF4-FFF2-40B4-BE49-F238E27FC236}">
                <a16:creationId xmlns:a16="http://schemas.microsoft.com/office/drawing/2014/main" id="{82D45734-4049-D145-A821-FE5E9504E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773363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44" name="Line 49">
            <a:extLst>
              <a:ext uri="{FF2B5EF4-FFF2-40B4-BE49-F238E27FC236}">
                <a16:creationId xmlns:a16="http://schemas.microsoft.com/office/drawing/2014/main" id="{EE1F1605-E306-FE43-AF1C-54D8079BC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4988" y="23749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AutoShape 50">
            <a:extLst>
              <a:ext uri="{FF2B5EF4-FFF2-40B4-BE49-F238E27FC236}">
                <a16:creationId xmlns:a16="http://schemas.microsoft.com/office/drawing/2014/main" id="{8F30CEE0-E84B-954A-A2CD-A2BFF71FF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0" y="191770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id="{B67ECD31-4E92-CF4E-A218-0CB9D5E94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18415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Text Box 53">
            <a:extLst>
              <a:ext uri="{FF2B5EF4-FFF2-40B4-BE49-F238E27FC236}">
                <a16:creationId xmlns:a16="http://schemas.microsoft.com/office/drawing/2014/main" id="{21B5893B-3781-3A4D-B6B8-49693D8C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18415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48" name="Rectangle 54">
            <a:extLst>
              <a:ext uri="{FF2B5EF4-FFF2-40B4-BE49-F238E27FC236}">
                <a16:creationId xmlns:a16="http://schemas.microsoft.com/office/drawing/2014/main" id="{47BC59D9-3EB9-9543-A841-C70267C46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18415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angle 55">
            <a:extLst>
              <a:ext uri="{FF2B5EF4-FFF2-40B4-BE49-F238E27FC236}">
                <a16:creationId xmlns:a16="http://schemas.microsoft.com/office/drawing/2014/main" id="{3F238C77-7112-0149-B6B2-7F400DB4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18415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 Box 56">
            <a:extLst>
              <a:ext uri="{FF2B5EF4-FFF2-40B4-BE49-F238E27FC236}">
                <a16:creationId xmlns:a16="http://schemas.microsoft.com/office/drawing/2014/main" id="{521E0E73-17A3-924F-BC0C-C567192AB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18415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51" name="Text Box 57">
            <a:extLst>
              <a:ext uri="{FF2B5EF4-FFF2-40B4-BE49-F238E27FC236}">
                <a16:creationId xmlns:a16="http://schemas.microsoft.com/office/drawing/2014/main" id="{910001D7-F346-9546-B791-FD5D2505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8415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52" name="Rectangle 59">
            <a:extLst>
              <a:ext uri="{FF2B5EF4-FFF2-40B4-BE49-F238E27FC236}">
                <a16:creationId xmlns:a16="http://schemas.microsoft.com/office/drawing/2014/main" id="{136D3CD2-915D-2C4C-B3E5-6A64C81A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21463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Text Box 60">
            <a:extLst>
              <a:ext uri="{FF2B5EF4-FFF2-40B4-BE49-F238E27FC236}">
                <a16:creationId xmlns:a16="http://schemas.microsoft.com/office/drawing/2014/main" id="{B08919A2-04A4-814D-A2D5-EFE70AC68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2146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54" name="Rectangle 61">
            <a:extLst>
              <a:ext uri="{FF2B5EF4-FFF2-40B4-BE49-F238E27FC236}">
                <a16:creationId xmlns:a16="http://schemas.microsoft.com/office/drawing/2014/main" id="{E2CEFE52-C4FC-504B-B6FB-2F40CCC9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24511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Text Box 62">
            <a:extLst>
              <a:ext uri="{FF2B5EF4-FFF2-40B4-BE49-F238E27FC236}">
                <a16:creationId xmlns:a16="http://schemas.microsoft.com/office/drawing/2014/main" id="{EF850EFC-52FE-7E44-B9B1-DA38A24B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24511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56" name="Rectangle 63">
            <a:extLst>
              <a:ext uri="{FF2B5EF4-FFF2-40B4-BE49-F238E27FC236}">
                <a16:creationId xmlns:a16="http://schemas.microsoft.com/office/drawing/2014/main" id="{0C1EB76F-25A1-C549-A636-5DEB0DED1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27559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Text Box 64">
            <a:extLst>
              <a:ext uri="{FF2B5EF4-FFF2-40B4-BE49-F238E27FC236}">
                <a16:creationId xmlns:a16="http://schemas.microsoft.com/office/drawing/2014/main" id="{D3B8B42A-E539-2D4D-A979-36390760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27559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58" name="Text Box 65">
            <a:extLst>
              <a:ext uri="{FF2B5EF4-FFF2-40B4-BE49-F238E27FC236}">
                <a16:creationId xmlns:a16="http://schemas.microsoft.com/office/drawing/2014/main" id="{D85AF245-03CC-5A4E-BEC6-77C3D7E80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1536700"/>
            <a:ext cx="585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charset="0"/>
                <a:ea typeface="ＭＳ Ｐゴシック" charset="0"/>
                <a:cs typeface="ＭＳ Ｐゴシック" charset="0"/>
              </a:rPr>
              <a:t>Credits</a:t>
            </a:r>
          </a:p>
        </p:txBody>
      </p:sp>
      <p:sp>
        <p:nvSpPr>
          <p:cNvPr id="59" name="Rectangle 66">
            <a:extLst>
              <a:ext uri="{FF2B5EF4-FFF2-40B4-BE49-F238E27FC236}">
                <a16:creationId xmlns:a16="http://schemas.microsoft.com/office/drawing/2014/main" id="{0BD49792-DEBA-7C49-8F3A-8809E71EE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063" y="3687763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id="{F844F547-0E6B-514F-A097-9EAC99DF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188" y="3670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1" name="Rectangle 68">
            <a:extLst>
              <a:ext uri="{FF2B5EF4-FFF2-40B4-BE49-F238E27FC236}">
                <a16:creationId xmlns:a16="http://schemas.microsoft.com/office/drawing/2014/main" id="{A2140FEE-292D-864E-81A3-686F75C4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3746500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Text Box 69">
            <a:extLst>
              <a:ext uri="{FF2B5EF4-FFF2-40B4-BE49-F238E27FC236}">
                <a16:creationId xmlns:a16="http://schemas.microsoft.com/office/drawing/2014/main" id="{D486B550-D160-064D-A78E-02AAADF4B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37290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3" name="Rectangle 70">
            <a:extLst>
              <a:ext uri="{FF2B5EF4-FFF2-40B4-BE49-F238E27FC236}">
                <a16:creationId xmlns:a16="http://schemas.microsoft.com/office/drawing/2014/main" id="{0721D635-A991-8845-B14D-903DCEFDB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3746500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 Box 71">
            <a:extLst>
              <a:ext uri="{FF2B5EF4-FFF2-40B4-BE49-F238E27FC236}">
                <a16:creationId xmlns:a16="http://schemas.microsoft.com/office/drawing/2014/main" id="{E34D0B2A-733C-0B47-AD7C-5602E58B1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7290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5" name="Rectangle 72">
            <a:extLst>
              <a:ext uri="{FF2B5EF4-FFF2-40B4-BE49-F238E27FC236}">
                <a16:creationId xmlns:a16="http://schemas.microsoft.com/office/drawing/2014/main" id="{06C3E911-1411-BA4F-91AF-76286A52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40862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Text Box 73">
            <a:extLst>
              <a:ext uri="{FF2B5EF4-FFF2-40B4-BE49-F238E27FC236}">
                <a16:creationId xmlns:a16="http://schemas.microsoft.com/office/drawing/2014/main" id="{33C219F2-1A58-B848-B491-B06877D61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0687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7" name="Rectangle 74">
            <a:extLst>
              <a:ext uri="{FF2B5EF4-FFF2-40B4-BE49-F238E27FC236}">
                <a16:creationId xmlns:a16="http://schemas.microsoft.com/office/drawing/2014/main" id="{A7DAF42F-821E-D448-B76A-6A69B3B46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0862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Text Box 75">
            <a:extLst>
              <a:ext uri="{FF2B5EF4-FFF2-40B4-BE49-F238E27FC236}">
                <a16:creationId xmlns:a16="http://schemas.microsoft.com/office/drawing/2014/main" id="{FA93F9B6-AB55-9742-8D30-DC990176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40687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69" name="Rectangle 76">
            <a:extLst>
              <a:ext uri="{FF2B5EF4-FFF2-40B4-BE49-F238E27FC236}">
                <a16:creationId xmlns:a16="http://schemas.microsoft.com/office/drawing/2014/main" id="{15905E4A-4563-284B-8C98-5DB92D822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3" y="3687763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 Box 77">
            <a:extLst>
              <a:ext uri="{FF2B5EF4-FFF2-40B4-BE49-F238E27FC236}">
                <a16:creationId xmlns:a16="http://schemas.microsoft.com/office/drawing/2014/main" id="{D4487583-7B17-984D-98AD-BA0A9384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3670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71" name="Rectangle 78">
            <a:extLst>
              <a:ext uri="{FF2B5EF4-FFF2-40B4-BE49-F238E27FC236}">
                <a16:creationId xmlns:a16="http://schemas.microsoft.com/office/drawing/2014/main" id="{4E4CD80F-316D-BC48-B80B-656A03E0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4373563"/>
            <a:ext cx="9144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79">
            <a:extLst>
              <a:ext uri="{FF2B5EF4-FFF2-40B4-BE49-F238E27FC236}">
                <a16:creationId xmlns:a16="http://schemas.microsoft.com/office/drawing/2014/main" id="{36CBBFBD-0455-AE49-A5A6-CFC6CA4FF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373563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73" name="Line 80">
            <a:extLst>
              <a:ext uri="{FF2B5EF4-FFF2-40B4-BE49-F238E27FC236}">
                <a16:creationId xmlns:a16="http://schemas.microsoft.com/office/drawing/2014/main" id="{5E8D427C-B8F8-154A-B9E5-0683D3B4E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4988" y="39751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AutoShape 81">
            <a:extLst>
              <a:ext uri="{FF2B5EF4-FFF2-40B4-BE49-F238E27FC236}">
                <a16:creationId xmlns:a16="http://schemas.microsoft.com/office/drawing/2014/main" id="{5C944B1B-B443-B444-B611-F6ED849FC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0" y="351790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Rectangle 82">
            <a:extLst>
              <a:ext uri="{FF2B5EF4-FFF2-40B4-BE49-F238E27FC236}">
                <a16:creationId xmlns:a16="http://schemas.microsoft.com/office/drawing/2014/main" id="{3A3B2410-614D-A246-A22E-E2E6EB20F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34417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Text Box 83">
            <a:extLst>
              <a:ext uri="{FF2B5EF4-FFF2-40B4-BE49-F238E27FC236}">
                <a16:creationId xmlns:a16="http://schemas.microsoft.com/office/drawing/2014/main" id="{86B86CCF-296B-F14F-83AC-4C26F17DF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34417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77" name="Rectangle 84">
            <a:extLst>
              <a:ext uri="{FF2B5EF4-FFF2-40B4-BE49-F238E27FC236}">
                <a16:creationId xmlns:a16="http://schemas.microsoft.com/office/drawing/2014/main" id="{D895AED9-FDFC-574B-BCEF-66B06F588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34417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Rectangle 85">
            <a:extLst>
              <a:ext uri="{FF2B5EF4-FFF2-40B4-BE49-F238E27FC236}">
                <a16:creationId xmlns:a16="http://schemas.microsoft.com/office/drawing/2014/main" id="{920466F5-AA4B-324A-9170-02CE0D8EF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34417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Text Box 86">
            <a:extLst>
              <a:ext uri="{FF2B5EF4-FFF2-40B4-BE49-F238E27FC236}">
                <a16:creationId xmlns:a16="http://schemas.microsoft.com/office/drawing/2014/main" id="{B7DE6C56-5857-1B46-BE46-FD4024A48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34417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C843763A-05AA-D842-9466-415CDAD1E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4417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81" name="Rectangle 88">
            <a:extLst>
              <a:ext uri="{FF2B5EF4-FFF2-40B4-BE49-F238E27FC236}">
                <a16:creationId xmlns:a16="http://schemas.microsoft.com/office/drawing/2014/main" id="{A6D15621-E011-C941-B6B2-4C5FDB87C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37465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Text Box 89">
            <a:extLst>
              <a:ext uri="{FF2B5EF4-FFF2-40B4-BE49-F238E27FC236}">
                <a16:creationId xmlns:a16="http://schemas.microsoft.com/office/drawing/2014/main" id="{E9B50390-71B6-8E4E-A963-83CE130FB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37465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25</a:t>
            </a:r>
          </a:p>
        </p:txBody>
      </p:sp>
      <p:sp>
        <p:nvSpPr>
          <p:cNvPr id="83" name="Rectangle 90">
            <a:extLst>
              <a:ext uri="{FF2B5EF4-FFF2-40B4-BE49-F238E27FC236}">
                <a16:creationId xmlns:a16="http://schemas.microsoft.com/office/drawing/2014/main" id="{EF092144-E688-DD48-B029-AD6899A2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0513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Text Box 91">
            <a:extLst>
              <a:ext uri="{FF2B5EF4-FFF2-40B4-BE49-F238E27FC236}">
                <a16:creationId xmlns:a16="http://schemas.microsoft.com/office/drawing/2014/main" id="{737A7DAF-DE96-4A45-A690-E2E669B1D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40513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25</a:t>
            </a:r>
          </a:p>
        </p:txBody>
      </p:sp>
      <p:sp>
        <p:nvSpPr>
          <p:cNvPr id="85" name="Rectangle 92">
            <a:extLst>
              <a:ext uri="{FF2B5EF4-FFF2-40B4-BE49-F238E27FC236}">
                <a16:creationId xmlns:a16="http://schemas.microsoft.com/office/drawing/2014/main" id="{FFF7399C-C819-2642-ADBB-02C72134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356100"/>
            <a:ext cx="3048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Text Box 93">
            <a:extLst>
              <a:ext uri="{FF2B5EF4-FFF2-40B4-BE49-F238E27FC236}">
                <a16:creationId xmlns:a16="http://schemas.microsoft.com/office/drawing/2014/main" id="{A421E84A-16CA-CC4F-8DB3-737DC131B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43561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75</a:t>
            </a:r>
          </a:p>
        </p:txBody>
      </p:sp>
      <p:sp>
        <p:nvSpPr>
          <p:cNvPr id="87" name="Text Box 94">
            <a:extLst>
              <a:ext uri="{FF2B5EF4-FFF2-40B4-BE49-F238E27FC236}">
                <a16:creationId xmlns:a16="http://schemas.microsoft.com/office/drawing/2014/main" id="{4A03F1F5-6967-4045-95D1-CC277E96A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3136900"/>
            <a:ext cx="585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charset="0"/>
                <a:ea typeface="ＭＳ Ｐゴシック" charset="0"/>
                <a:cs typeface="ＭＳ Ｐゴシック" charset="0"/>
              </a:rPr>
              <a:t>Credits</a:t>
            </a:r>
          </a:p>
        </p:txBody>
      </p:sp>
      <p:sp>
        <p:nvSpPr>
          <p:cNvPr id="88" name="Rectangle 97">
            <a:extLst>
              <a:ext uri="{FF2B5EF4-FFF2-40B4-BE49-F238E27FC236}">
                <a16:creationId xmlns:a16="http://schemas.microsoft.com/office/drawing/2014/main" id="{5D311E42-ED2C-4645-8D78-7DE5576A6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5270500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" name="Text Box 98">
            <a:extLst>
              <a:ext uri="{FF2B5EF4-FFF2-40B4-BE49-F238E27FC236}">
                <a16:creationId xmlns:a16="http://schemas.microsoft.com/office/drawing/2014/main" id="{411275CF-2F7A-3342-AE8B-83C0AF78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52530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90" name="Rectangle 99">
            <a:extLst>
              <a:ext uri="{FF2B5EF4-FFF2-40B4-BE49-F238E27FC236}">
                <a16:creationId xmlns:a16="http://schemas.microsoft.com/office/drawing/2014/main" id="{8C97A202-2BAD-4247-A043-C4CD61713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5270500"/>
            <a:ext cx="3048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Text Box 100">
            <a:extLst>
              <a:ext uri="{FF2B5EF4-FFF2-40B4-BE49-F238E27FC236}">
                <a16:creationId xmlns:a16="http://schemas.microsoft.com/office/drawing/2014/main" id="{38D40367-743D-2B46-BBE5-ACD3FB582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52530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92" name="Rectangle 101">
            <a:extLst>
              <a:ext uri="{FF2B5EF4-FFF2-40B4-BE49-F238E27FC236}">
                <a16:creationId xmlns:a16="http://schemas.microsoft.com/office/drawing/2014/main" id="{9AB6CD4F-07C8-3C41-8619-8966A84E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56102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" name="Text Box 102">
            <a:extLst>
              <a:ext uri="{FF2B5EF4-FFF2-40B4-BE49-F238E27FC236}">
                <a16:creationId xmlns:a16="http://schemas.microsoft.com/office/drawing/2014/main" id="{1D3CBF1E-EF7C-D141-A04D-4209BD04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55927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94" name="Rectangle 103">
            <a:extLst>
              <a:ext uri="{FF2B5EF4-FFF2-40B4-BE49-F238E27FC236}">
                <a16:creationId xmlns:a16="http://schemas.microsoft.com/office/drawing/2014/main" id="{5E193745-D7AB-5545-B5BA-FA1931E33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5610225"/>
            <a:ext cx="304800" cy="228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 Box 104">
            <a:extLst>
              <a:ext uri="{FF2B5EF4-FFF2-40B4-BE49-F238E27FC236}">
                <a16:creationId xmlns:a16="http://schemas.microsoft.com/office/drawing/2014/main" id="{2E532035-FE47-294E-A217-17F44C261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59276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96" name="Rectangle 107">
            <a:extLst>
              <a:ext uri="{FF2B5EF4-FFF2-40B4-BE49-F238E27FC236}">
                <a16:creationId xmlns:a16="http://schemas.microsoft.com/office/drawing/2014/main" id="{D3CF4978-25C7-624D-8A8B-6291D759D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5897563"/>
            <a:ext cx="9144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 Box 108">
            <a:extLst>
              <a:ext uri="{FF2B5EF4-FFF2-40B4-BE49-F238E27FC236}">
                <a16:creationId xmlns:a16="http://schemas.microsoft.com/office/drawing/2014/main" id="{408CAC4E-AB68-A540-99EB-E338C0F9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897563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98" name="Line 109">
            <a:extLst>
              <a:ext uri="{FF2B5EF4-FFF2-40B4-BE49-F238E27FC236}">
                <a16:creationId xmlns:a16="http://schemas.microsoft.com/office/drawing/2014/main" id="{85BD01F2-4A72-2A4F-A768-DA8BD664B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4988" y="54991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AutoShape 110">
            <a:extLst>
              <a:ext uri="{FF2B5EF4-FFF2-40B4-BE49-F238E27FC236}">
                <a16:creationId xmlns:a16="http://schemas.microsoft.com/office/drawing/2014/main" id="{955781AA-BD93-F444-97EC-11FB353AB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0" y="504190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" name="Rectangle 111">
            <a:extLst>
              <a:ext uri="{FF2B5EF4-FFF2-40B4-BE49-F238E27FC236}">
                <a16:creationId xmlns:a16="http://schemas.microsoft.com/office/drawing/2014/main" id="{75098791-62C7-904E-9ADB-C92DDB7AA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4965700"/>
            <a:ext cx="3810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" name="Text Box 112">
            <a:extLst>
              <a:ext uri="{FF2B5EF4-FFF2-40B4-BE49-F238E27FC236}">
                <a16:creationId xmlns:a16="http://schemas.microsoft.com/office/drawing/2014/main" id="{48DBB2C2-09A8-1844-AF58-EEF0B71B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49657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102" name="Rectangle 113">
            <a:extLst>
              <a:ext uri="{FF2B5EF4-FFF2-40B4-BE49-F238E27FC236}">
                <a16:creationId xmlns:a16="http://schemas.microsoft.com/office/drawing/2014/main" id="{B44FE2C8-530A-DA4C-87AE-A750037B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496570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" name="Rectangle 114">
            <a:extLst>
              <a:ext uri="{FF2B5EF4-FFF2-40B4-BE49-F238E27FC236}">
                <a16:creationId xmlns:a16="http://schemas.microsoft.com/office/drawing/2014/main" id="{BE526B8A-930F-6843-9189-8C92091E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49657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" name="Text Box 115">
            <a:extLst>
              <a:ext uri="{FF2B5EF4-FFF2-40B4-BE49-F238E27FC236}">
                <a16:creationId xmlns:a16="http://schemas.microsoft.com/office/drawing/2014/main" id="{36F43096-109A-2242-8211-BD8A80607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49657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105" name="Text Box 116">
            <a:extLst>
              <a:ext uri="{FF2B5EF4-FFF2-40B4-BE49-F238E27FC236}">
                <a16:creationId xmlns:a16="http://schemas.microsoft.com/office/drawing/2014/main" id="{9D12FB56-F5E5-DF4E-87AB-F09FF35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9657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06" name="Rectangle 117">
            <a:extLst>
              <a:ext uri="{FF2B5EF4-FFF2-40B4-BE49-F238E27FC236}">
                <a16:creationId xmlns:a16="http://schemas.microsoft.com/office/drawing/2014/main" id="{A6250FC5-8D06-A042-A0DA-1DCB2D1A8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5270500"/>
            <a:ext cx="3810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Text Box 118">
            <a:extLst>
              <a:ext uri="{FF2B5EF4-FFF2-40B4-BE49-F238E27FC236}">
                <a16:creationId xmlns:a16="http://schemas.microsoft.com/office/drawing/2014/main" id="{26EF6DA5-7EE8-DC46-8F53-01D1BDAB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2705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08" name="Rectangle 119">
            <a:extLst>
              <a:ext uri="{FF2B5EF4-FFF2-40B4-BE49-F238E27FC236}">
                <a16:creationId xmlns:a16="http://schemas.microsoft.com/office/drawing/2014/main" id="{D85E1B00-74FF-5443-8EF8-AA856EB0D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5575300"/>
            <a:ext cx="3810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Text Box 120">
            <a:extLst>
              <a:ext uri="{FF2B5EF4-FFF2-40B4-BE49-F238E27FC236}">
                <a16:creationId xmlns:a16="http://schemas.microsoft.com/office/drawing/2014/main" id="{FB53C957-3010-F745-A7C8-FC8EA3F9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5753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10" name="Rectangle 121">
            <a:extLst>
              <a:ext uri="{FF2B5EF4-FFF2-40B4-BE49-F238E27FC236}">
                <a16:creationId xmlns:a16="http://schemas.microsoft.com/office/drawing/2014/main" id="{687CD48B-56B7-9E45-82A4-D03F7C3E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5880100"/>
            <a:ext cx="381000" cy="228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Text Box 122">
            <a:extLst>
              <a:ext uri="{FF2B5EF4-FFF2-40B4-BE49-F238E27FC236}">
                <a16:creationId xmlns:a16="http://schemas.microsoft.com/office/drawing/2014/main" id="{82E3D2AB-9077-3641-871F-8E999F1AA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880100"/>
            <a:ext cx="39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150</a:t>
            </a:r>
          </a:p>
        </p:txBody>
      </p:sp>
      <p:sp>
        <p:nvSpPr>
          <p:cNvPr id="112" name="Text Box 123">
            <a:extLst>
              <a:ext uri="{FF2B5EF4-FFF2-40B4-BE49-F238E27FC236}">
                <a16:creationId xmlns:a16="http://schemas.microsoft.com/office/drawing/2014/main" id="{62C53D10-589D-E54E-B5B9-4A92BCC0D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4660900"/>
            <a:ext cx="585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  <a:ea typeface="ＭＳ Ｐゴシック" charset="0"/>
                <a:cs typeface="ＭＳ Ｐゴシック" charset="0"/>
              </a:rPr>
              <a:t>Credits</a:t>
            </a:r>
          </a:p>
        </p:txBody>
      </p:sp>
      <p:sp>
        <p:nvSpPr>
          <p:cNvPr id="113" name="Line 125">
            <a:extLst>
              <a:ext uri="{FF2B5EF4-FFF2-40B4-BE49-F238E27FC236}">
                <a16:creationId xmlns:a16="http://schemas.microsoft.com/office/drawing/2014/main" id="{FE486644-97F1-5E4D-AC66-B1B771EED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1369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" name="Line 126">
            <a:extLst>
              <a:ext uri="{FF2B5EF4-FFF2-40B4-BE49-F238E27FC236}">
                <a16:creationId xmlns:a16="http://schemas.microsoft.com/office/drawing/2014/main" id="{10E23702-D1D8-C641-98AC-BF5A7D979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46609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Line 127">
            <a:extLst>
              <a:ext uri="{FF2B5EF4-FFF2-40B4-BE49-F238E27FC236}">
                <a16:creationId xmlns:a16="http://schemas.microsoft.com/office/drawing/2014/main" id="{6143A055-903E-C44A-9D07-CEB8D5908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50" y="18415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" name="Text Box 128">
            <a:extLst>
              <a:ext uri="{FF2B5EF4-FFF2-40B4-BE49-F238E27FC236}">
                <a16:creationId xmlns:a16="http://schemas.microsoft.com/office/drawing/2014/main" id="{A8E2D3DA-8763-7A4B-90B7-0CE056B4A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3652838"/>
            <a:ext cx="4619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Time</a:t>
            </a:r>
            <a:endParaRPr lang="en-US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740" name="TextBox 116">
            <a:extLst>
              <a:ext uri="{FF2B5EF4-FFF2-40B4-BE49-F238E27FC236}">
                <a16:creationId xmlns:a16="http://schemas.microsoft.com/office/drawing/2014/main" id="{8FAF8516-B30E-C345-9D20-E12DD59D2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6465888"/>
            <a:ext cx="4365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/>
              <a:t>Drawing from:https://web.stanford.edu/class/ee384y/projects/download03/francois_muralee.ppt</a:t>
            </a:r>
          </a:p>
          <a:p>
            <a:r>
              <a:rPr lang="en-US" altLang="en-US" sz="90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1899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Deficit Round Robin (DRR)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2B75C6A-41B9-47A8-9A14-8B02C4E10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16837" cy="23225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800" dirty="0"/>
              <a:t>$ </a:t>
            </a:r>
            <a:r>
              <a:rPr lang="en-CA" altLang="en-US" sz="1800" dirty="0">
                <a:latin typeface="Courier" pitchFamily="2" charset="0"/>
              </a:rPr>
              <a:t>sudo </a:t>
            </a:r>
            <a:r>
              <a:rPr lang="en-CA" altLang="en-US" sz="1800" dirty="0" err="1">
                <a:latin typeface="Courier" pitchFamily="2" charset="0"/>
              </a:rPr>
              <a:t>tc</a:t>
            </a:r>
            <a:r>
              <a:rPr lang="en-CA" altLang="en-US" sz="1800" dirty="0">
                <a:latin typeface="Courier" pitchFamily="2" charset="0"/>
              </a:rPr>
              <a:t> </a:t>
            </a:r>
            <a:r>
              <a:rPr lang="en-CA" altLang="en-US" sz="1800" dirty="0" err="1">
                <a:latin typeface="Courier" pitchFamily="2" charset="0"/>
              </a:rPr>
              <a:t>qdisc</a:t>
            </a:r>
            <a:r>
              <a:rPr lang="en-CA" altLang="en-US" sz="1800" dirty="0">
                <a:latin typeface="Courier" pitchFamily="2" charset="0"/>
              </a:rPr>
              <a:t> add dev lo root handle 1: </a:t>
            </a:r>
            <a:r>
              <a:rPr lang="en-CA" altLang="en-US" sz="1800" dirty="0" err="1">
                <a:latin typeface="Courier" pitchFamily="2" charset="0"/>
              </a:rPr>
              <a:t>drr</a:t>
            </a:r>
            <a:endParaRPr lang="en-CA" altLang="en-US" sz="1800" dirty="0">
              <a:latin typeface="Courier" pitchFamily="2" charset="0"/>
            </a:endParaRPr>
          </a:p>
          <a:p>
            <a:pPr marL="0" indent="0">
              <a:buFontTx/>
              <a:buNone/>
            </a:pPr>
            <a:r>
              <a:rPr lang="en-CA" altLang="en-US" sz="1800" dirty="0">
                <a:latin typeface="Courier" pitchFamily="2" charset="0"/>
              </a:rPr>
              <a:t>$ </a:t>
            </a:r>
            <a:r>
              <a:rPr lang="en-CA" altLang="en-US" sz="1800" dirty="0" err="1">
                <a:latin typeface="Courier" pitchFamily="2" charset="0"/>
              </a:rPr>
              <a:t>sudo</a:t>
            </a:r>
            <a:r>
              <a:rPr lang="en-CA" altLang="en-US" sz="1800" dirty="0">
                <a:latin typeface="Courier" pitchFamily="2" charset="0"/>
              </a:rPr>
              <a:t> </a:t>
            </a:r>
            <a:r>
              <a:rPr lang="en-CA" altLang="en-US" sz="1800" dirty="0" err="1">
                <a:latin typeface="Courier" pitchFamily="2" charset="0"/>
              </a:rPr>
              <a:t>tc</a:t>
            </a:r>
            <a:r>
              <a:rPr lang="en-CA" altLang="en-US" sz="1800" dirty="0">
                <a:latin typeface="Courier" pitchFamily="2" charset="0"/>
              </a:rPr>
              <a:t> class add dev lo parent 1: </a:t>
            </a:r>
            <a:r>
              <a:rPr lang="en-CA" altLang="en-US" sz="1800" dirty="0" err="1">
                <a:latin typeface="Courier" pitchFamily="2" charset="0"/>
              </a:rPr>
              <a:t>classid</a:t>
            </a:r>
            <a:r>
              <a:rPr lang="en-CA" altLang="en-US" sz="1800" dirty="0">
                <a:latin typeface="Courier" pitchFamily="2" charset="0"/>
              </a:rPr>
              <a:t> 1:1 </a:t>
            </a:r>
            <a:r>
              <a:rPr lang="en-CA" altLang="en-US" sz="1800" dirty="0" err="1">
                <a:latin typeface="Courier" pitchFamily="2" charset="0"/>
              </a:rPr>
              <a:t>drr</a:t>
            </a:r>
            <a:endParaRPr lang="en-CA" alt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CA" altLang="en-US" sz="1800" dirty="0">
                <a:latin typeface="Courier" pitchFamily="2" charset="0"/>
              </a:rPr>
              <a:t>$ </a:t>
            </a:r>
            <a:r>
              <a:rPr lang="en-CA" altLang="en-US" sz="1800" dirty="0" err="1">
                <a:latin typeface="Courier" pitchFamily="2" charset="0"/>
              </a:rPr>
              <a:t>sudo</a:t>
            </a:r>
            <a:r>
              <a:rPr lang="en-CA" altLang="en-US" sz="1800" dirty="0">
                <a:latin typeface="Courier" pitchFamily="2" charset="0"/>
              </a:rPr>
              <a:t> </a:t>
            </a:r>
            <a:r>
              <a:rPr lang="en-CA" altLang="en-US" sz="1800" dirty="0" err="1">
                <a:latin typeface="Courier" pitchFamily="2" charset="0"/>
              </a:rPr>
              <a:t>tc</a:t>
            </a:r>
            <a:r>
              <a:rPr lang="en-CA" altLang="en-US" sz="1800" dirty="0">
                <a:latin typeface="Courier" pitchFamily="2" charset="0"/>
              </a:rPr>
              <a:t> class add dev lo parent 1: </a:t>
            </a:r>
            <a:r>
              <a:rPr lang="en-CA" altLang="en-US" sz="1800" dirty="0" err="1">
                <a:latin typeface="Courier" pitchFamily="2" charset="0"/>
              </a:rPr>
              <a:t>classid</a:t>
            </a:r>
            <a:r>
              <a:rPr lang="en-CA" altLang="en-US" sz="1800" dirty="0">
                <a:latin typeface="Courier" pitchFamily="2" charset="0"/>
              </a:rPr>
              <a:t> 1:2 </a:t>
            </a:r>
            <a:r>
              <a:rPr lang="en-CA" altLang="en-US" sz="1800" dirty="0" err="1">
                <a:latin typeface="Courier" pitchFamily="2" charset="0"/>
              </a:rPr>
              <a:t>drr</a:t>
            </a:r>
            <a:endParaRPr lang="en-CA" altLang="en-US" sz="1800" dirty="0">
              <a:latin typeface="Courier" pitchFamily="2" charset="0"/>
            </a:endParaRPr>
          </a:p>
          <a:p>
            <a:pPr marL="0" indent="0">
              <a:buNone/>
            </a:pPr>
            <a:endParaRPr lang="en-CA" altLang="en-US" sz="2000" dirty="0">
              <a:latin typeface="Courier" pitchFamily="2" charset="0"/>
            </a:endParaRPr>
          </a:p>
          <a:p>
            <a:r>
              <a:rPr lang="en-US" altLang="en-US" dirty="0"/>
              <a:t>DRR is a classful scheduler</a:t>
            </a:r>
          </a:p>
          <a:p>
            <a:r>
              <a:rPr lang="en-US" altLang="en-US" dirty="0"/>
              <a:t>By default, the quantum is set to MTU</a:t>
            </a:r>
          </a:p>
          <a:p>
            <a:r>
              <a:rPr lang="en-US" altLang="en-US" dirty="0"/>
              <a:t>We need to explicitly define the classes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CA" altLang="en-US" sz="2000" dirty="0">
              <a:latin typeface="Courier" pitchFamily="2" charset="0"/>
            </a:endParaRPr>
          </a:p>
          <a:p>
            <a:pPr marL="0" indent="0">
              <a:buFontTx/>
              <a:buNone/>
            </a:pPr>
            <a:endParaRPr lang="en-US" altLang="en-US" sz="2000" dirty="0">
              <a:latin typeface="Courier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6D551-BFF6-4B4B-9919-0F99751A2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178" y="2532856"/>
            <a:ext cx="2889250" cy="4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5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Hierarchical Token Bucket (</a:t>
            </a:r>
            <a:r>
              <a:rPr lang="en-US" alt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htb</a:t>
            </a: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2B75C6A-41B9-47A8-9A14-8B02C4E10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4" y="1371600"/>
            <a:ext cx="5897108" cy="2322513"/>
          </a:xfrm>
        </p:spPr>
        <p:txBody>
          <a:bodyPr/>
          <a:lstStyle/>
          <a:p>
            <a:r>
              <a:rPr lang="en-US" altLang="en-US" dirty="0"/>
              <a:t>Traffic classes fall into multi-level hierarchy</a:t>
            </a:r>
          </a:p>
          <a:p>
            <a:r>
              <a:rPr lang="en-US" altLang="en-US" dirty="0"/>
              <a:t>Output of </a:t>
            </a:r>
            <a:r>
              <a:rPr lang="en-US" altLang="en-US" dirty="0" err="1"/>
              <a:t>htb</a:t>
            </a:r>
            <a:r>
              <a:rPr lang="en-US" altLang="en-US" dirty="0"/>
              <a:t> passes through a token bucket (which controls e maximum transmission rate)</a:t>
            </a:r>
          </a:p>
          <a:p>
            <a:endParaRPr lang="en-US" altLang="en-US" dirty="0"/>
          </a:p>
          <a:p>
            <a:r>
              <a:rPr lang="en-US" altLang="en-US" dirty="0"/>
              <a:t>Commands are given in lab/assignment</a:t>
            </a:r>
            <a:br>
              <a:rPr lang="en-US" altLang="en-US" dirty="0"/>
            </a:br>
            <a:r>
              <a:rPr lang="en-US" altLang="en-US" dirty="0"/>
              <a:t>handout</a:t>
            </a:r>
          </a:p>
          <a:p>
            <a:pPr marL="0" indent="0">
              <a:buNone/>
            </a:pPr>
            <a:endParaRPr lang="en-CA" altLang="en-US" sz="2000" dirty="0">
              <a:latin typeface="Courier" pitchFamily="2" charset="0"/>
            </a:endParaRPr>
          </a:p>
          <a:p>
            <a:pPr marL="0" indent="0">
              <a:buFontTx/>
              <a:buNone/>
            </a:pPr>
            <a:endParaRPr lang="en-US" altLang="en-US" sz="2000" dirty="0">
              <a:latin typeface="Courier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946A0-6EA9-534E-AA84-AEB1648A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349" y="304800"/>
            <a:ext cx="3192651" cy="62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89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E88BB142-056E-A940-9C2A-888FC17ED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Filters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396BFBF4-50EC-9A4E-960D-F1E0F4EEE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019" y="1227138"/>
            <a:ext cx="7772400" cy="5326062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en-US" dirty="0"/>
              <a:t>Filters associate packets with a class</a:t>
            </a:r>
          </a:p>
          <a:p>
            <a:pPr marL="457200" indent="-457200" eaLnBrk="1" hangingPunct="1">
              <a:defRPr/>
            </a:pPr>
            <a:r>
              <a:rPr lang="en-US" altLang="en-US" dirty="0"/>
              <a:t>For scheduling, when a packet is added to a </a:t>
            </a:r>
            <a:r>
              <a:rPr lang="en-US" altLang="en-US" dirty="0" err="1"/>
              <a:t>qdisc</a:t>
            </a:r>
            <a:r>
              <a:rPr lang="en-US" altLang="en-US" dirty="0"/>
              <a:t> and the </a:t>
            </a:r>
            <a:r>
              <a:rPr lang="en-US" altLang="en-US" dirty="0" err="1"/>
              <a:t>qdisc</a:t>
            </a:r>
            <a:r>
              <a:rPr lang="en-US" altLang="en-US" dirty="0"/>
              <a:t> has classes, filters are applied to identify the class</a:t>
            </a:r>
            <a:endParaRPr lang="en-US" altLang="en-US" sz="20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chemeClr val="accent6"/>
                </a:solidFill>
              </a:rPr>
              <a:t>Example: </a:t>
            </a:r>
          </a:p>
          <a:p>
            <a:pPr marL="457200" indent="-457200" eaLnBrk="1" hangingPunct="1">
              <a:defRPr/>
            </a:pPr>
            <a:r>
              <a:rPr lang="en-US" altLang="en-US" sz="2000" dirty="0"/>
              <a:t>Suppose we have three classes 2:1, 2:2, 2:3</a:t>
            </a:r>
          </a:p>
          <a:p>
            <a:pPr marL="0" indent="0">
              <a:buFontTx/>
              <a:buNone/>
              <a:defRPr/>
            </a:pPr>
            <a:r>
              <a:rPr lang="en-CA" sz="1600" kern="1200" dirty="0">
                <a:latin typeface="Courier" pitchFamily="2" charset="0"/>
              </a:rPr>
              <a:t>$ </a:t>
            </a:r>
            <a:r>
              <a:rPr lang="en-CA" sz="1600" kern="1200" dirty="0" err="1">
                <a:latin typeface="Courier" pitchFamily="2" charset="0"/>
              </a:rPr>
              <a:t>sudo</a:t>
            </a:r>
            <a:r>
              <a:rPr lang="en-CA" sz="1600" kern="1200" dirty="0">
                <a:latin typeface="Courier" pitchFamily="2" charset="0"/>
              </a:rPr>
              <a:t> </a:t>
            </a:r>
            <a:r>
              <a:rPr lang="en-CA" sz="1600" kern="1200" dirty="0" err="1">
                <a:latin typeface="Courier" pitchFamily="2" charset="0"/>
              </a:rPr>
              <a:t>tc</a:t>
            </a:r>
            <a:r>
              <a:rPr lang="en-CA" sz="1600" kern="1200" dirty="0">
                <a:latin typeface="Courier" pitchFamily="2" charset="0"/>
              </a:rPr>
              <a:t> filter add dev lo parent 2: </a:t>
            </a:r>
            <a:br>
              <a:rPr lang="en-CA" sz="1600" kern="1200" dirty="0">
                <a:latin typeface="Courier" pitchFamily="2" charset="0"/>
              </a:rPr>
            </a:br>
            <a:r>
              <a:rPr lang="en-CA" sz="1600" kern="1200" dirty="0">
                <a:latin typeface="Courier" pitchFamily="2" charset="0"/>
              </a:rPr>
              <a:t>      protocol </a:t>
            </a:r>
            <a:r>
              <a:rPr lang="en-CA" sz="1600" kern="1200" dirty="0" err="1">
                <a:latin typeface="Courier" pitchFamily="2" charset="0"/>
              </a:rPr>
              <a:t>ip</a:t>
            </a:r>
            <a:r>
              <a:rPr lang="en-CA" sz="1600" kern="1200" dirty="0">
                <a:latin typeface="Courier" pitchFamily="2" charset="0"/>
              </a:rPr>
              <a:t> u32 match </a:t>
            </a:r>
            <a:r>
              <a:rPr lang="en-CA" sz="1600" kern="1200" dirty="0" err="1">
                <a:latin typeface="Courier" pitchFamily="2" charset="0"/>
              </a:rPr>
              <a:t>ip</a:t>
            </a:r>
            <a:r>
              <a:rPr lang="en-CA" sz="1600" kern="1200" dirty="0">
                <a:latin typeface="Courier" pitchFamily="2" charset="0"/>
              </a:rPr>
              <a:t> </a:t>
            </a:r>
            <a:r>
              <a:rPr lang="en-CA" sz="1600" kern="1200" dirty="0" err="1">
                <a:latin typeface="Courier" pitchFamily="2" charset="0"/>
              </a:rPr>
              <a:t>dport</a:t>
            </a:r>
            <a:r>
              <a:rPr lang="en-CA" sz="1600" kern="1200" dirty="0">
                <a:latin typeface="Courier" pitchFamily="2" charset="0"/>
              </a:rPr>
              <a:t> 10000 0xffff </a:t>
            </a:r>
            <a:r>
              <a:rPr lang="en-CA" sz="1600" kern="1200" dirty="0" err="1">
                <a:latin typeface="Courier" pitchFamily="2" charset="0"/>
              </a:rPr>
              <a:t>classid</a:t>
            </a:r>
            <a:r>
              <a:rPr lang="en-CA" sz="1600" kern="1200" dirty="0">
                <a:latin typeface="Courier" pitchFamily="2" charset="0"/>
              </a:rPr>
              <a:t> 2:1</a:t>
            </a:r>
          </a:p>
          <a:p>
            <a:pPr marL="0" indent="0">
              <a:buFontTx/>
              <a:buNone/>
              <a:defRPr/>
            </a:pPr>
            <a:r>
              <a:rPr lang="en-CA" sz="1600" kern="1200" dirty="0">
                <a:latin typeface="Courier" pitchFamily="2" charset="0"/>
              </a:rPr>
              <a:t>$ </a:t>
            </a:r>
            <a:r>
              <a:rPr lang="en-CA" sz="1600" kern="1200" dirty="0" err="1">
                <a:latin typeface="Courier" pitchFamily="2" charset="0"/>
              </a:rPr>
              <a:t>sudo</a:t>
            </a:r>
            <a:r>
              <a:rPr lang="en-CA" sz="1600" kern="1200" dirty="0">
                <a:latin typeface="Courier" pitchFamily="2" charset="0"/>
              </a:rPr>
              <a:t> </a:t>
            </a:r>
            <a:r>
              <a:rPr lang="en-CA" sz="1600" kern="1200" dirty="0" err="1">
                <a:latin typeface="Courier" pitchFamily="2" charset="0"/>
              </a:rPr>
              <a:t>tc</a:t>
            </a:r>
            <a:r>
              <a:rPr lang="en-CA" sz="1600" kern="1200" dirty="0">
                <a:latin typeface="Courier" pitchFamily="2" charset="0"/>
              </a:rPr>
              <a:t> filter add dev $INT parent 2: </a:t>
            </a:r>
            <a:br>
              <a:rPr lang="en-CA" sz="1600" kern="1200" dirty="0">
                <a:latin typeface="Courier" pitchFamily="2" charset="0"/>
              </a:rPr>
            </a:br>
            <a:r>
              <a:rPr lang="en-CA" sz="1600" kern="1200" dirty="0">
                <a:latin typeface="Courier" pitchFamily="2" charset="0"/>
              </a:rPr>
              <a:t>      protocol </a:t>
            </a:r>
            <a:r>
              <a:rPr lang="en-CA" sz="1600" kern="1200" dirty="0" err="1">
                <a:latin typeface="Courier" pitchFamily="2" charset="0"/>
              </a:rPr>
              <a:t>ip</a:t>
            </a:r>
            <a:r>
              <a:rPr lang="en-CA" sz="1600" kern="1200" dirty="0">
                <a:latin typeface="Courier" pitchFamily="2" charset="0"/>
              </a:rPr>
              <a:t> u32 match </a:t>
            </a:r>
            <a:r>
              <a:rPr lang="en-CA" sz="1600" kern="1200" dirty="0" err="1">
                <a:latin typeface="Courier" pitchFamily="2" charset="0"/>
              </a:rPr>
              <a:t>ip</a:t>
            </a:r>
            <a:r>
              <a:rPr lang="en-CA" sz="1600" kern="1200" dirty="0">
                <a:latin typeface="Courier" pitchFamily="2" charset="0"/>
              </a:rPr>
              <a:t> </a:t>
            </a:r>
            <a:r>
              <a:rPr lang="en-CA" sz="1600" kern="1200" dirty="0" err="1">
                <a:latin typeface="Courier" pitchFamily="2" charset="0"/>
              </a:rPr>
              <a:t>dport</a:t>
            </a:r>
            <a:r>
              <a:rPr lang="en-CA" sz="1600" kern="1200" dirty="0">
                <a:latin typeface="Courier" pitchFamily="2" charset="0"/>
              </a:rPr>
              <a:t> 10001 0xffff </a:t>
            </a:r>
            <a:r>
              <a:rPr lang="en-CA" sz="1600" kern="1200" dirty="0" err="1">
                <a:latin typeface="Courier" pitchFamily="2" charset="0"/>
              </a:rPr>
              <a:t>classid</a:t>
            </a:r>
            <a:r>
              <a:rPr lang="en-CA" sz="1600" kern="1200" dirty="0">
                <a:latin typeface="Courier" pitchFamily="2" charset="0"/>
              </a:rPr>
              <a:t> 2:2</a:t>
            </a:r>
          </a:p>
          <a:p>
            <a:pPr marL="0" indent="0">
              <a:buFontTx/>
              <a:buNone/>
              <a:defRPr/>
            </a:pPr>
            <a:r>
              <a:rPr lang="en-CA" sz="1600" kern="1200" dirty="0">
                <a:latin typeface="Courier" pitchFamily="2" charset="0"/>
              </a:rPr>
              <a:t>$ </a:t>
            </a:r>
            <a:r>
              <a:rPr lang="en-CA" sz="1600" kern="1200" dirty="0" err="1">
                <a:latin typeface="Courier" pitchFamily="2" charset="0"/>
              </a:rPr>
              <a:t>sudo</a:t>
            </a:r>
            <a:r>
              <a:rPr lang="en-CA" sz="1600" kern="1200" dirty="0">
                <a:latin typeface="Courier" pitchFamily="2" charset="0"/>
              </a:rPr>
              <a:t> </a:t>
            </a:r>
            <a:r>
              <a:rPr lang="en-CA" sz="1600" kern="1200" dirty="0" err="1">
                <a:latin typeface="Courier" pitchFamily="2" charset="0"/>
              </a:rPr>
              <a:t>tc</a:t>
            </a:r>
            <a:r>
              <a:rPr lang="en-CA" sz="1600" kern="1200" dirty="0">
                <a:latin typeface="Courier" pitchFamily="2" charset="0"/>
              </a:rPr>
              <a:t> filter add dev $INT parent 2: </a:t>
            </a:r>
            <a:br>
              <a:rPr lang="en-CA" sz="1600" kern="1200" dirty="0">
                <a:latin typeface="Courier" pitchFamily="2" charset="0"/>
              </a:rPr>
            </a:br>
            <a:r>
              <a:rPr lang="en-CA" sz="1600" kern="1200" dirty="0">
                <a:latin typeface="Courier" pitchFamily="2" charset="0"/>
              </a:rPr>
              <a:t>      protocol </a:t>
            </a:r>
            <a:r>
              <a:rPr lang="en-CA" sz="1600" kern="1200" dirty="0" err="1">
                <a:latin typeface="Courier" pitchFamily="2" charset="0"/>
              </a:rPr>
              <a:t>ip</a:t>
            </a:r>
            <a:r>
              <a:rPr lang="en-CA" sz="1600" kern="1200" dirty="0">
                <a:latin typeface="Courier" pitchFamily="2" charset="0"/>
              </a:rPr>
              <a:t> u32 match </a:t>
            </a:r>
            <a:r>
              <a:rPr lang="en-CA" sz="1600" kern="1200" dirty="0" err="1">
                <a:latin typeface="Courier" pitchFamily="2" charset="0"/>
              </a:rPr>
              <a:t>ip</a:t>
            </a:r>
            <a:r>
              <a:rPr lang="en-CA" sz="1600" kern="1200" dirty="0">
                <a:latin typeface="Courier" pitchFamily="2" charset="0"/>
              </a:rPr>
              <a:t> </a:t>
            </a:r>
            <a:r>
              <a:rPr lang="en-CA" sz="1600" kern="1200" dirty="0" err="1">
                <a:latin typeface="Courier" pitchFamily="2" charset="0"/>
              </a:rPr>
              <a:t>dport</a:t>
            </a:r>
            <a:r>
              <a:rPr lang="en-CA" sz="1600" kern="1200" dirty="0">
                <a:latin typeface="Courier" pitchFamily="2" charset="0"/>
              </a:rPr>
              <a:t> 10002 0xffff </a:t>
            </a:r>
            <a:r>
              <a:rPr lang="en-CA" sz="1600" kern="1200" dirty="0" err="1">
                <a:latin typeface="Courier" pitchFamily="2" charset="0"/>
              </a:rPr>
              <a:t>classid</a:t>
            </a:r>
            <a:r>
              <a:rPr lang="en-CA" sz="1600" kern="1200" dirty="0">
                <a:latin typeface="Courier" pitchFamily="2" charset="0"/>
              </a:rPr>
              <a:t> 2:3</a:t>
            </a:r>
          </a:p>
          <a:p>
            <a:pPr marL="0" indent="0">
              <a:buFontTx/>
              <a:buNone/>
              <a:defRPr/>
            </a:pPr>
            <a:endParaRPr lang="en-CA" sz="1600" kern="1200" dirty="0">
              <a:latin typeface="Courier" pitchFamily="2" charset="0"/>
            </a:endParaRPr>
          </a:p>
          <a:p>
            <a:pPr marL="457200" indent="-457200" eaLnBrk="1" hangingPunct="1">
              <a:defRPr/>
            </a:pPr>
            <a:r>
              <a:rPr lang="en-US" altLang="en-US" dirty="0"/>
              <a:t>These filters map packets based on destination ports: 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CA" sz="2000" kern="1200" dirty="0">
                <a:latin typeface="Courier" pitchFamily="2" charset="0"/>
              </a:rPr>
              <a:t>10000 </a:t>
            </a:r>
            <a:r>
              <a:rPr lang="en-CA" sz="2000" kern="1200" dirty="0">
                <a:latin typeface="Courier" pitchFamily="2" charset="0"/>
                <a:sym typeface="Wingdings" pitchFamily="2" charset="2"/>
              </a:rPr>
              <a:t> 2:1, 10001  2:2, 10002 2:3</a:t>
            </a:r>
            <a:r>
              <a:rPr lang="en-CA" kern="1200" dirty="0">
                <a:latin typeface="Courier" pitchFamily="2" charset="0"/>
                <a:sym typeface="Wingdings" pitchFamily="2" charset="2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E88BB142-056E-A940-9C2A-888FC17ED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Filters (2)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396BFBF4-50EC-9A4E-960D-F1E0F4EEE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27138"/>
            <a:ext cx="7772400" cy="5326062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en-US" dirty="0"/>
              <a:t>Multiple matches:</a:t>
            </a:r>
          </a:p>
          <a:p>
            <a:pPr marL="857250" lvl="1" indent="-457200" eaLnBrk="1" hangingPunct="1">
              <a:defRPr/>
            </a:pPr>
            <a:r>
              <a:rPr lang="en-US" altLang="en-US" dirty="0"/>
              <a:t>Filters are checked in order, until the first filter matches a packet. If there are multiple filters that match the packet, only the first one is applied</a:t>
            </a:r>
          </a:p>
          <a:p>
            <a:pPr marL="857250" lvl="1" indent="-457200" eaLnBrk="1" hangingPunct="1">
              <a:defRPr/>
            </a:pPr>
            <a:r>
              <a:rPr lang="en-US" altLang="en-US" dirty="0"/>
              <a:t>Default may be overridden by a `</a:t>
            </a:r>
            <a:r>
              <a:rPr lang="en-US" altLang="en-US" dirty="0" err="1"/>
              <a:t>prio</a:t>
            </a:r>
            <a:r>
              <a:rPr lang="en-US" altLang="en-US" dirty="0"/>
              <a:t>` option.</a:t>
            </a:r>
          </a:p>
          <a:p>
            <a:pPr marL="457200" indent="-457200" eaLnBrk="1" hangingPunct="1">
              <a:defRPr/>
            </a:pPr>
            <a:endParaRPr lang="en-US" altLang="en-US" dirty="0"/>
          </a:p>
          <a:p>
            <a:pPr marL="457200" indent="-457200" eaLnBrk="1" hangingPunct="1">
              <a:defRPr/>
            </a:pPr>
            <a:r>
              <a:rPr lang="en-US" altLang="en-US" dirty="0"/>
              <a:t>No match</a:t>
            </a:r>
          </a:p>
          <a:p>
            <a:pPr marL="857250" lvl="1" indent="-457200" eaLnBrk="1" hangingPunct="1">
              <a:defRPr/>
            </a:pPr>
            <a:r>
              <a:rPr lang="en-US" altLang="en-US" dirty="0"/>
              <a:t>Each </a:t>
            </a:r>
            <a:r>
              <a:rPr lang="en-US" altLang="en-US" dirty="0" err="1"/>
              <a:t>qdisc</a:t>
            </a:r>
            <a:r>
              <a:rPr lang="en-US" altLang="en-US" dirty="0"/>
              <a:t> has its own, default filter. If no user-provided filter matches, the filter of the </a:t>
            </a:r>
            <a:r>
              <a:rPr lang="en-US" altLang="en-US" dirty="0" err="1"/>
              <a:t>qdisc</a:t>
            </a:r>
            <a:r>
              <a:rPr lang="en-US" altLang="en-US" dirty="0"/>
              <a:t> is used</a:t>
            </a:r>
          </a:p>
          <a:p>
            <a:pPr marL="857250" lvl="1" indent="-457200" eaLnBrk="1" hangingPunct="1">
              <a:defRPr/>
            </a:pPr>
            <a:r>
              <a:rPr lang="en-US" altLang="en-US" dirty="0"/>
              <a:t>(Some schedulers, e.g., DRR, drop packets that do not math any filter)</a:t>
            </a:r>
            <a:endParaRPr lang="en-US" altLang="en-US" sz="2000" dirty="0"/>
          </a:p>
          <a:p>
            <a:pPr marL="0" indent="0" eaLnBrk="1" hangingPunct="1">
              <a:buFontTx/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>
            <a:extLst>
              <a:ext uri="{FF2B5EF4-FFF2-40B4-BE49-F238E27FC236}">
                <a16:creationId xmlns:a16="http://schemas.microsoft.com/office/drawing/2014/main" id="{1B5A0DAF-E4CD-F74A-B503-DF2A58536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Traffic Control in Linux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1BD40F2B-BB62-4A0F-A9E2-A836EEB14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08088"/>
            <a:ext cx="7772400" cy="5181600"/>
          </a:xfrm>
        </p:spPr>
        <p:txBody>
          <a:bodyPr/>
          <a:lstStyle/>
          <a:p>
            <a:r>
              <a:rPr lang="en-US" altLang="en-US"/>
              <a:t>The Linux operating system provides a series of traffic control algorithms for </a:t>
            </a:r>
          </a:p>
          <a:p>
            <a:pPr lvl="1"/>
            <a:r>
              <a:rPr lang="en-US" altLang="en-US"/>
              <a:t>Scheduling </a:t>
            </a:r>
          </a:p>
          <a:p>
            <a:pPr lvl="1"/>
            <a:r>
              <a:rPr lang="en-US" altLang="en-US"/>
              <a:t>Shaping</a:t>
            </a:r>
          </a:p>
          <a:p>
            <a:pPr lvl="1"/>
            <a:r>
              <a:rPr lang="en-US" altLang="en-US"/>
              <a:t>Policing </a:t>
            </a:r>
          </a:p>
          <a:p>
            <a:pPr lvl="1"/>
            <a:r>
              <a:rPr lang="en-US" altLang="en-US"/>
              <a:t>Dropping</a:t>
            </a:r>
          </a:p>
          <a:p>
            <a:r>
              <a:rPr lang="en-US" altLang="en-US"/>
              <a:t>Configuration utility is tc (traffic control), which is part of the iproute2 </a:t>
            </a:r>
          </a:p>
          <a:p>
            <a:endParaRPr lang="en-US" altLang="en-US"/>
          </a:p>
          <a:p>
            <a:r>
              <a:rPr lang="en-US" altLang="en-US"/>
              <a:t>This presentation is focusing on scheduling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4F124-FAE3-604F-9C34-C871B2BC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with declaring units in </a:t>
            </a:r>
            <a:r>
              <a:rPr lang="en-US" dirty="0" err="1"/>
              <a:t>tc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u="sng" dirty="0"/>
              <a:t>Rate: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dirty="0" err="1"/>
              <a:t>kbit</a:t>
            </a:r>
            <a:r>
              <a:rPr lang="en-US" dirty="0"/>
              <a:t>” 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	kilobit/sec</a:t>
            </a:r>
          </a:p>
          <a:p>
            <a:pPr marL="457200" lvl="1" indent="0">
              <a:buNone/>
            </a:pPr>
            <a:r>
              <a:rPr lang="en-US" dirty="0"/>
              <a:t>“kbps” 	</a:t>
            </a:r>
            <a:r>
              <a:rPr lang="en-US" dirty="0">
                <a:sym typeface="Wingdings" pitchFamily="2" charset="2"/>
              </a:rPr>
              <a:t> 	</a:t>
            </a:r>
            <a:r>
              <a:rPr lang="en-US" dirty="0"/>
              <a:t>kilobyte/sec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u="sng" dirty="0">
                <a:solidFill>
                  <a:schemeClr val="tx1"/>
                </a:solidFill>
              </a:rPr>
              <a:t>Size: 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dirty="0" err="1"/>
              <a:t>kbit</a:t>
            </a:r>
            <a:r>
              <a:rPr lang="en-US" dirty="0"/>
              <a:t>” 	</a:t>
            </a:r>
            <a:r>
              <a:rPr lang="en-US" dirty="0">
                <a:sym typeface="Wingdings" pitchFamily="2" charset="2"/>
              </a:rPr>
              <a:t> 	</a:t>
            </a:r>
            <a:r>
              <a:rPr lang="en-US" dirty="0"/>
              <a:t>kilobits</a:t>
            </a:r>
          </a:p>
          <a:p>
            <a:pPr marL="457200" lvl="1" indent="0">
              <a:buNone/>
            </a:pPr>
            <a:r>
              <a:rPr lang="en-US" dirty="0"/>
              <a:t>“kb”, “k” 	</a:t>
            </a:r>
            <a:r>
              <a:rPr lang="en-US" dirty="0">
                <a:sym typeface="Wingdings" pitchFamily="2" charset="2"/>
              </a:rPr>
              <a:t> 	</a:t>
            </a:r>
            <a:r>
              <a:rPr lang="en-US" dirty="0"/>
              <a:t>kilobytes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 same with M (mega), and G (giga).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2A5574-3522-C441-A78D-009E1187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Gotcha: Units</a:t>
            </a:r>
          </a:p>
        </p:txBody>
      </p:sp>
    </p:spTree>
    <p:extLst>
      <p:ext uri="{BB962C8B-B14F-4D97-AF65-F5344CB8AC3E}">
        <p14:creationId xmlns:p14="http://schemas.microsoft.com/office/powerpoint/2010/main" val="110570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4F124-FAE3-604F-9C34-C871B2BC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Delete an old </a:t>
            </a:r>
            <a:r>
              <a:rPr lang="en-US" dirty="0" err="1"/>
              <a:t>qdisc</a:t>
            </a:r>
            <a:r>
              <a:rPr lang="en-US" dirty="0"/>
              <a:t> before inserting new ones</a:t>
            </a:r>
          </a:p>
          <a:p>
            <a:pPr lvl="1"/>
            <a:r>
              <a:rPr lang="en-US" dirty="0"/>
              <a:t>Sometimes you’ll stumble upon “RTNETLINK answers: File exists”. This means you’re trying to add </a:t>
            </a:r>
            <a:r>
              <a:rPr lang="en-US" dirty="0" err="1"/>
              <a:t>qdisc</a:t>
            </a:r>
            <a:r>
              <a:rPr lang="en-US" dirty="0"/>
              <a:t> to an occupied spot</a:t>
            </a:r>
          </a:p>
          <a:p>
            <a:pPr lvl="1"/>
            <a:r>
              <a:rPr lang="en-US" dirty="0"/>
              <a:t>Fixes</a:t>
            </a:r>
          </a:p>
          <a:p>
            <a:pPr lvl="2"/>
            <a:r>
              <a:rPr lang="en-US" dirty="0"/>
              <a:t>Remove the old </a:t>
            </a:r>
            <a:r>
              <a:rPr lang="en-US" dirty="0" err="1"/>
              <a:t>qdisc</a:t>
            </a:r>
            <a:r>
              <a:rPr lang="en-US" dirty="0"/>
              <a:t> first, using “tc </a:t>
            </a:r>
            <a:r>
              <a:rPr lang="en-US" dirty="0" err="1"/>
              <a:t>qdisc</a:t>
            </a:r>
            <a:r>
              <a:rPr lang="en-US" dirty="0"/>
              <a:t> del”</a:t>
            </a:r>
          </a:p>
          <a:p>
            <a:pPr lvl="2"/>
            <a:r>
              <a:rPr lang="en-US" dirty="0"/>
              <a:t>Use “tc </a:t>
            </a:r>
            <a:r>
              <a:rPr lang="en-US" dirty="0" err="1"/>
              <a:t>qdisc</a:t>
            </a:r>
            <a:r>
              <a:rPr lang="en-US" dirty="0"/>
              <a:t> replace” instead of “tc </a:t>
            </a:r>
            <a:r>
              <a:rPr lang="en-US" dirty="0" err="1"/>
              <a:t>qdisc</a:t>
            </a:r>
            <a:r>
              <a:rPr lang="en-US" dirty="0"/>
              <a:t> add”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$ </a:t>
            </a:r>
            <a:r>
              <a:rPr lang="en-US" sz="1800" dirty="0" err="1">
                <a:latin typeface="Courier" pitchFamily="2" charset="0"/>
              </a:rPr>
              <a:t>sudo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tc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qdisc</a:t>
            </a:r>
            <a:r>
              <a:rPr lang="en-US" sz="1800" dirty="0">
                <a:latin typeface="Courier" pitchFamily="2" charset="0"/>
              </a:rPr>
              <a:t> del dev lo root</a:t>
            </a:r>
          </a:p>
          <a:p>
            <a:pPr marL="0" indent="0">
              <a:buNone/>
            </a:pPr>
            <a:r>
              <a:rPr lang="en-US" dirty="0"/>
              <a:t>Deletes all </a:t>
            </a:r>
            <a:r>
              <a:rPr lang="en-US" dirty="0" err="1"/>
              <a:t>qdiscs</a:t>
            </a:r>
            <a:r>
              <a:rPr lang="en-US" dirty="0"/>
              <a:t> and classes on the loopback interface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2A5574-3522-C441-A78D-009E1187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Gotcha</a:t>
            </a:r>
          </a:p>
        </p:txBody>
      </p:sp>
    </p:spTree>
    <p:extLst>
      <p:ext uri="{BB962C8B-B14F-4D97-AF65-F5344CB8AC3E}">
        <p14:creationId xmlns:p14="http://schemas.microsoft.com/office/powerpoint/2010/main" val="327511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Linux Scheduling Architecture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47688B44-73AD-C541-97F9-759F8E1B9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Non-default scheduling algorithms are provided as part of the </a:t>
            </a:r>
            <a:r>
              <a:rPr lang="en-US" altLang="en-US" dirty="0">
                <a:solidFill>
                  <a:schemeClr val="accent2"/>
                </a:solidFill>
              </a:rPr>
              <a:t>iproute2</a:t>
            </a:r>
            <a:r>
              <a:rPr lang="en-US" altLang="en-US" dirty="0"/>
              <a:t> package 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6634CE11-43C1-4DB2-BA56-1BF71CF6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327275"/>
            <a:ext cx="7285037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>
            <a:extLst>
              <a:ext uri="{FF2B5EF4-FFF2-40B4-BE49-F238E27FC236}">
                <a16:creationId xmlns:a16="http://schemas.microsoft.com/office/drawing/2014/main" id="{74C17A69-95ED-473B-9DCA-7DA4CC792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3582988"/>
            <a:ext cx="1382712" cy="246062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5" name="Rectangle 6">
            <a:extLst>
              <a:ext uri="{FF2B5EF4-FFF2-40B4-BE49-F238E27FC236}">
                <a16:creationId xmlns:a16="http://schemas.microsoft.com/office/drawing/2014/main" id="{29ED90C5-D71C-4AF0-8C4C-B5A5512F9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4981575"/>
            <a:ext cx="1247775" cy="344488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>
            <a:extLst>
              <a:ext uri="{FF2B5EF4-FFF2-40B4-BE49-F238E27FC236}">
                <a16:creationId xmlns:a16="http://schemas.microsoft.com/office/drawing/2014/main" id="{1B5A0DAF-E4CD-F74A-B503-DF2A58536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Scheduling Algorithms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99F744A1-B9A9-41C6-856F-1D53837B5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08088"/>
            <a:ext cx="7772400" cy="5181600"/>
          </a:xfrm>
        </p:spPr>
        <p:txBody>
          <a:bodyPr/>
          <a:lstStyle/>
          <a:p>
            <a:r>
              <a:rPr lang="en-US" altLang="en-US"/>
              <a:t>Default scheduling algorithm is FIFO</a:t>
            </a:r>
          </a:p>
          <a:p>
            <a:r>
              <a:rPr lang="en-US" altLang="en-US"/>
              <a:t>Others that are available: </a:t>
            </a:r>
          </a:p>
          <a:p>
            <a:pPr lvl="1"/>
            <a:r>
              <a:rPr lang="en-US" altLang="en-US" sz="2000"/>
              <a:t>TBF – Token Bucket Filter</a:t>
            </a:r>
          </a:p>
          <a:p>
            <a:pPr lvl="1"/>
            <a:r>
              <a:rPr lang="en-US" altLang="en-US" sz="2000"/>
              <a:t>PRIO – Static priorities</a:t>
            </a:r>
          </a:p>
          <a:p>
            <a:pPr lvl="1"/>
            <a:r>
              <a:rPr lang="en-US" altLang="en-US" sz="2000"/>
              <a:t>SFQ – Stochastic Fair Queueing</a:t>
            </a:r>
          </a:p>
          <a:p>
            <a:r>
              <a:rPr lang="en-US" altLang="en-US"/>
              <a:t>Hierarchical scheduling algorithms</a:t>
            </a:r>
          </a:p>
          <a:p>
            <a:pPr lvl="1"/>
            <a:r>
              <a:rPr lang="en-US" altLang="en-US" sz="2000"/>
              <a:t>HTB – Hierarchical Token Bucket</a:t>
            </a:r>
          </a:p>
          <a:p>
            <a:pPr lvl="1"/>
            <a:r>
              <a:rPr lang="en-US" altLang="en-US" sz="2000"/>
              <a:t>CBQ – Class-based queueing</a:t>
            </a:r>
          </a:p>
          <a:p>
            <a:pPr lvl="1"/>
            <a:r>
              <a:rPr lang="en-US" altLang="en-US" sz="2000"/>
              <a:t>HFSC – Hierarchical Fair Service Curves</a:t>
            </a:r>
          </a:p>
          <a:p>
            <a:r>
              <a:rPr lang="en-US" altLang="en-US"/>
              <a:t>Also: </a:t>
            </a:r>
          </a:p>
          <a:p>
            <a:pPr lvl="1"/>
            <a:r>
              <a:rPr lang="en-US" altLang="en-US" sz="2000"/>
              <a:t>Netem – Add delay to a packet, limit throughput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Linux Scheduling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47688B44-73AD-C541-97F9-759F8E1B9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72400" cy="5181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 packet scheduler is referred to as a </a:t>
            </a:r>
            <a:r>
              <a:rPr lang="en-US" altLang="en-US" dirty="0" err="1">
                <a:solidFill>
                  <a:schemeClr val="accent2"/>
                </a:solidFill>
              </a:rPr>
              <a:t>qdisc</a:t>
            </a:r>
            <a:endParaRPr lang="en-US" alt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altLang="en-US" dirty="0" err="1"/>
              <a:t>Qdisc</a:t>
            </a:r>
            <a:r>
              <a:rPr lang="en-US" altLang="en-US" dirty="0"/>
              <a:t> can be attached to a network device to schedule outgoing traffic</a:t>
            </a:r>
          </a:p>
          <a:p>
            <a:pPr>
              <a:defRPr/>
            </a:pPr>
            <a:r>
              <a:rPr lang="en-US" altLang="en-US" dirty="0"/>
              <a:t>We consider the loopback device</a:t>
            </a:r>
          </a:p>
          <a:p>
            <a:pPr lvl="1">
              <a:defRPr/>
            </a:pPr>
            <a:r>
              <a:rPr lang="en-US" altLang="en-US" sz="2000" dirty="0"/>
              <a:t>It is a virtual device with IP address 127.0.0.1. </a:t>
            </a:r>
          </a:p>
          <a:p>
            <a:pPr lvl="1">
              <a:defRPr/>
            </a:pPr>
            <a:r>
              <a:rPr lang="en-US" altLang="en-US" sz="2000" dirty="0"/>
              <a:t>Packets sent to loopback are bounced back to the sending host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pic>
        <p:nvPicPr>
          <p:cNvPr id="12291" name="Picture 8">
            <a:extLst>
              <a:ext uri="{FF2B5EF4-FFF2-40B4-BE49-F238E27FC236}">
                <a16:creationId xmlns:a16="http://schemas.microsoft.com/office/drawing/2014/main" id="{8248DA68-EFE5-4AC5-86E4-824B4D61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092575"/>
            <a:ext cx="43005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Linux Scheduling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47688B44-73AD-C541-97F9-759F8E1B9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4384675" cy="50117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For configuration purposes, each device has a </a:t>
            </a:r>
            <a:r>
              <a:rPr lang="en-US" altLang="en-US" dirty="0">
                <a:solidFill>
                  <a:schemeClr val="accent2"/>
                </a:solidFill>
              </a:rPr>
              <a:t>root</a:t>
            </a:r>
          </a:p>
          <a:p>
            <a:pPr>
              <a:defRPr/>
            </a:pPr>
            <a:r>
              <a:rPr lang="en-US" altLang="en-US" dirty="0"/>
              <a:t>A </a:t>
            </a:r>
            <a:r>
              <a:rPr lang="en-US" altLang="en-US" dirty="0" err="1"/>
              <a:t>qdisc</a:t>
            </a:r>
            <a:r>
              <a:rPr lang="en-US" altLang="en-US" dirty="0"/>
              <a:t> is attached to the root</a:t>
            </a:r>
          </a:p>
          <a:p>
            <a:pPr>
              <a:defRPr/>
            </a:pPr>
            <a:r>
              <a:rPr lang="en-US" altLang="en-US" dirty="0"/>
              <a:t>Each </a:t>
            </a:r>
            <a:r>
              <a:rPr lang="en-US" altLang="en-US" dirty="0" err="1"/>
              <a:t>qdisk</a:t>
            </a:r>
            <a:r>
              <a:rPr lang="en-US" altLang="en-US" dirty="0"/>
              <a:t> is assigned a </a:t>
            </a:r>
            <a:r>
              <a:rPr lang="en-US" altLang="en-US" dirty="0">
                <a:solidFill>
                  <a:schemeClr val="accent2"/>
                </a:solidFill>
              </a:rPr>
              <a:t>handle</a:t>
            </a:r>
            <a:r>
              <a:rPr lang="en-US" altLang="en-US" dirty="0"/>
              <a:t>, e.g., 2:0 or 2:</a:t>
            </a:r>
          </a:p>
          <a:p>
            <a:pPr>
              <a:defRPr/>
            </a:pPr>
            <a:r>
              <a:rPr lang="en-US" altLang="en-US" dirty="0"/>
              <a:t>If a </a:t>
            </a:r>
            <a:r>
              <a:rPr lang="en-US" altLang="en-US" dirty="0" err="1"/>
              <a:t>qdisc</a:t>
            </a:r>
            <a:r>
              <a:rPr lang="en-US" altLang="en-US" dirty="0"/>
              <a:t> has traffic classes, each class also gets a handle, e.g., 2:1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8CB5ED-17D9-8A47-B5FF-A485E5D2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129213"/>
            <a:ext cx="80279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altLang="en-US" kern="0" dirty="0"/>
          </a:p>
          <a:p>
            <a:pPr marL="0" indent="0">
              <a:buFontTx/>
              <a:buNone/>
              <a:defRPr/>
            </a:pPr>
            <a:endParaRPr lang="en-US" altLang="en-US" kern="0" dirty="0"/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21FEDF65-84B7-4743-8B30-29214F75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449388"/>
            <a:ext cx="2135187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Token Bucket Filter (TBF)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47688B44-73AD-C541-97F9-759F8E1B9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4384675" cy="501173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2"/>
                </a:solidFill>
              </a:rPr>
              <a:t>Token bucket specification has three parameters: </a:t>
            </a:r>
          </a:p>
          <a:p>
            <a:pPr lvl="1">
              <a:defRPr/>
            </a:pPr>
            <a:r>
              <a:rPr lang="en-US" altLang="en-US" dirty="0"/>
              <a:t>Rate (rate)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/>
                </a:solidFill>
              </a:rPr>
              <a:t>Size of token bucket (burst)</a:t>
            </a:r>
          </a:p>
          <a:p>
            <a:pPr lvl="1">
              <a:defRPr/>
            </a:pPr>
            <a:r>
              <a:rPr lang="en-US" altLang="en-US" dirty="0"/>
              <a:t>Buffer size (limit)</a:t>
            </a:r>
            <a:endParaRPr lang="en-US" alt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60F9FF-4125-A64E-BD8A-88DBEFE0F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80"/>
            <a:ext cx="368639" cy="4308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8834" tIns="76176" rIns="76176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CA2B93-422D-2F45-8AC3-4185B9AAF53A}"/>
              </a:ext>
            </a:extLst>
          </p:cNvPr>
          <p:cNvSpPr/>
          <p:nvPr/>
        </p:nvSpPr>
        <p:spPr>
          <a:xfrm>
            <a:off x="844658" y="5091150"/>
            <a:ext cx="808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</a:pPr>
            <a:r>
              <a:rPr kumimoji="1" lang="en-US" altLang="ko-KR" sz="1800" dirty="0">
                <a:latin typeface="Courier" pitchFamily="2" charset="0"/>
                <a:ea typeface="+mn-ea"/>
                <a:cs typeface="Calibri" panose="020F0502020204030204" pitchFamily="34" charset="0"/>
              </a:rPr>
              <a:t>$ </a:t>
            </a:r>
            <a:r>
              <a:rPr kumimoji="1" lang="en-US" altLang="ko-KR" sz="1800" dirty="0" err="1">
                <a:latin typeface="Courier" pitchFamily="2" charset="0"/>
                <a:ea typeface="+mn-ea"/>
                <a:cs typeface="Calibri" panose="020F0502020204030204" pitchFamily="34" charset="0"/>
              </a:rPr>
              <a:t>sudo</a:t>
            </a:r>
            <a:r>
              <a:rPr kumimoji="1" lang="en-US" altLang="ko-KR" sz="1800" dirty="0">
                <a:latin typeface="Courier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1" lang="en-US" altLang="ko-KR" sz="1800" dirty="0" err="1">
                <a:latin typeface="Courier" pitchFamily="2" charset="0"/>
                <a:ea typeface="+mn-ea"/>
                <a:cs typeface="Calibri" panose="020F0502020204030204" pitchFamily="34" charset="0"/>
              </a:rPr>
              <a:t>tc</a:t>
            </a:r>
            <a:r>
              <a:rPr kumimoji="1" lang="en-US" altLang="ko-KR" sz="1800" dirty="0">
                <a:latin typeface="Courier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1" lang="en-US" altLang="ko-KR" sz="1800" dirty="0" err="1">
                <a:latin typeface="Courier" pitchFamily="2" charset="0"/>
                <a:ea typeface="+mn-ea"/>
                <a:cs typeface="Calibri" panose="020F0502020204030204" pitchFamily="34" charset="0"/>
              </a:rPr>
              <a:t>qdisc</a:t>
            </a:r>
            <a:r>
              <a:rPr kumimoji="1" lang="en-US" altLang="ko-KR" sz="1800" dirty="0">
                <a:latin typeface="Courier" pitchFamily="2" charset="0"/>
                <a:ea typeface="+mn-ea"/>
                <a:cs typeface="Calibri" panose="020F0502020204030204" pitchFamily="34" charset="0"/>
              </a:rPr>
              <a:t> add dev ifb0 root handle 1:  \ </a:t>
            </a:r>
            <a:br>
              <a:rPr kumimoji="1" lang="en-US" altLang="ko-KR" sz="1800" dirty="0">
                <a:latin typeface="Courier" pitchFamily="2" charset="0"/>
                <a:ea typeface="+mn-ea"/>
                <a:cs typeface="Calibri" panose="020F0502020204030204" pitchFamily="34" charset="0"/>
              </a:rPr>
            </a:br>
            <a:r>
              <a:rPr kumimoji="1" lang="en-US" altLang="ko-KR" sz="1800" dirty="0">
                <a:latin typeface="Courier" pitchFamily="2" charset="0"/>
                <a:ea typeface="+mn-ea"/>
                <a:cs typeface="Calibri" panose="020F0502020204030204" pitchFamily="34" charset="0"/>
              </a:rPr>
              <a:t> 			</a:t>
            </a:r>
            <a:r>
              <a:rPr kumimoji="1" lang="en-US" altLang="ko-KR" sz="1800" dirty="0" err="1">
                <a:latin typeface="Courier" pitchFamily="2" charset="0"/>
                <a:ea typeface="+mn-ea"/>
                <a:cs typeface="Calibri" panose="020F0502020204030204" pitchFamily="34" charset="0"/>
              </a:rPr>
              <a:t>tbf</a:t>
            </a:r>
            <a:r>
              <a:rPr kumimoji="1" lang="en-US" altLang="ko-KR" sz="1800" dirty="0">
                <a:latin typeface="Courier" pitchFamily="2" charset="0"/>
                <a:ea typeface="+mn-ea"/>
                <a:cs typeface="Calibri" panose="020F0502020204030204" pitchFamily="34" charset="0"/>
              </a:rPr>
              <a:t> rate 10Mbit burst 10k limit 1M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C1947-D609-6A43-B551-EF0345C59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19" y="1296988"/>
            <a:ext cx="2166781" cy="34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1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Traffic classes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F5E4AE6-22C7-4763-B427-72414813E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5886450" cy="2322513"/>
          </a:xfrm>
        </p:spPr>
        <p:txBody>
          <a:bodyPr/>
          <a:lstStyle/>
          <a:p>
            <a:r>
              <a:rPr lang="en-US" altLang="en-US"/>
              <a:t>Some qdiscs, e.g., FIFO are classless, others have traffic classes</a:t>
            </a:r>
          </a:p>
          <a:p>
            <a:r>
              <a:rPr lang="en-US" altLang="en-US"/>
              <a:t>For some qdiscs, e.g., PRIO, classes are implicitly defined</a:t>
            </a:r>
          </a:p>
          <a:p>
            <a:r>
              <a:rPr lang="en-US" altLang="en-US"/>
              <a:t>For other classful qdiscs, classes must be specified</a:t>
            </a:r>
          </a:p>
          <a:p>
            <a:r>
              <a:rPr lang="en-US" altLang="en-US"/>
              <a:t>There are different types of classes, and a class object must match the qdisc object for which it is defined </a:t>
            </a:r>
          </a:p>
          <a:p>
            <a:r>
              <a:rPr lang="en-US" altLang="en-US"/>
              <a:t>Some qdiscs, e.g., HTB, have a hierarchy of classes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90B23-391C-DD46-986A-287556A0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35" y="1466015"/>
            <a:ext cx="2893915" cy="4932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id="{C991D9A3-EAC6-E94B-BDC2-B39573C4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Handles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47688B44-73AD-C541-97F9-759F8E1B9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5886450" cy="39973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Handles are unique identifiers for </a:t>
            </a:r>
            <a:r>
              <a:rPr lang="en-US" altLang="en-US" dirty="0" err="1"/>
              <a:t>Qdiscs</a:t>
            </a:r>
            <a:r>
              <a:rPr lang="en-US" altLang="en-US" dirty="0"/>
              <a:t> and traffic classes</a:t>
            </a:r>
          </a:p>
          <a:p>
            <a:pPr>
              <a:defRPr/>
            </a:pPr>
            <a:r>
              <a:rPr lang="en-US" altLang="en-US" dirty="0"/>
              <a:t>A handle consists of two numbers major and minor separated by “:”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i="1" dirty="0" err="1">
                <a:solidFill>
                  <a:schemeClr val="accent6"/>
                </a:solidFill>
              </a:rPr>
              <a:t>major:minor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A </a:t>
            </a:r>
            <a:r>
              <a:rPr lang="en-US" altLang="en-US" dirty="0" err="1"/>
              <a:t>Qdisc</a:t>
            </a:r>
            <a:r>
              <a:rPr lang="en-US" altLang="en-US" dirty="0"/>
              <a:t> has minor number set to 0, written as </a:t>
            </a:r>
            <a:r>
              <a:rPr lang="en-US" altLang="en-US" i="1" dirty="0">
                <a:solidFill>
                  <a:schemeClr val="accent6"/>
                </a:solidFill>
              </a:rPr>
              <a:t> major:0 </a:t>
            </a:r>
            <a:r>
              <a:rPr lang="en-US" altLang="en-US" dirty="0"/>
              <a:t>or</a:t>
            </a:r>
            <a:r>
              <a:rPr lang="en-US" altLang="en-US" i="1" dirty="0">
                <a:solidFill>
                  <a:schemeClr val="accent6"/>
                </a:solidFill>
              </a:rPr>
              <a:t> major:</a:t>
            </a:r>
          </a:p>
          <a:p>
            <a:pPr>
              <a:defRPr/>
            </a:pPr>
            <a:r>
              <a:rPr lang="en-US" altLang="en-US" dirty="0"/>
              <a:t>Traffic classes have the major number of the </a:t>
            </a:r>
            <a:r>
              <a:rPr lang="en-US" altLang="en-US" dirty="0" err="1"/>
              <a:t>qdisc</a:t>
            </a:r>
            <a:r>
              <a:rPr lang="en-US" altLang="en-US" dirty="0"/>
              <a:t> and a minor number, </a:t>
            </a:r>
            <a:br>
              <a:rPr lang="en-US" altLang="en-US" dirty="0"/>
            </a:br>
            <a:r>
              <a:rPr lang="en-US" altLang="en-US" dirty="0"/>
              <a:t>e.g., 2:1, 2:2, 2:3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20484" name="Line Callout 1 1">
            <a:extLst>
              <a:ext uri="{FF2B5EF4-FFF2-40B4-BE49-F238E27FC236}">
                <a16:creationId xmlns:a16="http://schemas.microsoft.com/office/drawing/2014/main" id="{E2B44C24-62E5-4E3B-B6C7-B5399BC84A50}"/>
              </a:ext>
            </a:extLst>
          </p:cNvPr>
          <p:cNvSpPr>
            <a:spLocks/>
          </p:cNvSpPr>
          <p:nvPr/>
        </p:nvSpPr>
        <p:spPr bwMode="auto">
          <a:xfrm>
            <a:off x="1722438" y="5702300"/>
            <a:ext cx="3989387" cy="808038"/>
          </a:xfrm>
          <a:prstGeom prst="borderCallout1">
            <a:avLst>
              <a:gd name="adj1" fmla="val 27894"/>
              <a:gd name="adj2" fmla="val -954"/>
              <a:gd name="adj3" fmla="val -23361"/>
              <a:gd name="adj4" fmla="val -582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This is a useful convention. The strict 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rule is that classes from the same </a:t>
            </a:r>
            <a:r>
              <a:rPr lang="en-US" altLang="en-US" dirty="0" err="1">
                <a:latin typeface="Calibri" panose="020F0502020204030204" pitchFamily="34" charset="0"/>
              </a:rPr>
              <a:t>Qdisc</a:t>
            </a:r>
            <a:r>
              <a:rPr lang="en-US" altLang="en-US" dirty="0">
                <a:latin typeface="Calibri" panose="020F0502020204030204" pitchFamily="34" charset="0"/>
              </a:rPr>
              <a:t> must have the same major number. 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FAF43-0311-8A4B-8802-2B83807C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35" y="1466015"/>
            <a:ext cx="2893915" cy="49328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color}&#10;\def\G{{\cal G}}&#10;\def\S{{\cal S}}&#10;\def\Geff{\G^{\eps}}&#10;\def\C{{\cal C}}&#10;\def\P{{Pr}}&#10;\def\conv{*}&#10;\def\deconv{\oslash}&#10;\def\eps{\varepsilon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55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新細明體"/>
        <a:cs typeface="新細明體"/>
      </a:majorFont>
      <a:minorFont>
        <a:latin typeface="Comic Sans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新細明體" charset="-120"/>
            <a:cs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新細明體" charset="-120"/>
            <a:cs typeface="新細明體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33240</TotalTime>
  <Words>1054</Words>
  <Application>Microsoft Macintosh PowerPoint</Application>
  <PresentationFormat>Letter Paper (8.5x11 in)</PresentationFormat>
  <Paragraphs>269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新細明體</vt:lpstr>
      <vt:lpstr>Arial</vt:lpstr>
      <vt:lpstr>Calibri</vt:lpstr>
      <vt:lpstr>Comic Sans MS</vt:lpstr>
      <vt:lpstr>Courier</vt:lpstr>
      <vt:lpstr>Times New Roman</vt:lpstr>
      <vt:lpstr>Wingdings</vt:lpstr>
      <vt:lpstr>Default Design</vt:lpstr>
      <vt:lpstr>Packet Scheduling in Linux</vt:lpstr>
      <vt:lpstr>Traffic Control in Linux</vt:lpstr>
      <vt:lpstr>Linux Scheduling Architecture</vt:lpstr>
      <vt:lpstr>Scheduling Algorithms</vt:lpstr>
      <vt:lpstr>Linux Scheduling</vt:lpstr>
      <vt:lpstr>Linux Scheduling</vt:lpstr>
      <vt:lpstr>Token Bucket Filter (TBF)</vt:lpstr>
      <vt:lpstr>Traffic classes</vt:lpstr>
      <vt:lpstr>Handles</vt:lpstr>
      <vt:lpstr>Linux Scheduling: Example</vt:lpstr>
      <vt:lpstr>A qdisc can be attached to (other) qdisc’s</vt:lpstr>
      <vt:lpstr>Token Bucket Filter (tbf)</vt:lpstr>
      <vt:lpstr>Network emulator  (netem)</vt:lpstr>
      <vt:lpstr>Deficit Round Robin (DRR)</vt:lpstr>
      <vt:lpstr>Deficit Round Robin (DRR)</vt:lpstr>
      <vt:lpstr>Deficit Round Robin (DRR)</vt:lpstr>
      <vt:lpstr>Hierarchical Token Bucket (htb)</vt:lpstr>
      <vt:lpstr>Filters</vt:lpstr>
      <vt:lpstr>Filters (2)</vt:lpstr>
      <vt:lpstr>Gotcha: Units</vt:lpstr>
      <vt:lpstr>Gotcha</vt:lpstr>
    </vt:vector>
  </TitlesOfParts>
  <Company>think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dida</dc:creator>
  <cp:lastModifiedBy>Jorg Liebeherr</cp:lastModifiedBy>
  <cp:revision>444</cp:revision>
  <cp:lastPrinted>2019-02-26T14:47:28Z</cp:lastPrinted>
  <dcterms:created xsi:type="dcterms:W3CDTF">2013-06-10T07:09:03Z</dcterms:created>
  <dcterms:modified xsi:type="dcterms:W3CDTF">2020-02-13T16:39:55Z</dcterms:modified>
</cp:coreProperties>
</file>