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15" r:id="rId2"/>
    <p:sldId id="628" r:id="rId3"/>
    <p:sldId id="629" r:id="rId4"/>
    <p:sldId id="643" r:id="rId5"/>
    <p:sldId id="640" r:id="rId6"/>
    <p:sldId id="642" r:id="rId7"/>
    <p:sldId id="644" r:id="rId8"/>
    <p:sldId id="630" r:id="rId9"/>
    <p:sldId id="627" r:id="rId10"/>
    <p:sldId id="613" r:id="rId11"/>
    <p:sldId id="596" r:id="rId12"/>
    <p:sldId id="614" r:id="rId13"/>
    <p:sldId id="615" r:id="rId14"/>
    <p:sldId id="622" r:id="rId15"/>
    <p:sldId id="616" r:id="rId16"/>
    <p:sldId id="645" r:id="rId17"/>
    <p:sldId id="623" r:id="rId18"/>
    <p:sldId id="617" r:id="rId19"/>
    <p:sldId id="639" r:id="rId20"/>
    <p:sldId id="619" r:id="rId21"/>
    <p:sldId id="620" r:id="rId22"/>
    <p:sldId id="621" r:id="rId23"/>
    <p:sldId id="646" r:id="rId24"/>
    <p:sldId id="647" r:id="rId25"/>
    <p:sldId id="648" r:id="rId26"/>
    <p:sldId id="624" r:id="rId27"/>
    <p:sldId id="608" r:id="rId28"/>
    <p:sldId id="609" r:id="rId29"/>
    <p:sldId id="610" r:id="rId30"/>
    <p:sldId id="611" r:id="rId31"/>
    <p:sldId id="625" r:id="rId32"/>
    <p:sldId id="626" r:id="rId33"/>
    <p:sldId id="631" r:id="rId34"/>
    <p:sldId id="632" r:id="rId35"/>
    <p:sldId id="612" r:id="rId36"/>
    <p:sldId id="649" r:id="rId37"/>
    <p:sldId id="650" r:id="rId38"/>
    <p:sldId id="651" r:id="rId39"/>
    <p:sldId id="652" r:id="rId40"/>
    <p:sldId id="653" r:id="rId41"/>
    <p:sldId id="634" r:id="rId42"/>
    <p:sldId id="637" r:id="rId43"/>
    <p:sldId id="638" r:id="rId44"/>
    <p:sldId id="633" r:id="rId45"/>
    <p:sldId id="635" r:id="rId46"/>
    <p:sldId id="636" r:id="rId47"/>
    <p:sldId id="654" r:id="rId48"/>
    <p:sldId id="655" r:id="rId49"/>
    <p:sldId id="656" r:id="rId50"/>
    <p:sldId id="657" r:id="rId51"/>
    <p:sldId id="658" r:id="rId52"/>
    <p:sldId id="659" r:id="rId53"/>
    <p:sldId id="661" r:id="rId54"/>
    <p:sldId id="662" r:id="rId55"/>
    <p:sldId id="663" r:id="rId56"/>
    <p:sldId id="664" r:id="rId57"/>
  </p:sldIdLst>
  <p:sldSz cx="9144000" cy="6858000" type="overhead"/>
  <p:notesSz cx="7315200" cy="96012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1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3659"/>
  </p:normalViewPr>
  <p:slideViewPr>
    <p:cSldViewPr>
      <p:cViewPr varScale="1">
        <p:scale>
          <a:sx n="83" d="100"/>
          <a:sy n="83" d="100"/>
        </p:scale>
        <p:origin x="1280" y="200"/>
      </p:cViewPr>
      <p:guideLst>
        <p:guide orient="horz" pos="3792"/>
        <p:guide pos="1776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6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71465-31DB-3847-BD19-E682826E6468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9DD5BD9-4D6F-B044-8F61-DFA0B040EC07}">
      <dgm:prSet phldrT="[Text]" custT="1"/>
      <dgm:spPr/>
      <dgm:t>
        <a:bodyPr/>
        <a:lstStyle/>
        <a:p>
          <a:r>
            <a:rPr lang="en-US" sz="2000" dirty="0"/>
            <a:t>Classifier</a:t>
          </a:r>
        </a:p>
      </dgm:t>
    </dgm:pt>
    <dgm:pt modelId="{A28A1FB7-C98C-244F-AB76-DA2BECF16CFA}" type="parTrans" cxnId="{EDD384D7-EF49-1D4B-9338-E497B46F57D0}">
      <dgm:prSet/>
      <dgm:spPr/>
      <dgm:t>
        <a:bodyPr/>
        <a:lstStyle/>
        <a:p>
          <a:endParaRPr lang="en-US" sz="2000"/>
        </a:p>
      </dgm:t>
    </dgm:pt>
    <dgm:pt modelId="{AE20D104-F855-BA48-A1A2-ABD607870856}" type="sibTrans" cxnId="{EDD384D7-EF49-1D4B-9338-E497B46F57D0}">
      <dgm:prSet custT="1"/>
      <dgm:spPr/>
      <dgm:t>
        <a:bodyPr/>
        <a:lstStyle/>
        <a:p>
          <a:endParaRPr lang="en-US" sz="2000"/>
        </a:p>
      </dgm:t>
    </dgm:pt>
    <dgm:pt modelId="{D3128E9C-87B3-0C4C-9A45-85D6256ABD77}">
      <dgm:prSet phldrT="[Text]" custT="1"/>
      <dgm:spPr/>
      <dgm:t>
        <a:bodyPr/>
        <a:lstStyle/>
        <a:p>
          <a:r>
            <a:rPr lang="en-US" sz="2000" dirty="0"/>
            <a:t>Estimator</a:t>
          </a:r>
        </a:p>
      </dgm:t>
    </dgm:pt>
    <dgm:pt modelId="{1142C419-B49F-904B-9184-BFE52B17BB48}" type="parTrans" cxnId="{5E76930B-3BEE-B64A-8663-6B3932D44955}">
      <dgm:prSet/>
      <dgm:spPr/>
      <dgm:t>
        <a:bodyPr/>
        <a:lstStyle/>
        <a:p>
          <a:endParaRPr lang="en-US" sz="2000"/>
        </a:p>
      </dgm:t>
    </dgm:pt>
    <dgm:pt modelId="{6016B885-B46A-A141-931C-DD0FC32620C3}" type="sibTrans" cxnId="{5E76930B-3BEE-B64A-8663-6B3932D44955}">
      <dgm:prSet custT="1"/>
      <dgm:spPr/>
      <dgm:t>
        <a:bodyPr/>
        <a:lstStyle/>
        <a:p>
          <a:endParaRPr lang="en-US" sz="2000"/>
        </a:p>
      </dgm:t>
    </dgm:pt>
    <dgm:pt modelId="{B32142AC-AC37-D546-8AC8-399354570596}">
      <dgm:prSet phldrT="[Text]" custT="1"/>
      <dgm:spPr/>
      <dgm:t>
        <a:bodyPr/>
        <a:lstStyle/>
        <a:p>
          <a:r>
            <a:rPr lang="en-US" sz="2000" dirty="0"/>
            <a:t>Delayer (Shaper)</a:t>
          </a:r>
        </a:p>
      </dgm:t>
    </dgm:pt>
    <dgm:pt modelId="{EAC52FC9-2FBD-7A4F-AD75-CA8B14115E99}" type="parTrans" cxnId="{FC31D3DC-4417-AD40-91F3-E75CC167D0FB}">
      <dgm:prSet/>
      <dgm:spPr/>
      <dgm:t>
        <a:bodyPr/>
        <a:lstStyle/>
        <a:p>
          <a:endParaRPr lang="en-US" sz="2000"/>
        </a:p>
      </dgm:t>
    </dgm:pt>
    <dgm:pt modelId="{D659926B-91C2-8644-A089-8EF867719385}" type="sibTrans" cxnId="{FC31D3DC-4417-AD40-91F3-E75CC167D0FB}">
      <dgm:prSet custT="1"/>
      <dgm:spPr/>
      <dgm:t>
        <a:bodyPr/>
        <a:lstStyle/>
        <a:p>
          <a:endParaRPr lang="en-US" sz="2000"/>
        </a:p>
      </dgm:t>
    </dgm:pt>
    <dgm:pt modelId="{484FEF83-8058-FD47-A229-350398B05F26}">
      <dgm:prSet custT="1"/>
      <dgm:spPr/>
      <dgm:t>
        <a:bodyPr/>
        <a:lstStyle/>
        <a:p>
          <a:r>
            <a:rPr lang="en-US" sz="2000" dirty="0"/>
            <a:t>Selector</a:t>
          </a:r>
        </a:p>
      </dgm:t>
    </dgm:pt>
    <dgm:pt modelId="{580A0108-41C9-D642-8C24-23723112A075}" type="parTrans" cxnId="{FD4E01FD-6361-DA4D-B79E-BA57CCBF3E88}">
      <dgm:prSet/>
      <dgm:spPr/>
      <dgm:t>
        <a:bodyPr/>
        <a:lstStyle/>
        <a:p>
          <a:endParaRPr lang="en-US" sz="2000"/>
        </a:p>
      </dgm:t>
    </dgm:pt>
    <dgm:pt modelId="{AD09D249-9F33-EF4B-B8E0-EFA8AF870B3E}" type="sibTrans" cxnId="{FD4E01FD-6361-DA4D-B79E-BA57CCBF3E88}">
      <dgm:prSet/>
      <dgm:spPr/>
      <dgm:t>
        <a:bodyPr/>
        <a:lstStyle/>
        <a:p>
          <a:endParaRPr lang="en-US" sz="2000"/>
        </a:p>
      </dgm:t>
    </dgm:pt>
    <dgm:pt modelId="{5EB7F1F9-5E5A-C248-B9AC-D4F053EC9099}" type="pres">
      <dgm:prSet presAssocID="{97A71465-31DB-3847-BD19-E682826E6468}" presName="Name0" presStyleCnt="0">
        <dgm:presLayoutVars>
          <dgm:dir/>
          <dgm:resizeHandles val="exact"/>
        </dgm:presLayoutVars>
      </dgm:prSet>
      <dgm:spPr/>
    </dgm:pt>
    <dgm:pt modelId="{E84FC93B-D1F6-0F46-B477-049933425935}" type="pres">
      <dgm:prSet presAssocID="{D9DD5BD9-4D6F-B044-8F61-DFA0B040EC07}" presName="node" presStyleLbl="node1" presStyleIdx="0" presStyleCnt="4" custLinFactNeighborY="-6636">
        <dgm:presLayoutVars>
          <dgm:bulletEnabled val="1"/>
        </dgm:presLayoutVars>
      </dgm:prSet>
      <dgm:spPr/>
    </dgm:pt>
    <dgm:pt modelId="{529A1C21-BA86-8543-8EB1-ABC779863D46}" type="pres">
      <dgm:prSet presAssocID="{AE20D104-F855-BA48-A1A2-ABD607870856}" presName="sibTrans" presStyleLbl="sibTrans2D1" presStyleIdx="0" presStyleCnt="3"/>
      <dgm:spPr/>
    </dgm:pt>
    <dgm:pt modelId="{0A680C6D-2041-6843-9BFE-D632F9F5AE38}" type="pres">
      <dgm:prSet presAssocID="{AE20D104-F855-BA48-A1A2-ABD607870856}" presName="connectorText" presStyleLbl="sibTrans2D1" presStyleIdx="0" presStyleCnt="3"/>
      <dgm:spPr/>
    </dgm:pt>
    <dgm:pt modelId="{B8BC7869-80FC-5B4D-B0ED-F9AE0768CE7C}" type="pres">
      <dgm:prSet presAssocID="{D3128E9C-87B3-0C4C-9A45-85D6256ABD77}" presName="node" presStyleLbl="node1" presStyleIdx="1" presStyleCnt="4">
        <dgm:presLayoutVars>
          <dgm:bulletEnabled val="1"/>
        </dgm:presLayoutVars>
      </dgm:prSet>
      <dgm:spPr/>
    </dgm:pt>
    <dgm:pt modelId="{7EA88344-2A60-0F47-AD2C-7F72FA79B443}" type="pres">
      <dgm:prSet presAssocID="{6016B885-B46A-A141-931C-DD0FC32620C3}" presName="sibTrans" presStyleLbl="sibTrans2D1" presStyleIdx="1" presStyleCnt="3"/>
      <dgm:spPr/>
    </dgm:pt>
    <dgm:pt modelId="{0A38FD20-1D2E-1E49-97C0-031E7AB6ECD8}" type="pres">
      <dgm:prSet presAssocID="{6016B885-B46A-A141-931C-DD0FC32620C3}" presName="connectorText" presStyleLbl="sibTrans2D1" presStyleIdx="1" presStyleCnt="3"/>
      <dgm:spPr/>
    </dgm:pt>
    <dgm:pt modelId="{98496EBD-45A4-A941-B0B6-D9A1EB9FA866}" type="pres">
      <dgm:prSet presAssocID="{B32142AC-AC37-D546-8AC8-399354570596}" presName="node" presStyleLbl="node1" presStyleIdx="2" presStyleCnt="4">
        <dgm:presLayoutVars>
          <dgm:bulletEnabled val="1"/>
        </dgm:presLayoutVars>
      </dgm:prSet>
      <dgm:spPr/>
    </dgm:pt>
    <dgm:pt modelId="{E3F8476C-5E82-764F-A3F8-160351213294}" type="pres">
      <dgm:prSet presAssocID="{D659926B-91C2-8644-A089-8EF867719385}" presName="sibTrans" presStyleLbl="sibTrans2D1" presStyleIdx="2" presStyleCnt="3"/>
      <dgm:spPr/>
    </dgm:pt>
    <dgm:pt modelId="{8B51D0AE-0DB7-6542-B1D7-08DD07011393}" type="pres">
      <dgm:prSet presAssocID="{D659926B-91C2-8644-A089-8EF867719385}" presName="connectorText" presStyleLbl="sibTrans2D1" presStyleIdx="2" presStyleCnt="3"/>
      <dgm:spPr/>
    </dgm:pt>
    <dgm:pt modelId="{C9821DB8-E7FE-6C46-9010-B56AC2E4C112}" type="pres">
      <dgm:prSet presAssocID="{484FEF83-8058-FD47-A229-350398B05F26}" presName="node" presStyleLbl="node1" presStyleIdx="3" presStyleCnt="4">
        <dgm:presLayoutVars>
          <dgm:bulletEnabled val="1"/>
        </dgm:presLayoutVars>
      </dgm:prSet>
      <dgm:spPr/>
    </dgm:pt>
  </dgm:ptLst>
  <dgm:cxnLst>
    <dgm:cxn modelId="{8BA38A05-D1EC-514A-AC3E-96FBF07B23C7}" type="presOf" srcId="{D659926B-91C2-8644-A089-8EF867719385}" destId="{8B51D0AE-0DB7-6542-B1D7-08DD07011393}" srcOrd="1" destOrd="0" presId="urn:microsoft.com/office/officeart/2005/8/layout/process1"/>
    <dgm:cxn modelId="{5E76930B-3BEE-B64A-8663-6B3932D44955}" srcId="{97A71465-31DB-3847-BD19-E682826E6468}" destId="{D3128E9C-87B3-0C4C-9A45-85D6256ABD77}" srcOrd="1" destOrd="0" parTransId="{1142C419-B49F-904B-9184-BFE52B17BB48}" sibTransId="{6016B885-B46A-A141-931C-DD0FC32620C3}"/>
    <dgm:cxn modelId="{49468021-741D-5C40-9F50-094363742EB7}" type="presOf" srcId="{6016B885-B46A-A141-931C-DD0FC32620C3}" destId="{0A38FD20-1D2E-1E49-97C0-031E7AB6ECD8}" srcOrd="1" destOrd="0" presId="urn:microsoft.com/office/officeart/2005/8/layout/process1"/>
    <dgm:cxn modelId="{A8A54824-00E0-A34C-B59A-A9A702375F7E}" type="presOf" srcId="{B32142AC-AC37-D546-8AC8-399354570596}" destId="{98496EBD-45A4-A941-B0B6-D9A1EB9FA866}" srcOrd="0" destOrd="0" presId="urn:microsoft.com/office/officeart/2005/8/layout/process1"/>
    <dgm:cxn modelId="{F679FA3D-2125-A549-9606-C22AA773E74A}" type="presOf" srcId="{97A71465-31DB-3847-BD19-E682826E6468}" destId="{5EB7F1F9-5E5A-C248-B9AC-D4F053EC9099}" srcOrd="0" destOrd="0" presId="urn:microsoft.com/office/officeart/2005/8/layout/process1"/>
    <dgm:cxn modelId="{CB1A836E-139F-CD4A-B022-E27AA0401AAA}" type="presOf" srcId="{AE20D104-F855-BA48-A1A2-ABD607870856}" destId="{0A680C6D-2041-6843-9BFE-D632F9F5AE38}" srcOrd="1" destOrd="0" presId="urn:microsoft.com/office/officeart/2005/8/layout/process1"/>
    <dgm:cxn modelId="{293ECB88-44DF-C94A-93B0-CEA7C6FBB239}" type="presOf" srcId="{6016B885-B46A-A141-931C-DD0FC32620C3}" destId="{7EA88344-2A60-0F47-AD2C-7F72FA79B443}" srcOrd="0" destOrd="0" presId="urn:microsoft.com/office/officeart/2005/8/layout/process1"/>
    <dgm:cxn modelId="{81353BA9-D7C3-0246-9ABC-8EB754C36EF0}" type="presOf" srcId="{D3128E9C-87B3-0C4C-9A45-85D6256ABD77}" destId="{B8BC7869-80FC-5B4D-B0ED-F9AE0768CE7C}" srcOrd="0" destOrd="0" presId="urn:microsoft.com/office/officeart/2005/8/layout/process1"/>
    <dgm:cxn modelId="{DA0A47A9-17A8-524E-9952-C4AB67FBCC7B}" type="presOf" srcId="{D659926B-91C2-8644-A089-8EF867719385}" destId="{E3F8476C-5E82-764F-A3F8-160351213294}" srcOrd="0" destOrd="0" presId="urn:microsoft.com/office/officeart/2005/8/layout/process1"/>
    <dgm:cxn modelId="{46FFA0C6-627A-7A4A-B008-82ED220912D1}" type="presOf" srcId="{AE20D104-F855-BA48-A1A2-ABD607870856}" destId="{529A1C21-BA86-8543-8EB1-ABC779863D46}" srcOrd="0" destOrd="0" presId="urn:microsoft.com/office/officeart/2005/8/layout/process1"/>
    <dgm:cxn modelId="{60299DD6-067E-1A45-8C9C-5603A4530069}" type="presOf" srcId="{D9DD5BD9-4D6F-B044-8F61-DFA0B040EC07}" destId="{E84FC93B-D1F6-0F46-B477-049933425935}" srcOrd="0" destOrd="0" presId="urn:microsoft.com/office/officeart/2005/8/layout/process1"/>
    <dgm:cxn modelId="{EDD384D7-EF49-1D4B-9338-E497B46F57D0}" srcId="{97A71465-31DB-3847-BD19-E682826E6468}" destId="{D9DD5BD9-4D6F-B044-8F61-DFA0B040EC07}" srcOrd="0" destOrd="0" parTransId="{A28A1FB7-C98C-244F-AB76-DA2BECF16CFA}" sibTransId="{AE20D104-F855-BA48-A1A2-ABD607870856}"/>
    <dgm:cxn modelId="{FC31D3DC-4417-AD40-91F3-E75CC167D0FB}" srcId="{97A71465-31DB-3847-BD19-E682826E6468}" destId="{B32142AC-AC37-D546-8AC8-399354570596}" srcOrd="2" destOrd="0" parTransId="{EAC52FC9-2FBD-7A4F-AD75-CA8B14115E99}" sibTransId="{D659926B-91C2-8644-A089-8EF867719385}"/>
    <dgm:cxn modelId="{561BF6F8-BDE4-9E4A-AC7D-AAD01583426D}" type="presOf" srcId="{484FEF83-8058-FD47-A229-350398B05F26}" destId="{C9821DB8-E7FE-6C46-9010-B56AC2E4C112}" srcOrd="0" destOrd="0" presId="urn:microsoft.com/office/officeart/2005/8/layout/process1"/>
    <dgm:cxn modelId="{FD4E01FD-6361-DA4D-B79E-BA57CCBF3E88}" srcId="{97A71465-31DB-3847-BD19-E682826E6468}" destId="{484FEF83-8058-FD47-A229-350398B05F26}" srcOrd="3" destOrd="0" parTransId="{580A0108-41C9-D642-8C24-23723112A075}" sibTransId="{AD09D249-9F33-EF4B-B8E0-EFA8AF870B3E}"/>
    <dgm:cxn modelId="{C6B8DDEC-9555-2E43-A42C-C4BD9C8EE670}" type="presParOf" srcId="{5EB7F1F9-5E5A-C248-B9AC-D4F053EC9099}" destId="{E84FC93B-D1F6-0F46-B477-049933425935}" srcOrd="0" destOrd="0" presId="urn:microsoft.com/office/officeart/2005/8/layout/process1"/>
    <dgm:cxn modelId="{C3EC7B35-DB74-D540-A08B-7A4971B0ED15}" type="presParOf" srcId="{5EB7F1F9-5E5A-C248-B9AC-D4F053EC9099}" destId="{529A1C21-BA86-8543-8EB1-ABC779863D46}" srcOrd="1" destOrd="0" presId="urn:microsoft.com/office/officeart/2005/8/layout/process1"/>
    <dgm:cxn modelId="{150D2AAB-6AAA-2A4E-B921-08B6A067C79A}" type="presParOf" srcId="{529A1C21-BA86-8543-8EB1-ABC779863D46}" destId="{0A680C6D-2041-6843-9BFE-D632F9F5AE38}" srcOrd="0" destOrd="0" presId="urn:microsoft.com/office/officeart/2005/8/layout/process1"/>
    <dgm:cxn modelId="{CD5AE629-2ADA-D846-81AC-C28888381CC7}" type="presParOf" srcId="{5EB7F1F9-5E5A-C248-B9AC-D4F053EC9099}" destId="{B8BC7869-80FC-5B4D-B0ED-F9AE0768CE7C}" srcOrd="2" destOrd="0" presId="urn:microsoft.com/office/officeart/2005/8/layout/process1"/>
    <dgm:cxn modelId="{C1F2EFA0-909F-5F4A-B76A-D9B85AC41A5B}" type="presParOf" srcId="{5EB7F1F9-5E5A-C248-B9AC-D4F053EC9099}" destId="{7EA88344-2A60-0F47-AD2C-7F72FA79B443}" srcOrd="3" destOrd="0" presId="urn:microsoft.com/office/officeart/2005/8/layout/process1"/>
    <dgm:cxn modelId="{7EC75BDD-5CDA-2747-8A1A-BBC996046F04}" type="presParOf" srcId="{7EA88344-2A60-0F47-AD2C-7F72FA79B443}" destId="{0A38FD20-1D2E-1E49-97C0-031E7AB6ECD8}" srcOrd="0" destOrd="0" presId="urn:microsoft.com/office/officeart/2005/8/layout/process1"/>
    <dgm:cxn modelId="{32C76AF2-9A0B-A14B-BF34-57B63684A392}" type="presParOf" srcId="{5EB7F1F9-5E5A-C248-B9AC-D4F053EC9099}" destId="{98496EBD-45A4-A941-B0B6-D9A1EB9FA866}" srcOrd="4" destOrd="0" presId="urn:microsoft.com/office/officeart/2005/8/layout/process1"/>
    <dgm:cxn modelId="{7EE20D78-D30B-054F-9541-0BA858B8C3E5}" type="presParOf" srcId="{5EB7F1F9-5E5A-C248-B9AC-D4F053EC9099}" destId="{E3F8476C-5E82-764F-A3F8-160351213294}" srcOrd="5" destOrd="0" presId="urn:microsoft.com/office/officeart/2005/8/layout/process1"/>
    <dgm:cxn modelId="{7F08B8CD-D703-5645-84B4-B5CCAAF99407}" type="presParOf" srcId="{E3F8476C-5E82-764F-A3F8-160351213294}" destId="{8B51D0AE-0DB7-6542-B1D7-08DD07011393}" srcOrd="0" destOrd="0" presId="urn:microsoft.com/office/officeart/2005/8/layout/process1"/>
    <dgm:cxn modelId="{7CCDED85-A3DD-F94F-A100-121B67A1DE22}" type="presParOf" srcId="{5EB7F1F9-5E5A-C248-B9AC-D4F053EC9099}" destId="{C9821DB8-E7FE-6C46-9010-B56AC2E4C11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FC93B-D1F6-0F46-B477-049933425935}">
      <dsp:nvSpPr>
        <dsp:cNvPr id="0" name=""/>
        <dsp:cNvSpPr/>
      </dsp:nvSpPr>
      <dsp:spPr>
        <a:xfrm>
          <a:off x="3248" y="0"/>
          <a:ext cx="1420173" cy="85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Classifier</a:t>
          </a:r>
        </a:p>
      </dsp:txBody>
      <dsp:txXfrm>
        <a:off x="28205" y="24957"/>
        <a:ext cx="1370259" cy="802190"/>
      </dsp:txXfrm>
    </dsp:sp>
    <dsp:sp modelId="{529A1C21-BA86-8543-8EB1-ABC779863D46}">
      <dsp:nvSpPr>
        <dsp:cNvPr id="0" name=""/>
        <dsp:cNvSpPr/>
      </dsp:nvSpPr>
      <dsp:spPr>
        <a:xfrm rot="31896">
          <a:off x="1565432" y="259253"/>
          <a:ext cx="301089" cy="3522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565434" y="329275"/>
        <a:ext cx="210762" cy="211321"/>
      </dsp:txXfrm>
    </dsp:sp>
    <dsp:sp modelId="{B8BC7869-80FC-5B4D-B0ED-F9AE0768CE7C}">
      <dsp:nvSpPr>
        <dsp:cNvPr id="0" name=""/>
        <dsp:cNvSpPr/>
      </dsp:nvSpPr>
      <dsp:spPr>
        <a:xfrm>
          <a:off x="1991491" y="18447"/>
          <a:ext cx="1420173" cy="85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Estimator</a:t>
          </a:r>
        </a:p>
      </dsp:txBody>
      <dsp:txXfrm>
        <a:off x="2016448" y="43404"/>
        <a:ext cx="1370259" cy="802190"/>
      </dsp:txXfrm>
    </dsp:sp>
    <dsp:sp modelId="{7EA88344-2A60-0F47-AD2C-7F72FA79B443}">
      <dsp:nvSpPr>
        <dsp:cNvPr id="0" name=""/>
        <dsp:cNvSpPr/>
      </dsp:nvSpPr>
      <dsp:spPr>
        <a:xfrm>
          <a:off x="3553682" y="268398"/>
          <a:ext cx="301076" cy="3522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553682" y="338839"/>
        <a:ext cx="210753" cy="211321"/>
      </dsp:txXfrm>
    </dsp:sp>
    <dsp:sp modelId="{98496EBD-45A4-A941-B0B6-D9A1EB9FA866}">
      <dsp:nvSpPr>
        <dsp:cNvPr id="0" name=""/>
        <dsp:cNvSpPr/>
      </dsp:nvSpPr>
      <dsp:spPr>
        <a:xfrm>
          <a:off x="3979734" y="18447"/>
          <a:ext cx="1420173" cy="85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Delayer (Shaper)</a:t>
          </a:r>
        </a:p>
      </dsp:txBody>
      <dsp:txXfrm>
        <a:off x="4004691" y="43404"/>
        <a:ext cx="1370259" cy="802190"/>
      </dsp:txXfrm>
    </dsp:sp>
    <dsp:sp modelId="{E3F8476C-5E82-764F-A3F8-160351213294}">
      <dsp:nvSpPr>
        <dsp:cNvPr id="0" name=""/>
        <dsp:cNvSpPr/>
      </dsp:nvSpPr>
      <dsp:spPr>
        <a:xfrm>
          <a:off x="5541925" y="268398"/>
          <a:ext cx="301076" cy="3522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541925" y="338839"/>
        <a:ext cx="210753" cy="211321"/>
      </dsp:txXfrm>
    </dsp:sp>
    <dsp:sp modelId="{C9821DB8-E7FE-6C46-9010-B56AC2E4C112}">
      <dsp:nvSpPr>
        <dsp:cNvPr id="0" name=""/>
        <dsp:cNvSpPr/>
      </dsp:nvSpPr>
      <dsp:spPr>
        <a:xfrm>
          <a:off x="5967978" y="18447"/>
          <a:ext cx="1420173" cy="85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Selector</a:t>
          </a:r>
        </a:p>
      </dsp:txBody>
      <dsp:txXfrm>
        <a:off x="5992935" y="43404"/>
        <a:ext cx="1370259" cy="802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ACB3EB2-A394-EF40-B515-AEC670B4B5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833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086F22F-3BF2-1B4A-BB20-46CDE33229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2896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0E1E27F-8E44-6A44-8E81-EF2609E084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20833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b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68E4237-B83D-C845-BF08-4DF496E6C7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112250"/>
            <a:ext cx="312896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460CEC4B-7014-1449-941D-3FA1BF906F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ADE46A8-7EDB-AF4A-BA02-6F9752385E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833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4F08B7-0253-C64E-8C6E-AE08D78F7B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71950" y="0"/>
            <a:ext cx="312896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E2742BD-05A0-994B-BCEC-6A5278974C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712788"/>
            <a:ext cx="4864100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0BDCADF-4892-DE40-A3B1-A61DC78190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595813"/>
            <a:ext cx="5375275" cy="427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4CD3F53-7119-F448-977B-350F14DDD9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20833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b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CEE4153-04BC-244D-A905-DA6BE3519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1950" y="9112250"/>
            <a:ext cx="312896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98" tIns="47799" rIns="95598" bIns="4779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54A112C4-0578-0F4C-B392-AC2C5D284E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12C4-0578-0F4C-B392-AC2C5D284ED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17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12C4-0578-0F4C-B392-AC2C5D284ED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25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Allocation: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A1</a:t>
            </a:r>
            <a:r>
              <a:rPr lang="en-US" altLang="en-US" dirty="0">
                <a:latin typeface="Calibri" panose="020F0502020204030204" pitchFamily="34" charset="0"/>
              </a:rPr>
              <a:t>= 25,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A2</a:t>
            </a:r>
            <a:r>
              <a:rPr lang="en-US" altLang="en-US" dirty="0">
                <a:latin typeface="Calibri" panose="020F0502020204030204" pitchFamily="34" charset="0"/>
              </a:rPr>
              <a:t>= 15,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B1</a:t>
            </a:r>
            <a:r>
              <a:rPr lang="en-US" altLang="en-US" dirty="0">
                <a:latin typeface="Calibri" panose="020F0502020204030204" pitchFamily="34" charset="0"/>
              </a:rPr>
              <a:t>= 15,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B2</a:t>
            </a:r>
            <a:r>
              <a:rPr lang="en-US" altLang="en-US" dirty="0">
                <a:latin typeface="Calibri" panose="020F0502020204030204" pitchFamily="34" charset="0"/>
              </a:rPr>
              <a:t>= 0 </a:t>
            </a:r>
            <a:br>
              <a:rPr lang="en-US" alt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12C4-0578-0F4C-B392-AC2C5D284ED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17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Allocation: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A1</a:t>
            </a:r>
            <a:r>
              <a:rPr lang="en-US" altLang="en-US" dirty="0">
                <a:latin typeface="Calibri" panose="020F0502020204030204" pitchFamily="34" charset="0"/>
              </a:rPr>
              <a:t>= 10,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A2</a:t>
            </a:r>
            <a:r>
              <a:rPr lang="en-US" altLang="en-US" dirty="0">
                <a:latin typeface="Calibri" panose="020F0502020204030204" pitchFamily="34" charset="0"/>
              </a:rPr>
              <a:t>= 10,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B1</a:t>
            </a:r>
            <a:r>
              <a:rPr lang="en-US" altLang="en-US" dirty="0">
                <a:latin typeface="Calibri" panose="020F0502020204030204" pitchFamily="34" charset="0"/>
              </a:rPr>
              <a:t>= 10,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B2</a:t>
            </a:r>
            <a:r>
              <a:rPr lang="en-US" altLang="en-US" dirty="0">
                <a:latin typeface="Calibri" panose="020F0502020204030204" pitchFamily="34" charset="0"/>
              </a:rPr>
              <a:t>= 20 </a:t>
            </a:r>
            <a:br>
              <a:rPr lang="en-US" alt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12C4-0578-0F4C-B392-AC2C5D284ED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4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Allocation: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A1</a:t>
            </a:r>
            <a:r>
              <a:rPr lang="en-US" altLang="en-US" dirty="0">
                <a:latin typeface="Calibri" panose="020F0502020204030204" pitchFamily="34" charset="0"/>
              </a:rPr>
              <a:t>= 15,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A2</a:t>
            </a:r>
            <a:r>
              <a:rPr lang="en-US" altLang="en-US" dirty="0">
                <a:latin typeface="Calibri" panose="020F0502020204030204" pitchFamily="34" charset="0"/>
              </a:rPr>
              <a:t>= 15,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B1</a:t>
            </a:r>
            <a:r>
              <a:rPr lang="en-US" altLang="en-US" dirty="0">
                <a:latin typeface="Calibri" panose="020F0502020204030204" pitchFamily="34" charset="0"/>
              </a:rPr>
              <a:t>= 10,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B2</a:t>
            </a:r>
            <a:r>
              <a:rPr lang="en-US" altLang="en-US" dirty="0">
                <a:latin typeface="Calibri" panose="020F0502020204030204" pitchFamily="34" charset="0"/>
              </a:rPr>
              <a:t>= 0 </a:t>
            </a:r>
            <a:br>
              <a:rPr lang="en-US" alt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12C4-0578-0F4C-B392-AC2C5D284ED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82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12C4-0578-0F4C-B392-AC2C5D284ED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33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Allocation: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A1</a:t>
            </a:r>
            <a:r>
              <a:rPr lang="en-US" altLang="en-US" dirty="0">
                <a:latin typeface="Calibri" panose="020F0502020204030204" pitchFamily="34" charset="0"/>
              </a:rPr>
              <a:t>= 15,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A2</a:t>
            </a:r>
            <a:r>
              <a:rPr lang="en-US" altLang="en-US" dirty="0">
                <a:latin typeface="Calibri" panose="020F0502020204030204" pitchFamily="34" charset="0"/>
              </a:rPr>
              <a:t>= 15,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B1</a:t>
            </a:r>
            <a:r>
              <a:rPr lang="en-US" altLang="en-US" dirty="0">
                <a:latin typeface="Calibri" panose="020F0502020204030204" pitchFamily="34" charset="0"/>
              </a:rPr>
              <a:t>= 10, 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altLang="en-US" baseline="-25000" dirty="0">
                <a:latin typeface="Calibri" panose="020F0502020204030204" pitchFamily="34" charset="0"/>
              </a:rPr>
              <a:t>B2</a:t>
            </a:r>
            <a:r>
              <a:rPr lang="en-US" altLang="en-US" dirty="0">
                <a:latin typeface="Calibri" panose="020F0502020204030204" pitchFamily="34" charset="0"/>
              </a:rPr>
              <a:t>= 0 </a:t>
            </a:r>
            <a:br>
              <a:rPr lang="en-US" alt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12C4-0578-0F4C-B392-AC2C5D284ED4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65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</a:t>
            </a:r>
            <a:r>
              <a:rPr lang="en-US" dirty="0" err="1"/>
              <a:t>gurantees</a:t>
            </a:r>
            <a:r>
              <a:rPr lang="en-US" dirty="0"/>
              <a:t> </a:t>
            </a:r>
            <a:r>
              <a:rPr lang="en-US" dirty="0" err="1"/>
              <a:t>g_v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12C4-0578-0F4C-B392-AC2C5D284ED4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97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>
            <a:lvl1pPr algn="ctr">
              <a:defRPr b="1">
                <a:solidFill>
                  <a:srgbClr val="2425A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/>
                <a:cs typeface="Calibri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B77577-ED39-9244-9BA2-7FED34F3BC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7DBBDF-B3D5-994A-A582-88B5375EA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449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35450D-D465-F84E-885A-1156D5EE1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© Jörg Liebeherr, 2006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F19AD-9536-4548-AA96-E5A37BDE09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3040A-F07F-6F4A-B656-55BE6A65C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595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B8320-5803-334F-97A8-A992DEF3B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© Jörg Liebeherr, 2006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92730-CF0B-7C48-8EAF-215D849FA4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7373D-EEF7-3540-8E43-C82E3D5EB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0253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81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81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C9B7E-EF29-9C48-B06C-0BFC709A5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© Jörg Liebeherr, 2006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8AB8-1CF6-1342-8442-3A22D2F1CD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37FF80-5503-CE49-A943-8E9ADE510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7862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52A639-7633-D14F-A811-7B4EF5961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© Jörg Liebeherr, 2006</a:t>
            </a: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394168-0388-384A-A08B-E7EA43FAE4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DF3EB4-4E48-5B48-B1D5-22CF33C6D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7963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D992D8-2F33-3B4F-9AAB-9361A59A0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© Jörg Liebeherr, 2006</a:t>
            </a: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CA793-071F-B243-B96E-1E0E5C5973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0BADEF-E653-2A4F-BCE1-E6AAD53D6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188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A2D6-3FC8-B140-AF6F-8CC0DBC18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© Jörg Liebeherr, 2006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0DE7C-6268-7747-8EC1-00430BF1AA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871D75-5F10-1843-8751-0B0ED37A0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5392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62484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162800" cy="1981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162800" cy="1981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C093DF-8D18-984C-B74B-BF626ADB0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12700"/>
            <a:ext cx="9156700" cy="762000"/>
          </a:xfrm>
          <a:prstGeom prst="rect">
            <a:avLst/>
          </a:prstGeom>
          <a:solidFill>
            <a:srgbClr val="242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 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DA96CD-42FA-C445-A4B9-3CE78B45F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91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7EC391-E7B1-2446-8F05-BECF7B8F7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CA" altLang="en-US"/>
              <a:t>© Jörg Liebeherr, 2006</a:t>
            </a: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3F3B52-0E5F-F64A-8D0C-7AE55014A2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C02AA389-EB33-6640-835B-4FC2F6A4AD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MS PGothic" panose="020B0600070205080204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MS PGothic" panose="020B0600070205080204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MS PGothic" panose="020B0600070205080204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MS PGothic" panose="020B0600070205080204" pitchFamily="34" charset="-128"/>
          <a:cs typeface="Calibri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661025" algn="l"/>
        </a:tabLst>
        <a:defRPr sz="240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661025" algn="l"/>
        </a:tabLst>
        <a:defRPr sz="240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661025" algn="l"/>
        </a:tabLst>
        <a:defRPr sz="240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661025" algn="l"/>
        </a:tabLst>
        <a:defRPr sz="200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>
            <a:extLst>
              <a:ext uri="{FF2B5EF4-FFF2-40B4-BE49-F238E27FC236}">
                <a16:creationId xmlns:a16="http://schemas.microsoft.com/office/drawing/2014/main" id="{5F797014-103D-924D-B440-F6440417C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2425A0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Hierarchical Scheduling Algorithms</a:t>
            </a:r>
          </a:p>
        </p:txBody>
      </p:sp>
      <p:sp>
        <p:nvSpPr>
          <p:cNvPr id="11266" name="Subtitle 4">
            <a:extLst>
              <a:ext uri="{FF2B5EF4-FFF2-40B4-BE49-F238E27FC236}">
                <a16:creationId xmlns:a16="http://schemas.microsoft.com/office/drawing/2014/main" id="{53B63530-7CB6-0F42-85C9-FA8E4CF11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ECE 1545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</a:rPr>
              <a:t>This presentations uses some slides by H. Zhang</a:t>
            </a: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D5BD957E-877D-7141-AFDF-32A0320D4789}"/>
              </a:ext>
            </a:extLst>
          </p:cNvPr>
          <p:cNvSpPr txBox="1">
            <a:spLocks/>
          </p:cNvSpPr>
          <p:nvPr/>
        </p:nvSpPr>
        <p:spPr bwMode="auto">
          <a:xfrm>
            <a:off x="0" y="-12700"/>
            <a:ext cx="91567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2E46E28-4F62-5442-A4B6-1DE9C1E3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A Comment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4E36BE89-6980-FB40-85B2-18F8CAF5A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The link sharing paper defines semantics (“rules”) for hierarchical bandwidth sharing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Link sharing objectives are presented qualitatively. More work is needed to prove (or provide counter examples)  of the bandwidth sharing goals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CBQ scheduling algorithm seeks to implement the link sharing rules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Objectives: </a:t>
            </a:r>
          </a:p>
          <a:p>
            <a:pPr lvl="1"/>
            <a:r>
              <a:rPr lang="en-US" altLang="en-US" i="1" dirty="0">
                <a:solidFill>
                  <a:srgbClr val="2425A0"/>
                </a:solidFill>
                <a:latin typeface="Calibri" panose="020F0502020204030204" pitchFamily="34" charset="0"/>
              </a:rPr>
              <a:t>“rough”</a:t>
            </a:r>
            <a:r>
              <a:rPr lang="en-US" altLang="ja-JP" dirty="0">
                <a:latin typeface="Calibri" panose="020F0502020204030204" pitchFamily="34" charset="0"/>
              </a:rPr>
              <a:t> quantitative bandwidth commitment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Distribution of excess bandwidth should follow some </a:t>
            </a:r>
            <a:r>
              <a:rPr lang="en-US" altLang="en-US" i="1" dirty="0">
                <a:solidFill>
                  <a:srgbClr val="2425A0"/>
                </a:solidFill>
                <a:latin typeface="Calibri" panose="020F0502020204030204" pitchFamily="34" charset="0"/>
              </a:rPr>
              <a:t>“appropriate” </a:t>
            </a:r>
            <a:r>
              <a:rPr lang="en-US" altLang="en-US" dirty="0">
                <a:latin typeface="Calibri" panose="020F0502020204030204" pitchFamily="34" charset="0"/>
              </a:rPr>
              <a:t>guidelines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Bandwidth should be allocated over </a:t>
            </a:r>
            <a:r>
              <a:rPr lang="en-US" altLang="en-US" i="1" dirty="0">
                <a:solidFill>
                  <a:srgbClr val="2425A0"/>
                </a:solidFill>
                <a:latin typeface="Calibri" panose="020F0502020204030204" pitchFamily="34" charset="0"/>
              </a:rPr>
              <a:t>“appropriate”</a:t>
            </a:r>
            <a:r>
              <a:rPr lang="en-US" altLang="ja-JP" dirty="0">
                <a:latin typeface="Calibri" panose="020F0502020204030204" pitchFamily="34" charset="0"/>
              </a:rPr>
              <a:t> time intervals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5C0D88D-42E0-F446-8D38-B874D93E5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D325500-6FB7-EC4D-A591-B1BA105FA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</a:rPr>
              <a:t>Link sharing goals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Approach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Formal Link-Sharing Guidelines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Approximations:</a:t>
            </a:r>
          </a:p>
          <a:p>
            <a:pPr lvl="1"/>
            <a:r>
              <a:rPr lang="en-US" altLang="en-US" sz="2800">
                <a:latin typeface="Calibri" panose="020F0502020204030204" pitchFamily="34" charset="0"/>
              </a:rPr>
              <a:t>Ancestor-Only Link-Sharing Guidelines</a:t>
            </a:r>
          </a:p>
          <a:p>
            <a:pPr lvl="1"/>
            <a:r>
              <a:rPr lang="en-US" altLang="en-US" sz="2800">
                <a:latin typeface="Calibri" panose="020F0502020204030204" pitchFamily="34" charset="0"/>
              </a:rPr>
              <a:t>Top-Level Link-Sharing Guidelines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9F06958-DFD1-924A-89A1-57132F7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Hierarchical link sharing structure</a:t>
            </a:r>
          </a:p>
        </p:txBody>
      </p:sp>
      <p:sp>
        <p:nvSpPr>
          <p:cNvPr id="37890" name="Content Placeholder 10">
            <a:extLst>
              <a:ext uri="{FF2B5EF4-FFF2-40B4-BE49-F238E27FC236}">
                <a16:creationId xmlns:a16="http://schemas.microsoft.com/office/drawing/2014/main" id="{9C1259B4-7126-DB4B-872B-E202D54B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0"/>
            <a:ext cx="8915400" cy="9144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37891" name="Picture 9">
            <a:extLst>
              <a:ext uri="{FF2B5EF4-FFF2-40B4-BE49-F238E27FC236}">
                <a16:creationId xmlns:a16="http://schemas.microsoft.com/office/drawing/2014/main" id="{AC554618-A31D-4D4F-A963-18028001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E4B8C4F-3B3D-9744-BF83-1381B6CE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Link sharing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976D-6CD4-014D-8E9D-D7B4ADF70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>
                <a:latin typeface="Calibri" panose="020F0502020204030204" pitchFamily="34" charset="0"/>
              </a:rPr>
              <a:t>Each interior or leaf class should receive </a:t>
            </a:r>
            <a:r>
              <a:rPr lang="en-US" altLang="en-US" u="sng">
                <a:solidFill>
                  <a:srgbClr val="2425A0"/>
                </a:solidFill>
                <a:latin typeface="Calibri" panose="020F0502020204030204" pitchFamily="34" charset="0"/>
              </a:rPr>
              <a:t>roughly</a:t>
            </a:r>
            <a:r>
              <a:rPr lang="en-US" altLang="en-US">
                <a:latin typeface="Calibri" panose="020F0502020204030204" pitchFamily="34" charset="0"/>
              </a:rPr>
              <a:t> its allocated link-sharing bandwidth over </a:t>
            </a:r>
            <a:r>
              <a:rPr lang="en-US" altLang="en-US" u="sng">
                <a:solidFill>
                  <a:srgbClr val="2425A0"/>
                </a:solidFill>
                <a:latin typeface="Calibri" panose="020F0502020204030204" pitchFamily="34" charset="0"/>
              </a:rPr>
              <a:t>appropriate </a:t>
            </a:r>
            <a:r>
              <a:rPr lang="en-US" altLang="en-US">
                <a:latin typeface="Calibri" panose="020F0502020204030204" pitchFamily="34" charset="0"/>
              </a:rPr>
              <a:t>time intervals, given sufﬁcient demand</a:t>
            </a:r>
          </a:p>
          <a:p>
            <a:pPr marL="457200" indent="-457200">
              <a:buFontTx/>
              <a:buAutoNum type="arabicPeriod"/>
            </a:pPr>
            <a:endParaRPr lang="en-US" altLang="en-US"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altLang="en-US">
                <a:latin typeface="Calibri" panose="020F0502020204030204" pitchFamily="34" charset="0"/>
              </a:rPr>
              <a:t>If all leaf and interior classes with sufﬁcient demand have received at least their allocated link-sharing bandwidth, the distribution of any `excess' bandwidth </a:t>
            </a:r>
            <a:r>
              <a:rPr lang="en-US" altLang="en-US" u="sng">
                <a:solidFill>
                  <a:srgbClr val="2425A0"/>
                </a:solidFill>
                <a:latin typeface="Calibri" panose="020F0502020204030204" pitchFamily="34" charset="0"/>
              </a:rPr>
              <a:t>should not be arbitrary</a:t>
            </a:r>
            <a:r>
              <a:rPr lang="en-US" altLang="en-US">
                <a:latin typeface="Calibri" panose="020F0502020204030204" pitchFamily="34" charset="0"/>
              </a:rPr>
              <a:t>, but should follow some set of </a:t>
            </a:r>
            <a:r>
              <a:rPr lang="en-US" altLang="en-US" u="sng">
                <a:solidFill>
                  <a:srgbClr val="2425A0"/>
                </a:solidFill>
                <a:latin typeface="Calibri" panose="020F0502020204030204" pitchFamily="34" charset="0"/>
              </a:rPr>
              <a:t>reasonable guidelines</a:t>
            </a:r>
            <a:endParaRPr lang="en-US" altLang="en-US"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</a:pPr>
            <a:endParaRPr lang="en-US" altLang="en-US"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</a:pPr>
            <a:endParaRPr lang="en-US" altLang="en-US">
              <a:latin typeface="Calibri" panose="020F0502020204030204" pitchFamily="34" charset="0"/>
            </a:endParaRPr>
          </a:p>
          <a:p>
            <a:pPr marL="457200" indent="-457200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2</a:t>
            </a:r>
            <a:r>
              <a:rPr lang="en-US" altLang="en-US" baseline="30000">
                <a:latin typeface="Calibri" panose="020F0502020204030204" pitchFamily="34" charset="0"/>
              </a:rPr>
              <a:t>nd</a:t>
            </a:r>
            <a:r>
              <a:rPr lang="en-US" altLang="en-US">
                <a:latin typeface="Calibri" panose="020F0502020204030204" pitchFamily="34" charset="0"/>
              </a:rPr>
              <a:t> objective not addressed in link sharing paper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0A28DD62-47C6-1547-A0A8-159D3CF2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Scheduler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1274-4C39-8540-A88A-0D7E347C6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4876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sym typeface="Wingdings" pitchFamily="2" charset="2"/>
              </a:rPr>
              <a:t>Each leaf class has its own queue</a:t>
            </a:r>
          </a:p>
          <a:p>
            <a:endParaRPr lang="en-US" altLang="en-US">
              <a:latin typeface="Calibri" panose="020F0502020204030204" pitchFamily="34" charset="0"/>
              <a:sym typeface="Wingdings" pitchFamily="2" charset="2"/>
            </a:endParaRPr>
          </a:p>
          <a:p>
            <a:r>
              <a:rPr lang="en-US" altLang="en-US">
                <a:latin typeface="Calibri" panose="020F0502020204030204" pitchFamily="34" charset="0"/>
                <a:sym typeface="Wingdings" pitchFamily="2" charset="2"/>
              </a:rPr>
              <a:t>Two schedulers: </a:t>
            </a:r>
            <a:r>
              <a:rPr lang="en-US" altLang="en-US" b="1">
                <a:latin typeface="Calibri" panose="020F0502020204030204" pitchFamily="34" charset="0"/>
                <a:sym typeface="Wingdings" pitchFamily="2" charset="2"/>
              </a:rPr>
              <a:t>genera</a:t>
            </a:r>
            <a:r>
              <a:rPr lang="en-US" altLang="en-US">
                <a:latin typeface="Calibri" panose="020F0502020204030204" pitchFamily="34" charset="0"/>
                <a:sym typeface="Wingdings" pitchFamily="2" charset="2"/>
              </a:rPr>
              <a:t>l and </a:t>
            </a:r>
            <a:r>
              <a:rPr lang="en-US" altLang="en-US" b="1">
                <a:latin typeface="Calibri" panose="020F0502020204030204" pitchFamily="34" charset="0"/>
                <a:sym typeface="Wingdings" pitchFamily="2" charset="2"/>
              </a:rPr>
              <a:t>link sharing </a:t>
            </a:r>
            <a:r>
              <a:rPr lang="en-US" altLang="en-US">
                <a:latin typeface="Calibri" panose="020F0502020204030204" pitchFamily="34" charset="0"/>
                <a:sym typeface="Wingdings" pitchFamily="2" charset="2"/>
              </a:rPr>
              <a:t>scheduler</a:t>
            </a:r>
          </a:p>
          <a:p>
            <a:pPr lvl="1"/>
            <a:r>
              <a:rPr lang="en-US" altLang="en-US" b="1">
                <a:solidFill>
                  <a:schemeClr val="tx2"/>
                </a:solidFill>
                <a:latin typeface="Calibri" panose="020F0502020204030204" pitchFamily="34" charset="0"/>
                <a:sym typeface="Wingdings" pitchFamily="2" charset="2"/>
              </a:rPr>
              <a:t>General scheduler </a:t>
            </a:r>
            <a:r>
              <a:rPr lang="en-US" altLang="en-US">
                <a:latin typeface="Calibri" panose="020F0502020204030204" pitchFamily="34" charset="0"/>
                <a:sym typeface="Wingdings" pitchFamily="2" charset="2"/>
              </a:rPr>
              <a:t>schedules packets without regard for link sharing guidelines</a:t>
            </a:r>
          </a:p>
          <a:p>
            <a:pPr lvl="1"/>
            <a:r>
              <a:rPr lang="en-US" altLang="en-US" b="1">
                <a:solidFill>
                  <a:srgbClr val="1F497D"/>
                </a:solidFill>
                <a:latin typeface="Calibri" panose="020F0502020204030204" pitchFamily="34" charset="0"/>
                <a:sym typeface="Wingdings" pitchFamily="2" charset="2"/>
              </a:rPr>
              <a:t>Link sharing scheduler </a:t>
            </a:r>
            <a:r>
              <a:rPr lang="en-US" altLang="en-US">
                <a:latin typeface="Calibri" panose="020F0502020204030204" pitchFamily="34" charset="0"/>
                <a:sym typeface="Wingdings" pitchFamily="2" charset="2"/>
              </a:rPr>
              <a:t>schedules packets from leaf classes that have exceeded their allocation</a:t>
            </a:r>
          </a:p>
          <a:p>
            <a:pPr lvl="1"/>
            <a:endParaRPr lang="en-US" altLang="en-US">
              <a:latin typeface="Calibri" panose="020F0502020204030204" pitchFamily="34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  <a:sym typeface="Wingdings" pitchFamily="2" charset="2"/>
              </a:rPr>
              <a:t>Note: </a:t>
            </a:r>
          </a:p>
          <a:p>
            <a:pPr lvl="1"/>
            <a:r>
              <a:rPr lang="en-US" altLang="en-US" sz="2000">
                <a:latin typeface="Calibri" panose="020F0502020204030204" pitchFamily="34" charset="0"/>
                <a:sym typeface="Wingdings" pitchFamily="2" charset="2"/>
              </a:rPr>
              <a:t>Also says: Any implementation will have a single integrated scheduler</a:t>
            </a:r>
          </a:p>
          <a:p>
            <a:pPr lvl="1"/>
            <a:r>
              <a:rPr lang="en-US" altLang="en-US" sz="2000">
                <a:latin typeface="Calibri" panose="020F0502020204030204" pitchFamily="34" charset="0"/>
                <a:sym typeface="Wingdings" pitchFamily="2" charset="2"/>
              </a:rPr>
              <a:t>There is no concrete scheduling algorithm prescribed. The paper suggests to use priority scheduling with WRR for the general scheduler and rate-limiting for the link sharing scheduler</a:t>
            </a:r>
          </a:p>
          <a:p>
            <a:pPr>
              <a:buFontTx/>
              <a:buAutoNum type="arabicPeriod"/>
            </a:pPr>
            <a:endParaRPr lang="en-US" alt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9A72A06-3547-2A4E-A954-7063FD74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5771-D799-C44F-BD62-996658F6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48768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At any time, a class is designated either as </a:t>
            </a:r>
            <a:r>
              <a:rPr lang="en-US" altLang="en-US" b="1" dirty="0">
                <a:solidFill>
                  <a:srgbClr val="2425A0"/>
                </a:solidFill>
                <a:latin typeface="Calibri" panose="020F0502020204030204" pitchFamily="34" charset="0"/>
              </a:rPr>
              <a:t>regulated</a:t>
            </a:r>
            <a:r>
              <a:rPr lang="en-US" altLang="en-US" dirty="0">
                <a:solidFill>
                  <a:srgbClr val="2425A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or as </a:t>
            </a:r>
            <a:r>
              <a:rPr lang="en-US" altLang="en-US" b="1" dirty="0">
                <a:solidFill>
                  <a:srgbClr val="2425A0"/>
                </a:solidFill>
                <a:latin typeface="Calibri" panose="020F0502020204030204" pitchFamily="34" charset="0"/>
              </a:rPr>
              <a:t>unregulated:</a:t>
            </a:r>
          </a:p>
          <a:p>
            <a:pPr lvl="1">
              <a:tabLst>
                <a:tab pos="2705100" algn="l"/>
                <a:tab pos="5661025" algn="l"/>
              </a:tabLst>
            </a:pPr>
            <a:r>
              <a:rPr lang="en-US" altLang="en-US" b="1" dirty="0">
                <a:latin typeface="Calibri" panose="020F0502020204030204" pitchFamily="34" charset="0"/>
                <a:sym typeface="Wingdings" pitchFamily="2" charset="2"/>
              </a:rPr>
              <a:t>Unregulated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: 	uses general scheduler</a:t>
            </a:r>
          </a:p>
          <a:p>
            <a:pPr lvl="1">
              <a:tabLst>
                <a:tab pos="2705100" algn="l"/>
                <a:tab pos="5661025" algn="l"/>
              </a:tabLst>
            </a:pPr>
            <a:r>
              <a:rPr lang="en-US" altLang="en-US" b="1" dirty="0">
                <a:latin typeface="Calibri" panose="020F0502020204030204" pitchFamily="34" charset="0"/>
                <a:sym typeface="Wingdings" pitchFamily="2" charset="2"/>
              </a:rPr>
              <a:t>Regulated: 	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use a link sharing scheduler</a:t>
            </a: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pPr>
              <a:tabLst>
                <a:tab pos="1905000" algn="l"/>
                <a:tab pos="5661025" algn="l"/>
              </a:tabLst>
            </a:pPr>
            <a:r>
              <a:rPr lang="en-US" altLang="en-US" b="1" dirty="0" err="1">
                <a:solidFill>
                  <a:srgbClr val="953735"/>
                </a:solidFill>
                <a:latin typeface="Calibri" panose="020F0502020204030204" pitchFamily="34" charset="0"/>
                <a:sym typeface="Wingdings" pitchFamily="2" charset="2"/>
              </a:rPr>
              <a:t>Overlimit</a:t>
            </a:r>
            <a:r>
              <a:rPr lang="en-US" altLang="en-US" b="1" dirty="0">
                <a:solidFill>
                  <a:srgbClr val="953735"/>
                </a:solidFill>
                <a:latin typeface="Calibri" panose="020F0502020204030204" pitchFamily="34" charset="0"/>
                <a:sym typeface="Wingdings" pitchFamily="2" charset="2"/>
              </a:rPr>
              <a:t>: 	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class received more than allocated bandwidth</a:t>
            </a:r>
          </a:p>
          <a:p>
            <a:pPr>
              <a:tabLst>
                <a:tab pos="1905000" algn="l"/>
                <a:tab pos="5661025" algn="l"/>
              </a:tabLst>
            </a:pPr>
            <a:r>
              <a:rPr lang="en-US" altLang="en-US" b="1" dirty="0" err="1">
                <a:solidFill>
                  <a:srgbClr val="953735"/>
                </a:solidFill>
                <a:latin typeface="Calibri" panose="020F0502020204030204" pitchFamily="34" charset="0"/>
                <a:sym typeface="Wingdings" pitchFamily="2" charset="2"/>
              </a:rPr>
              <a:t>Underlimit</a:t>
            </a:r>
            <a:r>
              <a:rPr lang="en-US" altLang="en-US" b="1" dirty="0">
                <a:solidFill>
                  <a:srgbClr val="953735"/>
                </a:solidFill>
                <a:latin typeface="Calibri" panose="020F0502020204030204" pitchFamily="34" charset="0"/>
                <a:sym typeface="Wingdings" pitchFamily="2" charset="2"/>
              </a:rPr>
              <a:t>:	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class received less than allocated bandwidth</a:t>
            </a:r>
          </a:p>
          <a:p>
            <a:pPr>
              <a:tabLst>
                <a:tab pos="1905000" algn="l"/>
                <a:tab pos="5661025" algn="l"/>
              </a:tabLst>
            </a:pPr>
            <a:r>
              <a:rPr lang="en-US" altLang="en-US" b="1" dirty="0">
                <a:solidFill>
                  <a:srgbClr val="953735"/>
                </a:solidFill>
                <a:latin typeface="Calibri" panose="020F0502020204030204" pitchFamily="34" charset="0"/>
                <a:sym typeface="Wingdings" pitchFamily="2" charset="2"/>
              </a:rPr>
              <a:t>At-limit: 	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otherwise</a:t>
            </a:r>
          </a:p>
          <a:p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sym typeface="Wingdings" pitchFamily="2" charset="2"/>
              </a:rPr>
              <a:t>Unsatisfied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: </a:t>
            </a:r>
            <a:br>
              <a:rPr lang="en-US" altLang="en-US" dirty="0">
                <a:latin typeface="Calibri" panose="020F0502020204030204" pitchFamily="34" charset="0"/>
                <a:sym typeface="Wingdings" pitchFamily="2" charset="2"/>
              </a:rPr>
            </a:b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for leaf class: </a:t>
            </a:r>
            <a:r>
              <a:rPr lang="en-US" altLang="en-US" dirty="0" err="1">
                <a:latin typeface="Calibri" panose="020F0502020204030204" pitchFamily="34" charset="0"/>
                <a:sym typeface="Wingdings" pitchFamily="2" charset="2"/>
              </a:rPr>
              <a:t>underlimit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and has backlog </a:t>
            </a:r>
            <a:br>
              <a:rPr lang="en-US" altLang="en-US" dirty="0">
                <a:latin typeface="Calibri" panose="020F0502020204030204" pitchFamily="34" charset="0"/>
                <a:sym typeface="Wingdings" pitchFamily="2" charset="2"/>
              </a:rPr>
            </a:b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for non-leaf class: </a:t>
            </a:r>
            <a:r>
              <a:rPr lang="en-US" altLang="en-US" dirty="0" err="1">
                <a:latin typeface="Calibri" panose="020F0502020204030204" pitchFamily="34" charset="0"/>
                <a:sym typeface="Wingdings" pitchFamily="2" charset="2"/>
              </a:rPr>
              <a:t>underlimit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with a descendant with backlog</a:t>
            </a:r>
          </a:p>
          <a:p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sym typeface="Wingdings" pitchFamily="2" charset="2"/>
              </a:rPr>
              <a:t>Satisfied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: otherwise</a:t>
            </a:r>
            <a:endParaRPr lang="en-US" altLang="en-US" b="1" dirty="0">
              <a:latin typeface="Calibri" panose="020F0502020204030204" pitchFamily="34" charset="0"/>
              <a:sym typeface="Wingdings" pitchFamily="2" charset="2"/>
            </a:endParaRPr>
          </a:p>
          <a:p>
            <a:endParaRPr lang="en-US" altLang="en-US" b="1" dirty="0">
              <a:latin typeface="Calibri" panose="020F0502020204030204" pitchFamily="34" charset="0"/>
              <a:sym typeface="Wingdings" pitchFamily="2" charset="2"/>
            </a:endParaRPr>
          </a:p>
          <a:p>
            <a:pPr>
              <a:buFontTx/>
              <a:buAutoNum type="arabicPeriod"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9A72A06-3547-2A4E-A954-7063FD74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What does “regulated” mean?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5771-D799-C44F-BD62-996658F6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48768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“Regulated” means that bandwidth is going to be restricted</a:t>
            </a:r>
          </a:p>
          <a:p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In CBQ: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Rate-limit (shape) each regulated flow to its allocated </a:t>
            </a:r>
            <a:r>
              <a:rPr lang="en-US" altLang="en-US" i="1" dirty="0">
                <a:latin typeface="Calibri" panose="020F0502020204030204" pitchFamily="34" charset="0"/>
                <a:sym typeface="Wingdings" pitchFamily="2" charset="2"/>
              </a:rPr>
              <a:t>link-sharing bandwidth</a:t>
            </a: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pPr lvl="1"/>
            <a:endParaRPr lang="en-US" altLang="en-US" b="1" dirty="0">
              <a:latin typeface="Calibri" panose="020F0502020204030204" pitchFamily="34" charset="0"/>
              <a:sym typeface="Wingdings" pitchFamily="2" charset="2"/>
            </a:endParaRPr>
          </a:p>
          <a:p>
            <a:pPr>
              <a:buFontTx/>
              <a:buAutoNum type="arabicPeriod"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783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2E10003A-537B-1445-A72C-DEC7A09D7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Link-sharing Guidelines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D204EAC3-EEF0-A549-8431-4107A19AF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The router needs to know </a:t>
            </a:r>
            <a:r>
              <a:rPr lang="en-US" altLang="en-US" u="sng">
                <a:latin typeface="Calibri" panose="020F0502020204030204" pitchFamily="34" charset="0"/>
              </a:rPr>
              <a:t>which</a:t>
            </a:r>
            <a:r>
              <a:rPr lang="en-US" altLang="en-US">
                <a:latin typeface="Calibri" panose="020F0502020204030204" pitchFamily="34" charset="0"/>
              </a:rPr>
              <a:t> overlimit leaf classes should be regulated</a:t>
            </a:r>
          </a:p>
          <a:p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This is done by using link-sharing guidelines: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“Formal” link sharing guidelines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“Approximations”:</a:t>
            </a:r>
          </a:p>
          <a:p>
            <a:pPr lvl="2"/>
            <a:r>
              <a:rPr lang="en-US" altLang="en-US">
                <a:latin typeface="Calibri" panose="020F0502020204030204" pitchFamily="34" charset="0"/>
              </a:rPr>
              <a:t>“Ancestor-only” link sharing</a:t>
            </a:r>
          </a:p>
          <a:p>
            <a:pPr lvl="2"/>
            <a:r>
              <a:rPr lang="en-US" altLang="en-US">
                <a:latin typeface="Calibri" panose="020F0502020204030204" pitchFamily="34" charset="0"/>
              </a:rPr>
              <a:t>“Top-level” link sharing</a:t>
            </a:r>
          </a:p>
          <a:p>
            <a:pPr lvl="2"/>
            <a:endParaRPr lang="en-US" altLang="en-US">
              <a:latin typeface="Calibri" panose="020F0502020204030204" pitchFamily="34" charset="0"/>
            </a:endParaRPr>
          </a:p>
          <a:p>
            <a:pPr lvl="2"/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Traffic of all classes is measured </a:t>
            </a:r>
          </a:p>
          <a:p>
            <a:pPr lvl="2"/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8CBEEE23-6239-F049-9E17-E11FAC9E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Formal link sharing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6C8B-D168-C14F-978D-F40CD1227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A class can continue </a:t>
            </a:r>
            <a:r>
              <a:rPr lang="en-US" altLang="en-US" b="1" dirty="0">
                <a:latin typeface="Calibri" panose="020F0502020204030204" pitchFamily="34" charset="0"/>
              </a:rPr>
              <a:t>unregulated</a:t>
            </a:r>
            <a:r>
              <a:rPr lang="en-US" altLang="en-US" dirty="0">
                <a:latin typeface="Calibri" panose="020F0502020204030204" pitchFamily="34" charset="0"/>
              </a:rPr>
              <a:t> if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Class is not </a:t>
            </a:r>
            <a:r>
              <a:rPr lang="en-US" altLang="en-US" dirty="0" err="1">
                <a:latin typeface="Calibri" panose="020F0502020204030204" pitchFamily="34" charset="0"/>
                <a:sym typeface="Wingdings" pitchFamily="2" charset="2"/>
              </a:rPr>
              <a:t>overlimit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n-US" b="1" dirty="0">
                <a:latin typeface="Calibri" panose="020F0502020204030204" pitchFamily="34" charset="0"/>
                <a:sym typeface="Wingdings" pitchFamily="2" charset="2"/>
              </a:rPr>
              <a:t>or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Class has not-</a:t>
            </a:r>
            <a:r>
              <a:rPr lang="en-US" altLang="en-US" dirty="0" err="1">
                <a:latin typeface="Calibri" panose="020F0502020204030204" pitchFamily="34" charset="0"/>
                <a:sym typeface="Wingdings" pitchFamily="2" charset="2"/>
              </a:rPr>
              <a:t>overlimit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ancestor with no unsatisfied descendants</a:t>
            </a:r>
            <a:endParaRPr lang="en-US" altLang="en-US" i="1" dirty="0">
              <a:latin typeface="Calibri" panose="020F0502020204030204" pitchFamily="34" charset="0"/>
              <a:sym typeface="Wingdings" pitchFamily="2" charset="2"/>
            </a:endParaRPr>
          </a:p>
          <a:p>
            <a:r>
              <a:rPr lang="en-US" altLang="en-US" i="1" dirty="0">
                <a:latin typeface="Calibri" panose="020F0502020204030204" pitchFamily="34" charset="0"/>
                <a:sym typeface="Wingdings" pitchFamily="2" charset="2"/>
              </a:rPr>
              <a:t>Otherwise the class is </a:t>
            </a:r>
            <a:r>
              <a:rPr lang="en-US" altLang="en-US" b="1" dirty="0">
                <a:latin typeface="Calibri" panose="020F0502020204030204" pitchFamily="34" charset="0"/>
                <a:sym typeface="Wingdings" pitchFamily="2" charset="2"/>
              </a:rPr>
              <a:t>regulated</a:t>
            </a:r>
          </a:p>
          <a:p>
            <a:endParaRPr lang="en-US" altLang="en-US" b="1" dirty="0">
              <a:latin typeface="Calibri" panose="020F0502020204030204" pitchFamily="34" charset="0"/>
              <a:sym typeface="Wingdings" pitchFamily="2" charset="2"/>
            </a:endParaRPr>
          </a:p>
          <a:p>
            <a:r>
              <a:rPr lang="en-US" altLang="en-US" b="1" dirty="0">
                <a:latin typeface="Calibri" panose="020F0502020204030204" pitchFamily="34" charset="0"/>
                <a:sym typeface="Wingdings" pitchFamily="2" charset="2"/>
              </a:rPr>
              <a:t>Alternate guidelines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: A regulated class continues to be regulated until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the class becomes </a:t>
            </a:r>
            <a:r>
              <a:rPr lang="en-US" altLang="en-US" dirty="0" err="1">
                <a:latin typeface="Calibri" panose="020F0502020204030204" pitchFamily="34" charset="0"/>
                <a:sym typeface="Wingdings" pitchFamily="2" charset="2"/>
              </a:rPr>
              <a:t>underlimit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n-US" b="1" dirty="0">
                <a:latin typeface="Calibri" panose="020F0502020204030204" pitchFamily="34" charset="0"/>
                <a:sym typeface="Wingdings" pitchFamily="2" charset="2"/>
              </a:rPr>
              <a:t>or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Class has an </a:t>
            </a:r>
            <a:r>
              <a:rPr lang="en-US" altLang="en-US" dirty="0" err="1">
                <a:latin typeface="Calibri" panose="020F0502020204030204" pitchFamily="34" charset="0"/>
                <a:sym typeface="Wingdings" pitchFamily="2" charset="2"/>
              </a:rPr>
              <a:t>underlimit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ancestor at </a:t>
            </a:r>
            <a:r>
              <a:rPr lang="en-US" altLang="en-US" i="1" dirty="0">
                <a:latin typeface="Calibri" panose="020F0502020204030204" pitchFamily="34" charset="0"/>
                <a:sym typeface="Wingdings" pitchFamily="2" charset="2"/>
              </a:rPr>
              <a:t>level </a:t>
            </a:r>
            <a:r>
              <a:rPr lang="en-US" altLang="en-US" i="1" dirty="0" err="1">
                <a:latin typeface="Calibri" panose="020F0502020204030204" pitchFamily="34" charset="0"/>
                <a:sym typeface="Wingdings" pitchFamily="2" charset="2"/>
              </a:rPr>
              <a:t>i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n-US" b="1" dirty="0">
                <a:latin typeface="Calibri" panose="020F0502020204030204" pitchFamily="34" charset="0"/>
                <a:sym typeface="Wingdings" pitchFamily="2" charset="2"/>
              </a:rPr>
              <a:t>and 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there are no unsatisfied classes in the structure below </a:t>
            </a:r>
            <a:r>
              <a:rPr lang="en-US" altLang="en-US" i="1" dirty="0">
                <a:latin typeface="Calibri" panose="020F0502020204030204" pitchFamily="34" charset="0"/>
                <a:sym typeface="Wingdings" pitchFamily="2" charset="2"/>
              </a:rPr>
              <a:t>level </a:t>
            </a:r>
            <a:r>
              <a:rPr lang="en-US" altLang="en-US" i="1" dirty="0" err="1">
                <a:latin typeface="Calibri" panose="020F0502020204030204" pitchFamily="34" charset="0"/>
                <a:sym typeface="Wingdings" pitchFamily="2" charset="2"/>
              </a:rPr>
              <a:t>i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</a:t>
            </a:r>
            <a:endParaRPr lang="en-US" altLang="en-US" i="1" dirty="0">
              <a:latin typeface="Calibri" panose="020F0502020204030204" pitchFamily="34" charset="0"/>
              <a:sym typeface="Wingdings" pitchFamily="2" charset="2"/>
            </a:endParaRPr>
          </a:p>
          <a:p>
            <a:pPr lvl="1"/>
            <a:endParaRPr lang="en-US" altLang="en-US" i="1" dirty="0">
              <a:latin typeface="Calibri" panose="020F0502020204030204" pitchFamily="34" charset="0"/>
              <a:sym typeface="Wingdings" pitchFamily="2" charset="2"/>
            </a:endParaRPr>
          </a:p>
          <a:p>
            <a:pPr lvl="1"/>
            <a:endParaRPr lang="en-US" altLang="en-US" b="1" dirty="0">
              <a:latin typeface="Calibri" panose="020F0502020204030204" pitchFamily="34" charset="0"/>
              <a:sym typeface="Wingdings" pitchFamily="2" charset="2"/>
            </a:endParaRPr>
          </a:p>
          <a:p>
            <a:pPr lvl="1"/>
            <a:endParaRPr lang="en-US" altLang="en-US" b="1" dirty="0">
              <a:latin typeface="Calibri" panose="020F0502020204030204" pitchFamily="34" charset="0"/>
              <a:sym typeface="Wingdings" pitchFamily="2" charset="2"/>
            </a:endParaRPr>
          </a:p>
          <a:p>
            <a:endParaRPr lang="en-US" altLang="en-US" b="1" dirty="0">
              <a:latin typeface="Calibri" panose="020F0502020204030204" pitchFamily="34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pPr>
              <a:buFontTx/>
              <a:buAutoNum type="arabicPeriod"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0BEA835-71C8-5D49-B095-CF3FE1E1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Case 1: Who is regulated?</a:t>
            </a:r>
          </a:p>
        </p:txBody>
      </p:sp>
      <p:sp>
        <p:nvSpPr>
          <p:cNvPr id="43010" name="Content Placeholder 10">
            <a:extLst>
              <a:ext uri="{FF2B5EF4-FFF2-40B4-BE49-F238E27FC236}">
                <a16:creationId xmlns:a16="http://schemas.microsoft.com/office/drawing/2014/main" id="{70374A69-D2DE-6547-938E-00ED00B1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34000"/>
            <a:ext cx="8915400" cy="9144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No class is regulated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FF08CEA1-3DFA-F942-9FCA-F32F5F71F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657600"/>
            <a:ext cx="31813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6D652-2B5F-C44E-85EC-E94A72F6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212850"/>
            <a:ext cx="4736801" cy="31305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7B70B5-996E-4441-B4B0-5937F3C59716}"/>
              </a:ext>
            </a:extLst>
          </p:cNvPr>
          <p:cNvSpPr/>
          <p:nvPr/>
        </p:nvSpPr>
        <p:spPr bwMode="auto">
          <a:xfrm>
            <a:off x="202660" y="5298433"/>
            <a:ext cx="8686800" cy="1358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85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">
            <a:extLst>
              <a:ext uri="{FF2B5EF4-FFF2-40B4-BE49-F238E27FC236}">
                <a16:creationId xmlns:a16="http://schemas.microsoft.com/office/drawing/2014/main" id="{FC8A0C5D-8658-4343-B9F0-A181D6A3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Hierarchical Resource Sharing over a Single Link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DC6326A9-522B-0F4F-8AA2-799E7C137CA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1200" y="1600200"/>
            <a:ext cx="3352800" cy="4495800"/>
          </a:xfrm>
        </p:spPr>
        <p:txBody>
          <a:bodyPr/>
          <a:lstStyle/>
          <a:p>
            <a:r>
              <a:rPr lang="en-US" altLang="en-US" sz="1800">
                <a:latin typeface="Calibri" panose="020F0502020204030204" pitchFamily="34" charset="0"/>
              </a:rPr>
              <a:t>Resource contention/sharing at different levels</a:t>
            </a:r>
          </a:p>
          <a:p>
            <a:r>
              <a:rPr lang="en-US" altLang="en-US" sz="1800">
                <a:latin typeface="Calibri" panose="020F0502020204030204" pitchFamily="34" charset="0"/>
              </a:rPr>
              <a:t>Resource management policies should be set at different levels, by different entities </a:t>
            </a:r>
          </a:p>
          <a:p>
            <a:pPr lvl="1"/>
            <a:r>
              <a:rPr lang="en-US" altLang="en-US" sz="1600">
                <a:latin typeface="Calibri" panose="020F0502020204030204" pitchFamily="34" charset="0"/>
              </a:rPr>
              <a:t>resource owner</a:t>
            </a:r>
          </a:p>
          <a:p>
            <a:pPr lvl="1"/>
            <a:r>
              <a:rPr lang="en-US" altLang="en-US" sz="1600">
                <a:latin typeface="Calibri" panose="020F0502020204030204" pitchFamily="34" charset="0"/>
              </a:rPr>
              <a:t>service providers</a:t>
            </a:r>
          </a:p>
          <a:p>
            <a:pPr lvl="1"/>
            <a:r>
              <a:rPr lang="en-US" altLang="en-US" sz="1600">
                <a:latin typeface="Calibri" panose="020F0502020204030204" pitchFamily="34" charset="0"/>
              </a:rPr>
              <a:t>organizations</a:t>
            </a:r>
          </a:p>
          <a:p>
            <a:pPr lvl="1"/>
            <a:r>
              <a:rPr lang="en-US" altLang="en-US" sz="1600">
                <a:latin typeface="Calibri" panose="020F0502020204030204" pitchFamily="34" charset="0"/>
              </a:rPr>
              <a:t>applications</a:t>
            </a:r>
          </a:p>
        </p:txBody>
      </p:sp>
      <p:grpSp>
        <p:nvGrpSpPr>
          <p:cNvPr id="12291" name="Group 4">
            <a:extLst>
              <a:ext uri="{FF2B5EF4-FFF2-40B4-BE49-F238E27FC236}">
                <a16:creationId xmlns:a16="http://schemas.microsoft.com/office/drawing/2014/main" id="{0E2B7DE4-3F48-384D-9356-D464A3496C17}"/>
              </a:ext>
            </a:extLst>
          </p:cNvPr>
          <p:cNvGrpSpPr>
            <a:grpSpLocks/>
          </p:cNvGrpSpPr>
          <p:nvPr/>
        </p:nvGrpSpPr>
        <p:grpSpPr bwMode="auto">
          <a:xfrm>
            <a:off x="30164" y="1600200"/>
            <a:ext cx="5456238" cy="4821238"/>
            <a:chOff x="19" y="1008"/>
            <a:chExt cx="3437" cy="3037"/>
          </a:xfrm>
        </p:grpSpPr>
        <p:sp>
          <p:nvSpPr>
            <p:cNvPr id="339973" name="Rectangle 5">
              <a:extLst>
                <a:ext uri="{FF2B5EF4-FFF2-40B4-BE49-F238E27FC236}">
                  <a16:creationId xmlns:a16="http://schemas.microsoft.com/office/drawing/2014/main" id="{C2F0EC20-E714-A743-BA5F-6D0468E50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181"/>
              <a:ext cx="672" cy="25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Times New Roman" charset="0"/>
                  <a:ea typeface="MS PGothic" charset="0"/>
                  <a:cs typeface="MS PGothic" charset="0"/>
                </a:rPr>
                <a:t>Link</a:t>
              </a: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74" name="Rectangle 6">
              <a:extLst>
                <a:ext uri="{FF2B5EF4-FFF2-40B4-BE49-F238E27FC236}">
                  <a16:creationId xmlns:a16="http://schemas.microsoft.com/office/drawing/2014/main" id="{937E308B-8458-1243-B261-BCB4FC258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784"/>
              <a:ext cx="960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Times New Roman" charset="0"/>
                  <a:ea typeface="MS PGothic" charset="0"/>
                  <a:cs typeface="MS PGothic" charset="0"/>
                </a:rPr>
                <a:t>Provider 1</a:t>
              </a: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75" name="Rectangle 7">
              <a:extLst>
                <a:ext uri="{FF2B5EF4-FFF2-40B4-BE49-F238E27FC236}">
                  <a16:creationId xmlns:a16="http://schemas.microsoft.com/office/drawing/2014/main" id="{DB112A87-F7CF-164E-88DE-EF51C797E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312"/>
              <a:ext cx="1008" cy="431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76" name="Rectangle 8">
              <a:extLst>
                <a:ext uri="{FF2B5EF4-FFF2-40B4-BE49-F238E27FC236}">
                  <a16:creationId xmlns:a16="http://schemas.microsoft.com/office/drawing/2014/main" id="{0857FF53-2C2E-A241-AF36-EFA7B9D5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12"/>
              <a:ext cx="576" cy="432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 Video</a:t>
              </a:r>
            </a:p>
          </p:txBody>
        </p:sp>
        <p:sp>
          <p:nvSpPr>
            <p:cNvPr id="339977" name="Rectangle 9">
              <a:extLst>
                <a:ext uri="{FF2B5EF4-FFF2-40B4-BE49-F238E27FC236}">
                  <a16:creationId xmlns:a16="http://schemas.microsoft.com/office/drawing/2014/main" id="{51600E57-6831-5A4B-AAD2-64274F43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76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Math</a:t>
              </a:r>
            </a:p>
          </p:txBody>
        </p:sp>
        <p:sp>
          <p:nvSpPr>
            <p:cNvPr id="339979" name="Rectangle 11">
              <a:extLst>
                <a:ext uri="{FF2B5EF4-FFF2-40B4-BE49-F238E27FC236}">
                  <a16:creationId xmlns:a16="http://schemas.microsoft.com/office/drawing/2014/main" id="{0275EDCC-23F3-B64C-84DE-C66FBA1EC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02"/>
              <a:ext cx="605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York U.</a:t>
              </a:r>
              <a:endParaRPr lang="en-US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80" name="Rectangle 12">
              <a:extLst>
                <a:ext uri="{FF2B5EF4-FFF2-40B4-BE49-F238E27FC236}">
                  <a16:creationId xmlns:a16="http://schemas.microsoft.com/office/drawing/2014/main" id="{F4826CD2-4686-3248-932F-E95F7D9E7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2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 err="1">
                  <a:latin typeface="Times New Roman" charset="0"/>
                  <a:ea typeface="MS PGothic" charset="0"/>
                  <a:cs typeface="MS PGothic" charset="0"/>
                </a:rPr>
                <a:t>UofT</a:t>
              </a:r>
              <a:endParaRPr lang="en-US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81" name="Rectangle 13">
              <a:extLst>
                <a:ext uri="{FF2B5EF4-FFF2-40B4-BE49-F238E27FC236}">
                  <a16:creationId xmlns:a16="http://schemas.microsoft.com/office/drawing/2014/main" id="{1173D691-7B01-F64E-A3A5-D4C3BD2C3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84"/>
              <a:ext cx="864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Times New Roman" charset="0"/>
                  <a:ea typeface="MS PGothic" charset="0"/>
                  <a:cs typeface="MS PGothic" charset="0"/>
                </a:rPr>
                <a:t>Provider 2</a:t>
              </a: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82" name="Rectangle 14">
              <a:extLst>
                <a:ext uri="{FF2B5EF4-FFF2-40B4-BE49-F238E27FC236}">
                  <a16:creationId xmlns:a16="http://schemas.microsoft.com/office/drawing/2014/main" id="{3945BFBE-548F-1740-B71F-21FB9046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3309"/>
              <a:ext cx="97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Remote lectures</a:t>
              </a:r>
            </a:p>
          </p:txBody>
        </p:sp>
        <p:sp>
          <p:nvSpPr>
            <p:cNvPr id="339983" name="Rectangle 15">
              <a:extLst>
                <a:ext uri="{FF2B5EF4-FFF2-40B4-BE49-F238E27FC236}">
                  <a16:creationId xmlns:a16="http://schemas.microsoft.com/office/drawing/2014/main" id="{8B515BFC-07E7-B447-BDA0-EA75C4F77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624" cy="431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Web</a:t>
              </a:r>
            </a:p>
          </p:txBody>
        </p:sp>
        <p:sp>
          <p:nvSpPr>
            <p:cNvPr id="339984" name="Line 16">
              <a:extLst>
                <a:ext uri="{FF2B5EF4-FFF2-40B4-BE49-F238E27FC236}">
                  <a16:creationId xmlns:a16="http://schemas.microsoft.com/office/drawing/2014/main" id="{3481BC24-E676-534D-A806-DCFBFBA8F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1439"/>
              <a:ext cx="384" cy="34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85" name="Line 17">
              <a:extLst>
                <a:ext uri="{FF2B5EF4-FFF2-40B4-BE49-F238E27FC236}">
                  <a16:creationId xmlns:a16="http://schemas.microsoft.com/office/drawing/2014/main" id="{FFEB5107-39A9-3348-B21D-D4DF0925D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439"/>
              <a:ext cx="384" cy="34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86" name="Line 18">
              <a:extLst>
                <a:ext uri="{FF2B5EF4-FFF2-40B4-BE49-F238E27FC236}">
                  <a16:creationId xmlns:a16="http://schemas.microsoft.com/office/drawing/2014/main" id="{5BA882F4-20A5-1247-8A21-5FD189F5A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2000"/>
              <a:ext cx="288" cy="30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87" name="Line 19">
              <a:extLst>
                <a:ext uri="{FF2B5EF4-FFF2-40B4-BE49-F238E27FC236}">
                  <a16:creationId xmlns:a16="http://schemas.microsoft.com/office/drawing/2014/main" id="{238D75D4-41DA-BA4D-8673-74FB598F7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00"/>
              <a:ext cx="384" cy="30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88" name="Line 20">
              <a:extLst>
                <a:ext uri="{FF2B5EF4-FFF2-40B4-BE49-F238E27FC236}">
                  <a16:creationId xmlns:a16="http://schemas.microsoft.com/office/drawing/2014/main" id="{3146C0B8-1E98-AE43-B288-C9A1FEAB9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518"/>
              <a:ext cx="192" cy="30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89" name="Line 21">
              <a:extLst>
                <a:ext uri="{FF2B5EF4-FFF2-40B4-BE49-F238E27FC236}">
                  <a16:creationId xmlns:a16="http://schemas.microsoft.com/office/drawing/2014/main" id="{9E651A05-4A19-A449-AEF4-763D888D6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518"/>
              <a:ext cx="528" cy="25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90" name="Line 22">
              <a:extLst>
                <a:ext uri="{FF2B5EF4-FFF2-40B4-BE49-F238E27FC236}">
                  <a16:creationId xmlns:a16="http://schemas.microsoft.com/office/drawing/2014/main" id="{FE2BDCAE-7EAE-BB41-A7C8-9425A6563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3000"/>
              <a:ext cx="0" cy="31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91" name="Line 23">
              <a:extLst>
                <a:ext uri="{FF2B5EF4-FFF2-40B4-BE49-F238E27FC236}">
                  <a16:creationId xmlns:a16="http://schemas.microsoft.com/office/drawing/2014/main" id="{3043F9BB-04F9-474D-8BE1-8A847D99A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3000"/>
              <a:ext cx="739" cy="31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92" name="Line 24">
              <a:extLst>
                <a:ext uri="{FF2B5EF4-FFF2-40B4-BE49-F238E27FC236}">
                  <a16:creationId xmlns:a16="http://schemas.microsoft.com/office/drawing/2014/main" id="{C6D1518A-E423-E840-88EE-2BE0E21CD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" y="2991"/>
              <a:ext cx="1653" cy="3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93" name="Rectangle 25">
              <a:extLst>
                <a:ext uri="{FF2B5EF4-FFF2-40B4-BE49-F238E27FC236}">
                  <a16:creationId xmlns:a16="http://schemas.microsoft.com/office/drawing/2014/main" id="{E5F6E841-2A7D-4F40-A455-711B15CF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829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Times New Roman" charset="0"/>
                  <a:ea typeface="MS PGothic" charset="0"/>
                  <a:cs typeface="MS PGothic" charset="0"/>
                </a:rPr>
                <a:t>Video</a:t>
              </a:r>
            </a:p>
          </p:txBody>
        </p:sp>
        <p:sp>
          <p:nvSpPr>
            <p:cNvPr id="339994" name="Rectangle 26">
              <a:extLst>
                <a:ext uri="{FF2B5EF4-FFF2-40B4-BE49-F238E27FC236}">
                  <a16:creationId xmlns:a16="http://schemas.microsoft.com/office/drawing/2014/main" id="{54904630-AA32-5A4A-BC4D-7DD5C1CFD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29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Audio</a:t>
              </a:r>
            </a:p>
          </p:txBody>
        </p:sp>
        <p:sp>
          <p:nvSpPr>
            <p:cNvPr id="339995" name="Rectangle 27">
              <a:extLst>
                <a:ext uri="{FF2B5EF4-FFF2-40B4-BE49-F238E27FC236}">
                  <a16:creationId xmlns:a16="http://schemas.microsoft.com/office/drawing/2014/main" id="{4E9CDCC9-DC25-8645-A4E5-55BF59C12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829"/>
              <a:ext cx="624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Control</a:t>
              </a:r>
            </a:p>
          </p:txBody>
        </p:sp>
        <p:sp>
          <p:nvSpPr>
            <p:cNvPr id="339996" name="Line 28">
              <a:extLst>
                <a:ext uri="{FF2B5EF4-FFF2-40B4-BE49-F238E27FC236}">
                  <a16:creationId xmlns:a16="http://schemas.microsoft.com/office/drawing/2014/main" id="{5059571A-B89C-EB4A-9937-61848BE3E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3743"/>
              <a:ext cx="48" cy="8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97" name="Line 29">
              <a:extLst>
                <a:ext uri="{FF2B5EF4-FFF2-40B4-BE49-F238E27FC236}">
                  <a16:creationId xmlns:a16="http://schemas.microsoft.com/office/drawing/2014/main" id="{5D1F461A-0713-EF40-8759-79EF937F9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743"/>
              <a:ext cx="0" cy="8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98" name="Line 30">
              <a:extLst>
                <a:ext uri="{FF2B5EF4-FFF2-40B4-BE49-F238E27FC236}">
                  <a16:creationId xmlns:a16="http://schemas.microsoft.com/office/drawing/2014/main" id="{40DF64D9-7CD6-3744-B0E1-86FC87790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743"/>
              <a:ext cx="192" cy="8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99" name="Line 31">
              <a:extLst>
                <a:ext uri="{FF2B5EF4-FFF2-40B4-BE49-F238E27FC236}">
                  <a16:creationId xmlns:a16="http://schemas.microsoft.com/office/drawing/2014/main" id="{C6C96EA8-3FC0-5A48-A952-306A6004A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008"/>
              <a:ext cx="0" cy="173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0" name="Text Box 32">
              <a:extLst>
                <a:ext uri="{FF2B5EF4-FFF2-40B4-BE49-F238E27FC236}">
                  <a16:creationId xmlns:a16="http://schemas.microsoft.com/office/drawing/2014/main" id="{90EC84C9-F790-F944-8A37-22FDA1606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" y="1176"/>
              <a:ext cx="9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40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1" name="Text Box 33">
              <a:extLst>
                <a:ext uri="{FF2B5EF4-FFF2-40B4-BE49-F238E27FC236}">
                  <a16:creationId xmlns:a16="http://schemas.microsoft.com/office/drawing/2014/main" id="{4B415674-EE6F-CF45-A9BD-FF8215231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73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10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2" name="Text Box 34">
              <a:extLst>
                <a:ext uri="{FF2B5EF4-FFF2-40B4-BE49-F238E27FC236}">
                  <a16:creationId xmlns:a16="http://schemas.microsoft.com/office/drawing/2014/main" id="{8FF6A339-7A1C-FE45-B23C-591FFAACA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073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15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3" name="Text Box 35">
              <a:extLst>
                <a:ext uri="{FF2B5EF4-FFF2-40B4-BE49-F238E27FC236}">
                  <a16:creationId xmlns:a16="http://schemas.microsoft.com/office/drawing/2014/main" id="{5617EAE3-5312-C04D-B585-9494C2CE4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61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1 </a:t>
              </a:r>
              <a:r>
                <a:rPr lang="en-US" sz="1800" dirty="0" err="1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Mbps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4" name="Text Box 36">
              <a:extLst>
                <a:ext uri="{FF2B5EF4-FFF2-40B4-BE49-F238E27FC236}">
                  <a16:creationId xmlns:a16="http://schemas.microsoft.com/office/drawing/2014/main" id="{EEB63E33-E3DD-EF49-8FC9-9D176BCE6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" y="2561"/>
              <a:ext cx="6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2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5" name="Text Box 37">
              <a:extLst>
                <a:ext uri="{FF2B5EF4-FFF2-40B4-BE49-F238E27FC236}">
                  <a16:creationId xmlns:a16="http://schemas.microsoft.com/office/drawing/2014/main" id="{9CD41C72-4666-5F4C-9CDB-90D296F8A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" y="1545"/>
              <a:ext cx="9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25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6" name="Text Box 38">
              <a:extLst>
                <a:ext uri="{FF2B5EF4-FFF2-40B4-BE49-F238E27FC236}">
                  <a16:creationId xmlns:a16="http://schemas.microsoft.com/office/drawing/2014/main" id="{30532B41-980C-6A4B-93FF-C3225E6BA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1545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15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7" name="Line 39">
              <a:extLst>
                <a:ext uri="{FF2B5EF4-FFF2-40B4-BE49-F238E27FC236}">
                  <a16:creationId xmlns:a16="http://schemas.microsoft.com/office/drawing/2014/main" id="{45307009-6238-FC4E-AA04-1E50DB6D6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56"/>
              <a:ext cx="1678" cy="32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0008" name="Rectangle 40">
              <a:extLst>
                <a:ext uri="{FF2B5EF4-FFF2-40B4-BE49-F238E27FC236}">
                  <a16:creationId xmlns:a16="http://schemas.microsoft.com/office/drawing/2014/main" id="{EB776D13-95A8-FB40-A128-E1623867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776"/>
              <a:ext cx="1056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Residences</a:t>
              </a:r>
            </a:p>
          </p:txBody>
        </p:sp>
        <p:sp>
          <p:nvSpPr>
            <p:cNvPr id="340009" name="Rectangle 41">
              <a:extLst>
                <a:ext uri="{FF2B5EF4-FFF2-40B4-BE49-F238E27FC236}">
                  <a16:creationId xmlns:a16="http://schemas.microsoft.com/office/drawing/2014/main" id="{26722F2F-E801-0C41-AB05-A6352F2EE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12"/>
              <a:ext cx="528" cy="432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Voice</a:t>
              </a:r>
            </a:p>
          </p:txBody>
        </p:sp>
        <p:sp>
          <p:nvSpPr>
            <p:cNvPr id="340010" name="Line 42">
              <a:extLst>
                <a:ext uri="{FF2B5EF4-FFF2-40B4-BE49-F238E27FC236}">
                  <a16:creationId xmlns:a16="http://schemas.microsoft.com/office/drawing/2014/main" id="{6AEF6A12-2CC9-104E-8B61-44F60CED1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76"/>
              <a:ext cx="2352" cy="33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9978" name="Rectangle 10">
              <a:extLst>
                <a:ext uri="{FF2B5EF4-FFF2-40B4-BE49-F238E27FC236}">
                  <a16:creationId xmlns:a16="http://schemas.microsoft.com/office/drawing/2014/main" id="{BCC0BACF-0AEC-E44E-A939-9D9CF498E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784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ECE</a:t>
              </a: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D0390E1E-8C18-6C40-A00B-1A20E93A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Case 2: Who is regulated?</a:t>
            </a:r>
          </a:p>
        </p:txBody>
      </p:sp>
      <p:sp>
        <p:nvSpPr>
          <p:cNvPr id="44034" name="Content Placeholder 10">
            <a:extLst>
              <a:ext uri="{FF2B5EF4-FFF2-40B4-BE49-F238E27FC236}">
                <a16:creationId xmlns:a16="http://schemas.microsoft.com/office/drawing/2014/main" id="{18B40E3B-5423-5942-A22C-F30CA6299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0"/>
            <a:ext cx="8915400" cy="9144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Agency A is not </a:t>
            </a:r>
            <a:r>
              <a:rPr lang="en-US" altLang="en-US" dirty="0" err="1">
                <a:latin typeface="Calibri" panose="020F0502020204030204" pitchFamily="34" charset="0"/>
              </a:rPr>
              <a:t>overlimit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Both A1 and B1 are regulated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Agency A not regulated, Agency B regulated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021163B4-511D-1B4B-BB16-08F3C4ECC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657600"/>
            <a:ext cx="31813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D02809-63C9-AA4D-B8BA-038354E28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749300"/>
            <a:ext cx="4801927" cy="4178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2E806A-69C8-B647-89F9-CB899D1D9E44}"/>
              </a:ext>
            </a:extLst>
          </p:cNvPr>
          <p:cNvSpPr/>
          <p:nvPr/>
        </p:nvSpPr>
        <p:spPr bwMode="auto">
          <a:xfrm>
            <a:off x="76200" y="5820383"/>
            <a:ext cx="8686800" cy="952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8F68BBC-CF05-454A-815F-B0B9AEB0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Case 3: Who is regulated?</a:t>
            </a:r>
          </a:p>
        </p:txBody>
      </p:sp>
      <p:sp>
        <p:nvSpPr>
          <p:cNvPr id="45058" name="Content Placeholder 10">
            <a:extLst>
              <a:ext uri="{FF2B5EF4-FFF2-40B4-BE49-F238E27FC236}">
                <a16:creationId xmlns:a16="http://schemas.microsoft.com/office/drawing/2014/main" id="{FAEBFA73-63B2-ED44-B8FC-F6537ABF4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0"/>
            <a:ext cx="8915400" cy="914400"/>
          </a:xfrm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A1 is regulated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Agency A is regulated</a:t>
            </a:r>
          </a:p>
        </p:txBody>
      </p:sp>
      <p:pic>
        <p:nvPicPr>
          <p:cNvPr id="45059" name="Picture 4">
            <a:extLst>
              <a:ext uri="{FF2B5EF4-FFF2-40B4-BE49-F238E27FC236}">
                <a16:creationId xmlns:a16="http://schemas.microsoft.com/office/drawing/2014/main" id="{019F964F-382D-E044-8B0F-DDC4C0EC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657600"/>
            <a:ext cx="31813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90DE56-4B3F-8A41-9958-F4E29189BC6C}"/>
              </a:ext>
            </a:extLst>
          </p:cNvPr>
          <p:cNvSpPr/>
          <p:nvPr/>
        </p:nvSpPr>
        <p:spPr bwMode="auto">
          <a:xfrm>
            <a:off x="152400" y="5713809"/>
            <a:ext cx="8686800" cy="952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8F4C50-A2D3-9047-B846-A4748B273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1158875"/>
            <a:ext cx="4581525" cy="4008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39AD735B-38C4-2E4B-8D73-01349392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Case 4: Who is regulated?</a:t>
            </a:r>
          </a:p>
        </p:txBody>
      </p:sp>
      <p:sp>
        <p:nvSpPr>
          <p:cNvPr id="46082" name="Content Placeholder 10">
            <a:extLst>
              <a:ext uri="{FF2B5EF4-FFF2-40B4-BE49-F238E27FC236}">
                <a16:creationId xmlns:a16="http://schemas.microsoft.com/office/drawing/2014/main" id="{6705C284-D177-0941-9E45-E02A1C83B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0"/>
            <a:ext cx="8915400" cy="9144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No leaf class is unsatisfied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 Agency A is unsatisfied, but unregulated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B1 and Agency B are regulated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343E92BA-69F5-5748-887E-623F673C2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657600"/>
            <a:ext cx="31813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8D966B-D580-0146-B9CA-FA609609E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55650"/>
            <a:ext cx="4606925" cy="41574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72EAEB-3BA0-9A4B-BDC6-655318ECB07F}"/>
              </a:ext>
            </a:extLst>
          </p:cNvPr>
          <p:cNvSpPr/>
          <p:nvPr/>
        </p:nvSpPr>
        <p:spPr bwMode="auto">
          <a:xfrm>
            <a:off x="136187" y="5716781"/>
            <a:ext cx="8686800" cy="952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A7D98D6-8A12-EC43-8201-038F94EA5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Ancestor-Only Link-Sharing Guidelines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05EF7B2-6C2B-7C41-908C-87837DE5D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A class can continue unregulated if one of the following conditions hold: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1:</a:t>
            </a:r>
            <a:r>
              <a:rPr lang="en-US" altLang="en-US">
                <a:latin typeface="Calibri" panose="020F0502020204030204" pitchFamily="34" charset="0"/>
              </a:rPr>
              <a:t> The class is not overlimit, or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2:</a:t>
            </a:r>
            <a:r>
              <a:rPr lang="en-US" altLang="en-US">
                <a:latin typeface="Calibri" panose="020F0502020204030204" pitchFamily="34" charset="0"/>
              </a:rPr>
              <a:t> The class has an underlimit ancestor</a:t>
            </a:r>
          </a:p>
        </p:txBody>
      </p:sp>
    </p:spTree>
    <p:extLst>
      <p:ext uri="{BB962C8B-B14F-4D97-AF65-F5344CB8AC3E}">
        <p14:creationId xmlns:p14="http://schemas.microsoft.com/office/powerpoint/2010/main" val="11216678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554A061-7195-8A43-A4CF-69D288A32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Drawbacks of Ancestor-Only Link Sharing</a:t>
            </a:r>
          </a:p>
        </p:txBody>
      </p:sp>
      <p:sp>
        <p:nvSpPr>
          <p:cNvPr id="21506" name="Content Placeholder 4">
            <a:extLst>
              <a:ext uri="{FF2B5EF4-FFF2-40B4-BE49-F238E27FC236}">
                <a16:creationId xmlns:a16="http://schemas.microsoft.com/office/drawing/2014/main" id="{F582B271-BA0F-0348-B003-77E69F6ED4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C56BE-7336-9840-BBF4-8A797F3EA1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Suppose: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Class A has been underlimit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real-time class in A starts to send a large burst (and is overlimit)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Until “A” has switched to overlimit, it continues as unregulated</a:t>
            </a:r>
          </a:p>
          <a:p>
            <a:pPr lvl="1"/>
            <a:endParaRPr lang="en-US" altLang="en-US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Issue: </a:t>
            </a:r>
            <a:r>
              <a:rPr lang="en-US" altLang="en-US" sz="2400">
                <a:latin typeface="Calibri" panose="020F0502020204030204" pitchFamily="34" charset="0"/>
              </a:rPr>
              <a:t>With ancestor-only, A1 does not see that A2 is unsatisfied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ABAC7EBF-CC0C-A24A-851F-782D788B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282700"/>
            <a:ext cx="4483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305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0F7FBA1-A26B-0546-BBFB-2FDCEED91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alibri" panose="020F0502020204030204" pitchFamily="34" charset="0"/>
              </a:rPr>
              <a:t>Top-Level Link-Sharing Guidelines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FF36855-32F3-0C40-8E71-743FC6333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Top-level: Highest level from which a class is allowed to “borrow” bandwidth</a:t>
            </a:r>
          </a:p>
          <a:p>
            <a:r>
              <a:rPr lang="en-US" altLang="en-US">
                <a:latin typeface="Calibri" panose="020F0502020204030204" pitchFamily="34" charset="0"/>
              </a:rPr>
              <a:t>“… uses various heuristics to set the Top-level variable”</a:t>
            </a:r>
          </a:p>
          <a:p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A class can continue unregulated if one of the following conditions hold: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1:</a:t>
            </a:r>
            <a:r>
              <a:rPr lang="en-US" altLang="en-US">
                <a:latin typeface="Calibri" panose="020F0502020204030204" pitchFamily="34" charset="0"/>
              </a:rPr>
              <a:t> The class is not overlimit, OR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2:</a:t>
            </a:r>
            <a:r>
              <a:rPr lang="en-US" altLang="en-US">
                <a:latin typeface="Calibri" panose="020F0502020204030204" pitchFamily="34" charset="0"/>
              </a:rPr>
              <a:t> The class has an </a:t>
            </a:r>
            <a:r>
              <a:rPr lang="en-US" altLang="en-US" u="sng">
                <a:latin typeface="Calibri" panose="020F0502020204030204" pitchFamily="34" charset="0"/>
              </a:rPr>
              <a:t>underlimit</a:t>
            </a:r>
            <a:r>
              <a:rPr lang="en-US" altLang="en-US">
                <a:latin typeface="Calibri" panose="020F0502020204030204" pitchFamily="34" charset="0"/>
              </a:rPr>
              <a:t> ancestor whose level is at most </a:t>
            </a:r>
            <a:r>
              <a:rPr lang="en-US" altLang="en-US" i="1">
                <a:latin typeface="Calibri" panose="020F0502020204030204" pitchFamily="34" charset="0"/>
              </a:rPr>
              <a:t>Top-Level</a:t>
            </a:r>
            <a:r>
              <a:rPr lang="en-US" altLang="en-US">
                <a:latin typeface="Calibri" panose="020F0502020204030204" pitchFamily="34" charset="0"/>
              </a:rPr>
              <a:t>.</a:t>
            </a:r>
          </a:p>
          <a:p>
            <a:pPr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3275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1AE9C64-81BC-3249-95DA-CB950400B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Calibri" panose="020F0502020204030204" pitchFamily="34" charset="0"/>
              </a:rPr>
              <a:t>Summary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DF2DA78C-6ED0-0546-A924-D235388C6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</a:rPr>
              <a:t>A class that is not </a:t>
            </a:r>
            <a:r>
              <a:rPr lang="en-US" altLang="en-US" sz="2800" dirty="0" err="1">
                <a:latin typeface="Calibri" panose="020F0502020204030204" pitchFamily="34" charset="0"/>
              </a:rPr>
              <a:t>overlimit</a:t>
            </a:r>
            <a:r>
              <a:rPr lang="en-US" altLang="en-US" sz="2800" dirty="0">
                <a:latin typeface="Calibri" panose="020F0502020204030204" pitchFamily="34" charset="0"/>
              </a:rPr>
              <a:t> will not be regulated.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When all classes are satisfied, no classes will be regulated.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As long as there exists a single class that remains unsatisfied, all regulated classes will be rate-limited to their allocated link-sharing bandwidth.</a:t>
            </a:r>
          </a:p>
          <a:p>
            <a:endParaRPr lang="en-US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A7D98D6-8A12-EC43-8201-038F94EA5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Ancestor-Only Link-Sharing Guidelines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05EF7B2-6C2B-7C41-908C-87837DE5D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A class can continue unregulated if one of the following conditions hold: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1:</a:t>
            </a:r>
            <a:r>
              <a:rPr lang="en-US" altLang="en-US">
                <a:latin typeface="Calibri" panose="020F0502020204030204" pitchFamily="34" charset="0"/>
              </a:rPr>
              <a:t> The class is not overlimit, or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2:</a:t>
            </a:r>
            <a:r>
              <a:rPr lang="en-US" altLang="en-US">
                <a:latin typeface="Calibri" panose="020F0502020204030204" pitchFamily="34" charset="0"/>
              </a:rPr>
              <a:t> The class has an underlimit ancestor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554A061-7195-8A43-A4CF-69D288A32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Drawbacks of Ancestor-Only Link Sharing</a:t>
            </a:r>
          </a:p>
        </p:txBody>
      </p:sp>
      <p:sp>
        <p:nvSpPr>
          <p:cNvPr id="21506" name="Content Placeholder 4">
            <a:extLst>
              <a:ext uri="{FF2B5EF4-FFF2-40B4-BE49-F238E27FC236}">
                <a16:creationId xmlns:a16="http://schemas.microsoft.com/office/drawing/2014/main" id="{F582B271-BA0F-0348-B003-77E69F6ED4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C56BE-7336-9840-BBF4-8A797F3EA1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Suppose: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Class A has been underlimit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real-time class in A starts to send a large burst (and is overlimit)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Until “A” has switched to overlimit, it continues as unregulated</a:t>
            </a:r>
          </a:p>
          <a:p>
            <a:pPr lvl="1"/>
            <a:endParaRPr lang="en-US" altLang="en-US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Issue: </a:t>
            </a:r>
            <a:r>
              <a:rPr lang="en-US" altLang="en-US" sz="2400">
                <a:latin typeface="Calibri" panose="020F0502020204030204" pitchFamily="34" charset="0"/>
              </a:rPr>
              <a:t>With ancestor-only, A1 does not see that A2 is unsatisfied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ABAC7EBF-CC0C-A24A-851F-782D788B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282700"/>
            <a:ext cx="4483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0F7FBA1-A26B-0546-BBFB-2FDCEED91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alibri" panose="020F0502020204030204" pitchFamily="34" charset="0"/>
              </a:rPr>
              <a:t>Top-Level Link-Sharing Guidelines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FF36855-32F3-0C40-8E71-743FC6333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Top-level: Highest level from which a class is allowed to “borrow” bandwidth</a:t>
            </a:r>
          </a:p>
          <a:p>
            <a:r>
              <a:rPr lang="en-US" altLang="en-US">
                <a:latin typeface="Calibri" panose="020F0502020204030204" pitchFamily="34" charset="0"/>
              </a:rPr>
              <a:t>“… uses various heuristics to set the Top-level variable”</a:t>
            </a:r>
          </a:p>
          <a:p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A class can continue unregulated if one of the following conditions hold: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1:</a:t>
            </a:r>
            <a:r>
              <a:rPr lang="en-US" altLang="en-US">
                <a:latin typeface="Calibri" panose="020F0502020204030204" pitchFamily="34" charset="0"/>
              </a:rPr>
              <a:t> The class is not overlimit, OR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2:</a:t>
            </a:r>
            <a:r>
              <a:rPr lang="en-US" altLang="en-US">
                <a:latin typeface="Calibri" panose="020F0502020204030204" pitchFamily="34" charset="0"/>
              </a:rPr>
              <a:t> The class has an </a:t>
            </a:r>
            <a:r>
              <a:rPr lang="en-US" altLang="en-US" u="sng">
                <a:latin typeface="Calibri" panose="020F0502020204030204" pitchFamily="34" charset="0"/>
              </a:rPr>
              <a:t>underlimit</a:t>
            </a:r>
            <a:r>
              <a:rPr lang="en-US" altLang="en-US">
                <a:latin typeface="Calibri" panose="020F0502020204030204" pitchFamily="34" charset="0"/>
              </a:rPr>
              <a:t> ancestor whose level is at most </a:t>
            </a:r>
            <a:r>
              <a:rPr lang="en-US" altLang="en-US" i="1">
                <a:latin typeface="Calibri" panose="020F0502020204030204" pitchFamily="34" charset="0"/>
              </a:rPr>
              <a:t>Top-Level</a:t>
            </a:r>
            <a:r>
              <a:rPr lang="en-US" altLang="en-US">
                <a:latin typeface="Calibri" panose="020F0502020204030204" pitchFamily="34" charset="0"/>
              </a:rPr>
              <a:t>.</a:t>
            </a:r>
          </a:p>
          <a:p>
            <a:pPr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>
            <a:extLst>
              <a:ext uri="{FF2B5EF4-FFF2-40B4-BE49-F238E27FC236}">
                <a16:creationId xmlns:a16="http://schemas.microsoft.com/office/drawing/2014/main" id="{1990CAE2-FB59-1A4D-B296-3D9B2B7F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Hierarchical Resource Scheduling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A79B236-ACC0-E246-AC95-899B9DB63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1628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600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9A3E79D-D714-F548-9186-BB867FCC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66800"/>
            <a:ext cx="449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085850" indent="-228600"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Calibri" panose="020F0502020204030204" pitchFamily="34" charset="0"/>
              </a:rPr>
              <a:t>Requirements: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latin typeface="Calibri" panose="020F0502020204030204" pitchFamily="34" charset="0"/>
              </a:rPr>
              <a:t>Guarantees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QoS for </a:t>
            </a:r>
            <a:r>
              <a:rPr lang="en-US" altLang="en-US" sz="1400" i="1" dirty="0">
                <a:latin typeface="Calibri" panose="020F0502020204030204" pitchFamily="34" charset="0"/>
              </a:rPr>
              <a:t>leaf</a:t>
            </a:r>
            <a:r>
              <a:rPr lang="en-US" altLang="en-US" sz="1400" dirty="0">
                <a:latin typeface="Calibri" panose="020F0502020204030204" pitchFamily="34" charset="0"/>
              </a:rPr>
              <a:t> classes (e.g.,  delay, bandwidth)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latin typeface="Calibri" panose="020F0502020204030204" pitchFamily="34" charset="0"/>
              </a:rPr>
              <a:t>Link-Sharing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Service to a class should be similar to a dedicated link (with varying capacity)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Excess capacity should be shared between sibling classes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latin typeface="Calibri" panose="020F0502020204030204" pitchFamily="34" charset="0"/>
              </a:rPr>
              <a:t>Priorities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Preferential treatment of some classes over other classes (e.g., voice over Web)</a:t>
            </a:r>
          </a:p>
          <a:p>
            <a:pPr lvl="2">
              <a:spcBef>
                <a:spcPct val="20000"/>
              </a:spcBef>
              <a:buFontTx/>
              <a:buChar char="•"/>
            </a:pPr>
            <a:endParaRPr lang="en-US" altLang="en-US" sz="1600" dirty="0">
              <a:latin typeface="Calibri" panose="020F0502020204030204" pitchFamily="34" charset="0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BDE8C693-E5EE-5546-B1C5-1CFAB8D20EAC}"/>
              </a:ext>
            </a:extLst>
          </p:cNvPr>
          <p:cNvGrpSpPr>
            <a:grpSpLocks/>
          </p:cNvGrpSpPr>
          <p:nvPr/>
        </p:nvGrpSpPr>
        <p:grpSpPr bwMode="auto">
          <a:xfrm>
            <a:off x="30164" y="1600200"/>
            <a:ext cx="5456238" cy="4821238"/>
            <a:chOff x="19" y="1008"/>
            <a:chExt cx="3437" cy="3037"/>
          </a:xfrm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5967BA74-1319-EC43-B097-05396AEC8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181"/>
              <a:ext cx="672" cy="25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Times New Roman" charset="0"/>
                  <a:ea typeface="MS PGothic" charset="0"/>
                  <a:cs typeface="MS PGothic" charset="0"/>
                </a:rPr>
                <a:t>Link</a:t>
              </a: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08F25A54-12C9-F248-94D5-A36AC96C0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784"/>
              <a:ext cx="960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Times New Roman" charset="0"/>
                  <a:ea typeface="MS PGothic" charset="0"/>
                  <a:cs typeface="MS PGothic" charset="0"/>
                </a:rPr>
                <a:t>Provider 1</a:t>
              </a: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9F41565E-4CE0-7146-BF79-2BDD8794E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312"/>
              <a:ext cx="1008" cy="431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EDAB067C-200A-FE4F-B9CC-1D230C18F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12"/>
              <a:ext cx="576" cy="432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 Video</a:t>
              </a:r>
            </a:p>
          </p:txBody>
        </p:sp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3383249C-3A11-BD41-9219-1086837D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76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Math</a:t>
              </a:r>
            </a:p>
          </p:txBody>
        </p:sp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8531A935-882E-A946-955A-C924E5221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02"/>
              <a:ext cx="605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York U.</a:t>
              </a:r>
              <a:endParaRPr lang="en-US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8BDCB5E8-6C5F-D442-8B79-6089F44A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2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 err="1">
                  <a:latin typeface="Times New Roman" charset="0"/>
                  <a:ea typeface="MS PGothic" charset="0"/>
                  <a:cs typeface="MS PGothic" charset="0"/>
                </a:rPr>
                <a:t>UofT</a:t>
              </a:r>
              <a:endParaRPr lang="en-US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id="{1CC5C1E3-2EE7-D34C-935B-C3AF77D06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84"/>
              <a:ext cx="864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Times New Roman" charset="0"/>
                  <a:ea typeface="MS PGothic" charset="0"/>
                  <a:cs typeface="MS PGothic" charset="0"/>
                </a:rPr>
                <a:t>Provider 2</a:t>
              </a: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6120FFFC-A9E3-BB46-AAC3-6E0E932AE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3309"/>
              <a:ext cx="97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Remote lectures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58F92293-96A7-A640-8280-524BAF10C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624" cy="431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Web</a:t>
              </a:r>
            </a:p>
          </p:txBody>
        </p:sp>
        <p:sp>
          <p:nvSpPr>
            <p:cNvPr id="55" name="Line 16">
              <a:extLst>
                <a:ext uri="{FF2B5EF4-FFF2-40B4-BE49-F238E27FC236}">
                  <a16:creationId xmlns:a16="http://schemas.microsoft.com/office/drawing/2014/main" id="{BAFBCA6B-D9CB-2149-969E-A6584DDE5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1439"/>
              <a:ext cx="384" cy="34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6" name="Line 17">
              <a:extLst>
                <a:ext uri="{FF2B5EF4-FFF2-40B4-BE49-F238E27FC236}">
                  <a16:creationId xmlns:a16="http://schemas.microsoft.com/office/drawing/2014/main" id="{07E69D70-5C7B-0C4E-9155-B36C83D5A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439"/>
              <a:ext cx="384" cy="34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A5DC24D5-1533-E945-97C0-B2FE3806F6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2000"/>
              <a:ext cx="288" cy="30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09DF7406-098E-1643-AD4A-FBB285DA1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00"/>
              <a:ext cx="384" cy="30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9" name="Line 20">
              <a:extLst>
                <a:ext uri="{FF2B5EF4-FFF2-40B4-BE49-F238E27FC236}">
                  <a16:creationId xmlns:a16="http://schemas.microsoft.com/office/drawing/2014/main" id="{CEC235ED-E9DD-9F43-B28B-F6A97E7E4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518"/>
              <a:ext cx="192" cy="30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7B12D9B5-AA2A-E04A-99C2-910A8B362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518"/>
              <a:ext cx="528" cy="25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C7B94646-F655-7749-A657-FD2034C38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3000"/>
              <a:ext cx="0" cy="31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2" name="Line 23">
              <a:extLst>
                <a:ext uri="{FF2B5EF4-FFF2-40B4-BE49-F238E27FC236}">
                  <a16:creationId xmlns:a16="http://schemas.microsoft.com/office/drawing/2014/main" id="{90D90CC5-70F0-E94E-84EA-90D7CAC46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3000"/>
              <a:ext cx="739" cy="31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3" name="Line 24">
              <a:extLst>
                <a:ext uri="{FF2B5EF4-FFF2-40B4-BE49-F238E27FC236}">
                  <a16:creationId xmlns:a16="http://schemas.microsoft.com/office/drawing/2014/main" id="{5DEDE402-23A5-5340-B5AB-835797A36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" y="2991"/>
              <a:ext cx="1653" cy="3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CFCFB2B6-85FB-9649-AF83-A581CA081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829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Times New Roman" charset="0"/>
                  <a:ea typeface="MS PGothic" charset="0"/>
                  <a:cs typeface="MS PGothic" charset="0"/>
                </a:rPr>
                <a:t>Video</a:t>
              </a:r>
            </a:p>
          </p:txBody>
        </p:sp>
        <p:sp>
          <p:nvSpPr>
            <p:cNvPr id="65" name="Rectangle 26">
              <a:extLst>
                <a:ext uri="{FF2B5EF4-FFF2-40B4-BE49-F238E27FC236}">
                  <a16:creationId xmlns:a16="http://schemas.microsoft.com/office/drawing/2014/main" id="{155EC192-DB83-4A47-AF1D-63C8D0E63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29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Audio</a:t>
              </a:r>
            </a:p>
          </p:txBody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DC2F14E2-59E6-8D48-9DBE-3F7649F38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829"/>
              <a:ext cx="624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Control</a:t>
              </a:r>
            </a:p>
          </p:txBody>
        </p:sp>
        <p:sp>
          <p:nvSpPr>
            <p:cNvPr id="67" name="Line 28">
              <a:extLst>
                <a:ext uri="{FF2B5EF4-FFF2-40B4-BE49-F238E27FC236}">
                  <a16:creationId xmlns:a16="http://schemas.microsoft.com/office/drawing/2014/main" id="{0C9893B0-7B42-A34E-B98A-4FD8AA3CCD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3743"/>
              <a:ext cx="48" cy="8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8" name="Line 29">
              <a:extLst>
                <a:ext uri="{FF2B5EF4-FFF2-40B4-BE49-F238E27FC236}">
                  <a16:creationId xmlns:a16="http://schemas.microsoft.com/office/drawing/2014/main" id="{FDA579B0-453A-544B-A4B4-C78065F78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743"/>
              <a:ext cx="0" cy="8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9" name="Line 30">
              <a:extLst>
                <a:ext uri="{FF2B5EF4-FFF2-40B4-BE49-F238E27FC236}">
                  <a16:creationId xmlns:a16="http://schemas.microsoft.com/office/drawing/2014/main" id="{C77E1862-930F-7746-85A2-A021CD53A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743"/>
              <a:ext cx="192" cy="8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0" name="Line 31">
              <a:extLst>
                <a:ext uri="{FF2B5EF4-FFF2-40B4-BE49-F238E27FC236}">
                  <a16:creationId xmlns:a16="http://schemas.microsoft.com/office/drawing/2014/main" id="{89387F98-3237-8544-8851-BDC7EC40A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008"/>
              <a:ext cx="0" cy="173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1" name="Text Box 32">
              <a:extLst>
                <a:ext uri="{FF2B5EF4-FFF2-40B4-BE49-F238E27FC236}">
                  <a16:creationId xmlns:a16="http://schemas.microsoft.com/office/drawing/2014/main" id="{FC1736C4-367A-1F49-87C8-EAEF8BCD4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" y="1176"/>
              <a:ext cx="9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40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2" name="Text Box 33">
              <a:extLst>
                <a:ext uri="{FF2B5EF4-FFF2-40B4-BE49-F238E27FC236}">
                  <a16:creationId xmlns:a16="http://schemas.microsoft.com/office/drawing/2014/main" id="{1FE9289E-2623-7641-9695-CF1E2F338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73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10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3" name="Text Box 34">
              <a:extLst>
                <a:ext uri="{FF2B5EF4-FFF2-40B4-BE49-F238E27FC236}">
                  <a16:creationId xmlns:a16="http://schemas.microsoft.com/office/drawing/2014/main" id="{1273340E-AAE2-EB4C-A4FB-B63A4893F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073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15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" name="Text Box 35">
              <a:extLst>
                <a:ext uri="{FF2B5EF4-FFF2-40B4-BE49-F238E27FC236}">
                  <a16:creationId xmlns:a16="http://schemas.microsoft.com/office/drawing/2014/main" id="{7A5125A1-6EDB-6748-8D0F-B609EDD64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61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1 </a:t>
              </a:r>
              <a:r>
                <a:rPr lang="en-US" sz="1800" dirty="0" err="1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Mbps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5" name="Text Box 36">
              <a:extLst>
                <a:ext uri="{FF2B5EF4-FFF2-40B4-BE49-F238E27FC236}">
                  <a16:creationId xmlns:a16="http://schemas.microsoft.com/office/drawing/2014/main" id="{A0C56B1D-C06A-8E41-B040-FCD8849C2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" y="2561"/>
              <a:ext cx="6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2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6" name="Text Box 37">
              <a:extLst>
                <a:ext uri="{FF2B5EF4-FFF2-40B4-BE49-F238E27FC236}">
                  <a16:creationId xmlns:a16="http://schemas.microsoft.com/office/drawing/2014/main" id="{828BA687-C9A3-044D-B42F-1C8119A5D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" y="1545"/>
              <a:ext cx="9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25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7" name="Text Box 38">
              <a:extLst>
                <a:ext uri="{FF2B5EF4-FFF2-40B4-BE49-F238E27FC236}">
                  <a16:creationId xmlns:a16="http://schemas.microsoft.com/office/drawing/2014/main" id="{A634DBF6-F742-4244-953D-23B6C06DC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1545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MS PGothic" charset="0"/>
                  <a:cs typeface="MS PGothic" charset="0"/>
                </a:rPr>
                <a:t>15 Gbps</a:t>
              </a:r>
              <a:endParaRPr lang="en-US" sz="1800" dirty="0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8" name="Line 39">
              <a:extLst>
                <a:ext uri="{FF2B5EF4-FFF2-40B4-BE49-F238E27FC236}">
                  <a16:creationId xmlns:a16="http://schemas.microsoft.com/office/drawing/2014/main" id="{396C571E-4AA8-0642-A577-C00BE9CEC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56"/>
              <a:ext cx="1678" cy="32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9" name="Rectangle 40">
              <a:extLst>
                <a:ext uri="{FF2B5EF4-FFF2-40B4-BE49-F238E27FC236}">
                  <a16:creationId xmlns:a16="http://schemas.microsoft.com/office/drawing/2014/main" id="{B0FF0108-BFCA-984C-B5D4-7178174B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776"/>
              <a:ext cx="1056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Residences</a:t>
              </a:r>
            </a:p>
          </p:txBody>
        </p:sp>
        <p:sp>
          <p:nvSpPr>
            <p:cNvPr id="80" name="Rectangle 41">
              <a:extLst>
                <a:ext uri="{FF2B5EF4-FFF2-40B4-BE49-F238E27FC236}">
                  <a16:creationId xmlns:a16="http://schemas.microsoft.com/office/drawing/2014/main" id="{2ECB7932-6E4D-9E4B-9D8B-6DB149167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12"/>
              <a:ext cx="528" cy="432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Voice</a:t>
              </a: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813D549B-BBB6-4045-A860-DBC323456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76"/>
              <a:ext cx="2352" cy="33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82" name="Rectangle 10">
              <a:extLst>
                <a:ext uri="{FF2B5EF4-FFF2-40B4-BE49-F238E27FC236}">
                  <a16:creationId xmlns:a16="http://schemas.microsoft.com/office/drawing/2014/main" id="{96CFF906-1FAB-234D-B28A-2E99134CD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784"/>
              <a:ext cx="528" cy="216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Times New Roman" charset="0"/>
                  <a:ea typeface="MS PGothic" charset="0"/>
                  <a:cs typeface="MS PGothic" charset="0"/>
                </a:rPr>
                <a:t>ECE</a:t>
              </a: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5E4A344-D105-E345-92C1-C8C51A54F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Top-Level Link-Sharing 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1DD3055-004E-AE48-AABD-A27D2FC2A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i="1">
                <a:solidFill>
                  <a:schemeClr val="accent2"/>
                </a:solidFill>
                <a:latin typeface="Calibri" panose="020F0502020204030204" pitchFamily="34" charset="0"/>
              </a:rPr>
              <a:t>Top-Level</a:t>
            </a:r>
            <a:r>
              <a:rPr lang="en-US" altLang="en-US" sz="2800">
                <a:solidFill>
                  <a:schemeClr val="accent2"/>
                </a:solidFill>
                <a:latin typeface="Calibri" panose="020F0502020204030204" pitchFamily="34" charset="0"/>
              </a:rPr>
              <a:t>=∞: </a:t>
            </a:r>
            <a:r>
              <a:rPr lang="en-US" altLang="en-US" sz="2800">
                <a:latin typeface="Calibri" panose="020F0502020204030204" pitchFamily="34" charset="0"/>
              </a:rPr>
              <a:t>Top-Level link-sharing is identical to Ancestor-Only link-sharing</a:t>
            </a:r>
          </a:p>
          <a:p>
            <a:r>
              <a:rPr lang="en-US" altLang="en-US" sz="2800" i="1">
                <a:solidFill>
                  <a:schemeClr val="accent2"/>
                </a:solidFill>
                <a:latin typeface="Calibri" panose="020F0502020204030204" pitchFamily="34" charset="0"/>
              </a:rPr>
              <a:t>Top-Level= lowest level with an unsatisfied class: </a:t>
            </a:r>
            <a:br>
              <a:rPr lang="en-US" altLang="en-US" sz="2800" i="1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altLang="en-US" sz="2800">
                <a:latin typeface="Calibri" panose="020F0502020204030204" pitchFamily="34" charset="0"/>
              </a:rPr>
              <a:t>Top-Level link-sharing is essentially the same as formal link-sharing</a:t>
            </a:r>
          </a:p>
          <a:p>
            <a:r>
              <a:rPr lang="en-US" altLang="en-US" sz="2800" i="1">
                <a:solidFill>
                  <a:schemeClr val="accent2"/>
                </a:solidFill>
                <a:latin typeface="Calibri" panose="020F0502020204030204" pitchFamily="34" charset="0"/>
              </a:rPr>
              <a:t>Top-Level=1:  </a:t>
            </a:r>
            <a:r>
              <a:rPr lang="en-US" altLang="en-US" sz="2800">
                <a:latin typeface="Calibri" panose="020F0502020204030204" pitchFamily="34" charset="0"/>
              </a:rPr>
              <a:t>only not-overlimit classes can send packets</a:t>
            </a:r>
          </a:p>
          <a:p>
            <a:endParaRPr lang="en-US" altLang="en-US" sz="2800">
              <a:latin typeface="Calibri" panose="020F0502020204030204" pitchFamily="34" charset="0"/>
            </a:endParaRPr>
          </a:p>
          <a:p>
            <a:endParaRPr lang="en-US" altLang="en-US" sz="2800">
              <a:latin typeface="Calibri" panose="020F0502020204030204" pitchFamily="34" charset="0"/>
            </a:endParaRPr>
          </a:p>
          <a:p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117C9504-AE62-B54E-9FAE-8A6E6A66F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alibri" panose="020F0502020204030204" pitchFamily="34" charset="0"/>
              </a:rPr>
              <a:t>Formal Link-Sharing Guidelines:</a:t>
            </a:r>
            <a:r>
              <a:rPr lang="en-US" altLang="en-US">
                <a:latin typeface="Calibri" panose="020F0502020204030204" pitchFamily="34" charset="0"/>
              </a:rPr>
              <a:t> Analysis (2)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578BAEB-97D2-F34C-8A43-05DA81B43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</a:rPr>
              <a:t>Starvation of lower-priority classes are limited: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	Assume that leaf class A first becomes unsatisfied at time 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. For every class C</a:t>
            </a:r>
            <a:r>
              <a:rPr lang="en-US" altLang="en-US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other than class A, there is a time 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i="1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with 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 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  <a:sym typeface="Symbol" pitchFamily="2" charset="2"/>
              </a:rPr>
              <a:t>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 t</a:t>
            </a:r>
            <a:r>
              <a:rPr lang="en-US" altLang="en-US" i="1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  <a:sym typeface="Symbol" pitchFamily="2" charset="2"/>
              </a:rPr>
              <a:t>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 t+T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such that class C</a:t>
            </a:r>
            <a:r>
              <a:rPr lang="en-US" altLang="en-US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receives at most its allocated bandwidth over every interval [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i="1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, t</a:t>
            </a:r>
            <a:r>
              <a:rPr lang="en-US" altLang="en-US" i="1" baseline="-2500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] during which class A remains unsatisfied. Further, if 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i="1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 &gt; t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then class C</a:t>
            </a:r>
            <a:r>
              <a:rPr lang="en-US" altLang="en-US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also receives at most its allocated bandwidth over the interval [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i="1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-T, t</a:t>
            </a:r>
            <a:r>
              <a:rPr lang="en-US" altLang="en-US" i="1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], where 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i="1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-T &lt; t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(T is the sampling period of the estimator)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B8E0AB2-7DF5-F145-AB63-02533CD14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Class Based Queuing (CBQ) vs. Link sharing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C1B03586-7DFA-224B-8E9A-B5CEAF121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2578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CBQ precedes link sharing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Combines link sharing and real-time services in a single scheduler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Supports priorities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Components:</a:t>
            </a:r>
          </a:p>
          <a:p>
            <a:endParaRPr lang="en-US" altLang="en-US" sz="2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/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Classifier:</a:t>
            </a:r>
            <a:r>
              <a:rPr lang="en-US" altLang="en-US" sz="2000" dirty="0">
                <a:latin typeface="Calibri" panose="020F0502020204030204" pitchFamily="34" charset="0"/>
              </a:rPr>
              <a:t> Classifies arrivals</a:t>
            </a:r>
          </a:p>
          <a:p>
            <a:pPr lvl="1"/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Estimator</a:t>
            </a:r>
            <a:r>
              <a:rPr lang="en-US" altLang="en-US" sz="2000" dirty="0">
                <a:latin typeface="Calibri" panose="020F0502020204030204" pitchFamily="34" charset="0"/>
              </a:rPr>
              <a:t>:  Bandwidth estimation of classes </a:t>
            </a:r>
            <a:r>
              <a:rPr lang="en-US" altLang="en-US" sz="1800" dirty="0">
                <a:latin typeface="Calibri" panose="020F0502020204030204" pitchFamily="34" charset="0"/>
              </a:rPr>
              <a:t>(determines </a:t>
            </a:r>
            <a:r>
              <a:rPr lang="en-US" altLang="en-US" sz="1800" dirty="0" err="1">
                <a:latin typeface="Calibri" panose="020F0502020204030204" pitchFamily="34" charset="0"/>
              </a:rPr>
              <a:t>underlimit</a:t>
            </a:r>
            <a:r>
              <a:rPr lang="en-US" altLang="en-US" sz="1800" dirty="0">
                <a:latin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</a:rPr>
              <a:t>overlimit</a:t>
            </a:r>
            <a:r>
              <a:rPr lang="en-US" altLang="en-US" sz="1800" dirty="0">
                <a:latin typeface="Calibri" panose="020F0502020204030204" pitchFamily="34" charset="0"/>
              </a:rPr>
              <a:t>)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lvl="1"/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Delayer/Shaper: </a:t>
            </a:r>
            <a:r>
              <a:rPr lang="en-US" altLang="en-US" sz="2000" dirty="0">
                <a:latin typeface="Calibri" panose="020F0502020204030204" pitchFamily="34" charset="0"/>
              </a:rPr>
              <a:t>schedules traffic from classes that have exceeded their limits and contribute to congestion</a:t>
            </a:r>
          </a:p>
          <a:p>
            <a:pPr lvl="1"/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Selector: </a:t>
            </a:r>
            <a:r>
              <a:rPr lang="en-US" altLang="en-US" sz="2000" dirty="0">
                <a:latin typeface="Calibri" panose="020F0502020204030204" pitchFamily="34" charset="0"/>
              </a:rPr>
              <a:t>determines order of packets (scheduler)</a:t>
            </a:r>
          </a:p>
          <a:p>
            <a:pPr lvl="1"/>
            <a:endParaRPr lang="en-US" altLang="en-US" sz="2000" dirty="0">
              <a:latin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</a:rPr>
              <a:t>General scheduler ~ Selector</a:t>
            </a:r>
          </a:p>
          <a:p>
            <a:r>
              <a:rPr lang="en-US" altLang="en-US" sz="2000" dirty="0">
                <a:latin typeface="Calibri" panose="020F0502020204030204" pitchFamily="34" charset="0"/>
              </a:rPr>
              <a:t>Link Sharing scheduler ~ Delayer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E0B60A-572C-6E44-B0D2-9621ED51B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499834"/>
              </p:ext>
            </p:extLst>
          </p:nvPr>
        </p:nvGraphicFramePr>
        <p:xfrm>
          <a:off x="1447800" y="2768600"/>
          <a:ext cx="7391400" cy="88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FE5D9AC-E6C0-0B46-927C-E84A131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CBQ Estimator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C39F-4857-454B-A0FD-BF2B5787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CBQ estimates the state of a class: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For formal link sharing: need to detect </a:t>
            </a:r>
            <a:r>
              <a:rPr lang="en-US" altLang="en-US" dirty="0" err="1">
                <a:latin typeface="Calibri" panose="020F0502020204030204" pitchFamily="34" charset="0"/>
              </a:rPr>
              <a:t>overlimit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For ancestor and top-level: need to detect </a:t>
            </a:r>
            <a:r>
              <a:rPr lang="en-US" altLang="en-US" dirty="0" err="1">
                <a:latin typeface="Calibri" panose="020F0502020204030204" pitchFamily="34" charset="0"/>
              </a:rPr>
              <a:t>underlimit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Estimator uses exponentially weighted moving average: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	b: rate allocation</a:t>
            </a:r>
            <a:b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s: packet size 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      Packet spacing: f(</a:t>
            </a:r>
            <a:r>
              <a:rPr lang="en-US" altLang="en-US" sz="2000" dirty="0" err="1">
                <a:solidFill>
                  <a:srgbClr val="C0504D"/>
                </a:solidFill>
                <a:latin typeface="Calibri" panose="020F0502020204030204" pitchFamily="34" charset="0"/>
              </a:rPr>
              <a:t>s,b</a:t>
            </a: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) = s/b</a:t>
            </a:r>
            <a:b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</a:br>
            <a:endParaRPr lang="en-US" altLang="en-US" sz="2000" dirty="0">
              <a:solidFill>
                <a:srgbClr val="C0504D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Discrepancy: diff = t – f(</a:t>
            </a:r>
            <a:r>
              <a:rPr lang="en-US" altLang="en-US" sz="2000" dirty="0" err="1">
                <a:solidFill>
                  <a:srgbClr val="C0504D"/>
                </a:solidFill>
                <a:latin typeface="Calibri" panose="020F0502020204030204" pitchFamily="34" charset="0"/>
              </a:rPr>
              <a:t>s,b</a:t>
            </a: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)</a:t>
            </a:r>
            <a:b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  diff &lt; 0: flow exceeds its allocation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Averaging of discrepancy: </a:t>
            </a:r>
            <a:r>
              <a:rPr lang="en-US" altLang="en-US" sz="2000" dirty="0" err="1">
                <a:solidFill>
                  <a:srgbClr val="C0504D"/>
                </a:solidFill>
                <a:latin typeface="Calibri" panose="020F0502020204030204" pitchFamily="34" charset="0"/>
              </a:rPr>
              <a:t>avg</a:t>
            </a: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 (1-w) </a:t>
            </a:r>
            <a:r>
              <a:rPr lang="en-US" altLang="en-US" sz="2000" dirty="0" err="1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avg</a:t>
            </a: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 + w × diff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	</a:t>
            </a:r>
            <a:r>
              <a:rPr lang="en-US" altLang="en-US" sz="2000" dirty="0" err="1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avg</a:t>
            </a: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 is used to determine </a:t>
            </a:r>
            <a:r>
              <a:rPr lang="en-US" altLang="en-US" sz="2000" dirty="0" err="1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overlimit</a:t>
            </a:r>
            <a:r>
              <a:rPr lang="en-US" altLang="en-US" sz="2000" dirty="0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 or </a:t>
            </a:r>
            <a:r>
              <a:rPr lang="en-US" altLang="en-US" sz="2000" dirty="0" err="1">
                <a:solidFill>
                  <a:srgbClr val="C0504D"/>
                </a:solidFill>
                <a:latin typeface="Calibri" panose="020F0502020204030204" pitchFamily="34" charset="0"/>
                <a:sym typeface="Wingdings" pitchFamily="2" charset="2"/>
              </a:rPr>
              <a:t>underlimit</a:t>
            </a:r>
            <a:endParaRPr lang="en-US" altLang="en-US" sz="2000" dirty="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1FA266E9-44C1-704E-9C2A-89B05DCDD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33787"/>
            <a:ext cx="39560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6EF0897-5F18-6840-A14C-0EE64125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CBQ Selector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C77-8F1B-8341-873A-9B5832BD0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C0504D"/>
                </a:solidFill>
                <a:latin typeface="Calibri" panose="020F0502020204030204" pitchFamily="34" charset="0"/>
              </a:rPr>
              <a:t>General Scheduler: 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Schedules packets from “higher priorities” first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Within the same priority, use WRR with weights proportional to the allocation</a:t>
            </a:r>
          </a:p>
          <a:p>
            <a:pPr lvl="1"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WRR ensures that unregulated classes receive bandwdith proportional to their allocation</a:t>
            </a:r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 b="1">
                <a:solidFill>
                  <a:srgbClr val="C0504D"/>
                </a:solidFill>
                <a:latin typeface="Calibri" panose="020F0502020204030204" pitchFamily="34" charset="0"/>
              </a:rPr>
              <a:t>Link-sharing Scheduler: 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Implements a traffic shaper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For a regulated class, after a transmission of size s, next transmission is set to</a:t>
            </a:r>
            <a:br>
              <a:rPr lang="en-US" altLang="en-US">
                <a:latin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</a:rPr>
              <a:t>                   </a:t>
            </a:r>
            <a:r>
              <a:rPr lang="en-US" altLang="en-US" sz="2000">
                <a:solidFill>
                  <a:srgbClr val="C0504D"/>
                </a:solidFill>
                <a:latin typeface="Calibri" panose="020F0502020204030204" pitchFamily="34" charset="0"/>
              </a:rPr>
              <a:t>time-to-send = f(s,b) = s/b</a:t>
            </a:r>
          </a:p>
          <a:p>
            <a:pPr lvl="1"/>
            <a:r>
              <a:rPr lang="en-US" altLang="en-US">
                <a:latin typeface="Calibri" panose="020F0502020204030204" pitchFamily="34" charset="0"/>
              </a:rPr>
              <a:t>Packet is passed to general scheduler after time-to-send</a:t>
            </a:r>
          </a:p>
          <a:p>
            <a:pPr lvl="1"/>
            <a:endParaRPr lang="en-US" altLang="en-US">
              <a:latin typeface="Calibri" panose="020F0502020204030204" pitchFamily="34" charset="0"/>
            </a:endParaRPr>
          </a:p>
          <a:p>
            <a:pPr lvl="1"/>
            <a:endParaRPr lang="en-US" altLang="en-US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1ED6A2C-9391-C54E-8CC7-7DC149A3B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0362A1A-43B1-D841-A3C5-0BF09F9E5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</a:rPr>
              <a:t>A framework to integrate priority scheduling and link-sharing.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The solution is ad hoc, no firm guarantee for real-time or link-sharing requirements.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In the formal link-sharing guideline, link-sharing goal has a higher priority than real-time goal.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65E0C114-F1DC-9B4F-822A-AFE9B6AE57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09800"/>
            <a:ext cx="7924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Link Sharing as a Fairness Problem</a:t>
            </a:r>
            <a:endParaRPr lang="en-US" b="0" dirty="0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2049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9F06958-DFD1-924A-89A1-57132F7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Definitions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5FF167-3276-BC47-AA74-C8EABB67CB47}"/>
              </a:ext>
            </a:extLst>
          </p:cNvPr>
          <p:cNvSpPr/>
          <p:nvPr/>
        </p:nvSpPr>
        <p:spPr bwMode="auto">
          <a:xfrm>
            <a:off x="1622090" y="1066800"/>
            <a:ext cx="663910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/>
              <a:t>root</a:t>
            </a:r>
            <a:endParaRPr kumimoji="0" lang="en-US" sz="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F054C0-088F-BD49-AB4F-048F44DA7222}"/>
              </a:ext>
            </a:extLst>
          </p:cNvPr>
          <p:cNvSpPr/>
          <p:nvPr/>
        </p:nvSpPr>
        <p:spPr bwMode="auto">
          <a:xfrm>
            <a:off x="619619" y="190726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71B6E0-C093-3849-98FC-F27C110EA16D}"/>
              </a:ext>
            </a:extLst>
          </p:cNvPr>
          <p:cNvSpPr/>
          <p:nvPr/>
        </p:nvSpPr>
        <p:spPr bwMode="auto">
          <a:xfrm>
            <a:off x="2608789" y="190726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804F47-17E7-464B-AA8C-3E78D231C8A4}"/>
              </a:ext>
            </a:extLst>
          </p:cNvPr>
          <p:cNvSpPr/>
          <p:nvPr/>
        </p:nvSpPr>
        <p:spPr bwMode="auto">
          <a:xfrm>
            <a:off x="152400" y="2928479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5E1A40-2AFC-DB41-BE9F-B2A0DD786486}"/>
              </a:ext>
            </a:extLst>
          </p:cNvPr>
          <p:cNvSpPr/>
          <p:nvPr/>
        </p:nvSpPr>
        <p:spPr bwMode="auto">
          <a:xfrm>
            <a:off x="1135577" y="294663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/>
              <a:t>v</a:t>
            </a:r>
            <a:endParaRPr lang="en-US" sz="2400" i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3C37E6-8BD0-1B41-AE13-265107A23FFB}"/>
              </a:ext>
            </a:extLst>
          </p:cNvPr>
          <p:cNvSpPr/>
          <p:nvPr/>
        </p:nvSpPr>
        <p:spPr bwMode="auto">
          <a:xfrm>
            <a:off x="2118754" y="2928479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D9AC01-EA41-0E4F-8B06-6990FCF77B2C}"/>
              </a:ext>
            </a:extLst>
          </p:cNvPr>
          <p:cNvSpPr/>
          <p:nvPr/>
        </p:nvSpPr>
        <p:spPr bwMode="auto">
          <a:xfrm>
            <a:off x="3101930" y="294663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BEFDE-5CFF-D94F-9EA1-A51126CFBAD8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 bwMode="auto">
          <a:xfrm>
            <a:off x="2188773" y="1490301"/>
            <a:ext cx="66809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C1E924-6F61-9245-82DE-783632734C97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 bwMode="auto">
          <a:xfrm flipH="1">
            <a:off x="867700" y="1490301"/>
            <a:ext cx="85161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2732B0-56A4-AA44-BC07-8E9D81B4176C}"/>
              </a:ext>
            </a:extLst>
          </p:cNvPr>
          <p:cNvCxnSpPr>
            <a:cxnSpLocks/>
            <a:stCxn id="8" idx="5"/>
            <a:endCxn id="13" idx="0"/>
          </p:cNvCxnSpPr>
          <p:nvPr/>
        </p:nvCxnSpPr>
        <p:spPr bwMode="auto">
          <a:xfrm>
            <a:off x="3032289" y="2330768"/>
            <a:ext cx="317722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C526DF-BCE6-1E44-842B-37785BA35E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9315" y="2324604"/>
            <a:ext cx="295947" cy="6100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BEDA16-577B-D444-9EA0-A7F1E295E30A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 bwMode="auto">
          <a:xfrm>
            <a:off x="1043119" y="2330768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6FD54A-1A8D-7246-852A-0489242FD1EC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 bwMode="auto">
          <a:xfrm flipH="1">
            <a:off x="400481" y="2330768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794CBA8-3727-7D4E-AE03-E92BEADEF839}"/>
              </a:ext>
            </a:extLst>
          </p:cNvPr>
          <p:cNvSpPr/>
          <p:nvPr/>
        </p:nvSpPr>
        <p:spPr bwMode="auto">
          <a:xfrm>
            <a:off x="665129" y="396833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65333A-BF23-A042-A338-5BAC09FE3667}"/>
              </a:ext>
            </a:extLst>
          </p:cNvPr>
          <p:cNvSpPr/>
          <p:nvPr/>
        </p:nvSpPr>
        <p:spPr bwMode="auto">
          <a:xfrm>
            <a:off x="1648306" y="3986492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934CE3-2982-D046-BE29-173D9F7E6793}"/>
              </a:ext>
            </a:extLst>
          </p:cNvPr>
          <p:cNvCxnSpPr>
            <a:cxnSpLocks/>
            <a:endCxn id="19" idx="0"/>
          </p:cNvCxnSpPr>
          <p:nvPr/>
        </p:nvCxnSpPr>
        <p:spPr bwMode="auto">
          <a:xfrm>
            <a:off x="1555848" y="3370622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5A89AC-7580-1E43-8E4F-637825480B44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flipH="1">
            <a:off x="913210" y="3370622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C1D7FAB8-5F28-8F47-AEF8-653CEFF08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2413" y="1404019"/>
            <a:ext cx="4521200" cy="1790700"/>
          </a:xfrm>
        </p:spPr>
      </p:pic>
    </p:spTree>
    <p:extLst>
      <p:ext uri="{BB962C8B-B14F-4D97-AF65-F5344CB8AC3E}">
        <p14:creationId xmlns:p14="http://schemas.microsoft.com/office/powerpoint/2010/main" val="413519921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9F06958-DFD1-924A-89A1-57132F7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Guarantees vs. Weights</a:t>
            </a:r>
          </a:p>
        </p:txBody>
      </p:sp>
      <p:sp>
        <p:nvSpPr>
          <p:cNvPr id="37890" name="Content Placeholder 10">
            <a:extLst>
              <a:ext uri="{FF2B5EF4-FFF2-40B4-BE49-F238E27FC236}">
                <a16:creationId xmlns:a16="http://schemas.microsoft.com/office/drawing/2014/main" id="{9C1259B4-7126-DB4B-872B-E202D54B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987" y="1143000"/>
            <a:ext cx="5048813" cy="2362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Guarantees </a:t>
            </a:r>
            <a:r>
              <a:rPr lang="en-US" altLang="en-US" i="1" dirty="0" err="1">
                <a:latin typeface="Calibri" panose="020F0502020204030204" pitchFamily="34" charset="0"/>
              </a:rPr>
              <a:t>g</a:t>
            </a:r>
            <a:r>
              <a:rPr lang="en-US" altLang="en-US" i="1" baseline="-25000" dirty="0" err="1">
                <a:latin typeface="Calibri" panose="020F0502020204030204" pitchFamily="34" charset="0"/>
              </a:rPr>
              <a:t>v</a:t>
            </a:r>
            <a:r>
              <a:rPr lang="en-US" altLang="en-US" dirty="0">
                <a:latin typeface="Calibri" panose="020F0502020204030204" pitchFamily="34" charset="0"/>
              </a:rPr>
              <a:t> of class </a:t>
            </a:r>
            <a:r>
              <a:rPr lang="en-US" altLang="en-US" i="1" dirty="0">
                <a:latin typeface="Calibri" panose="020F0502020204030204" pitchFamily="34" charset="0"/>
              </a:rPr>
              <a:t>v </a:t>
            </a:r>
            <a:r>
              <a:rPr lang="en-US" altLang="en-US" dirty="0">
                <a:latin typeface="Calibri" panose="020F0502020204030204" pitchFamily="34" charset="0"/>
              </a:rPr>
              <a:t>must satisfy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Weights </a:t>
            </a:r>
            <a:r>
              <a:rPr lang="en-US" altLang="en-US" i="1" dirty="0" err="1">
                <a:latin typeface="Symbol" pitchFamily="2" charset="2"/>
              </a:rPr>
              <a:t>f</a:t>
            </a:r>
            <a:r>
              <a:rPr lang="en-US" altLang="en-US" i="1" baseline="-25000" dirty="0" err="1">
                <a:latin typeface="Calibri" panose="020F0502020204030204" pitchFamily="34" charset="0"/>
              </a:rPr>
              <a:t>v</a:t>
            </a:r>
            <a:r>
              <a:rPr lang="en-US" altLang="en-US" dirty="0">
                <a:latin typeface="Calibri" panose="020F0502020204030204" pitchFamily="34" charset="0"/>
              </a:rPr>
              <a:t> are arbitrary</a:t>
            </a: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5FF167-3276-BC47-AA74-C8EABB67CB47}"/>
              </a:ext>
            </a:extLst>
          </p:cNvPr>
          <p:cNvSpPr/>
          <p:nvPr/>
        </p:nvSpPr>
        <p:spPr bwMode="auto">
          <a:xfrm>
            <a:off x="1622091" y="1066800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50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F054C0-088F-BD49-AB4F-048F44DA7222}"/>
              </a:ext>
            </a:extLst>
          </p:cNvPr>
          <p:cNvSpPr/>
          <p:nvPr/>
        </p:nvSpPr>
        <p:spPr bwMode="auto">
          <a:xfrm>
            <a:off x="619619" y="190726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71B6E0-C093-3849-98FC-F27C110EA16D}"/>
              </a:ext>
            </a:extLst>
          </p:cNvPr>
          <p:cNvSpPr/>
          <p:nvPr/>
        </p:nvSpPr>
        <p:spPr bwMode="auto">
          <a:xfrm>
            <a:off x="2608789" y="190726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30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804F47-17E7-464B-AA8C-3E78D231C8A4}"/>
              </a:ext>
            </a:extLst>
          </p:cNvPr>
          <p:cNvSpPr/>
          <p:nvPr/>
        </p:nvSpPr>
        <p:spPr bwMode="auto">
          <a:xfrm>
            <a:off x="152400" y="2928479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5E1A40-2AFC-DB41-BE9F-B2A0DD786486}"/>
              </a:ext>
            </a:extLst>
          </p:cNvPr>
          <p:cNvSpPr/>
          <p:nvPr/>
        </p:nvSpPr>
        <p:spPr bwMode="auto">
          <a:xfrm>
            <a:off x="1135577" y="294663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10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3C37E6-8BD0-1B41-AE13-265107A23FFB}"/>
              </a:ext>
            </a:extLst>
          </p:cNvPr>
          <p:cNvSpPr/>
          <p:nvPr/>
        </p:nvSpPr>
        <p:spPr bwMode="auto">
          <a:xfrm>
            <a:off x="2118754" y="2928479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D9AC01-EA41-0E4F-8B06-6990FCF77B2C}"/>
              </a:ext>
            </a:extLst>
          </p:cNvPr>
          <p:cNvSpPr/>
          <p:nvPr/>
        </p:nvSpPr>
        <p:spPr bwMode="auto">
          <a:xfrm>
            <a:off x="3101930" y="294663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25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BEFDE-5CFF-D94F-9EA1-A51126CFBAD8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 bwMode="auto">
          <a:xfrm>
            <a:off x="2045591" y="1490300"/>
            <a:ext cx="811279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C1E924-6F61-9245-82DE-783632734C97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 bwMode="auto">
          <a:xfrm flipH="1">
            <a:off x="867700" y="1490300"/>
            <a:ext cx="827053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2732B0-56A4-AA44-BC07-8E9D81B4176C}"/>
              </a:ext>
            </a:extLst>
          </p:cNvPr>
          <p:cNvCxnSpPr>
            <a:cxnSpLocks/>
            <a:stCxn id="8" idx="5"/>
            <a:endCxn id="13" idx="0"/>
          </p:cNvCxnSpPr>
          <p:nvPr/>
        </p:nvCxnSpPr>
        <p:spPr bwMode="auto">
          <a:xfrm>
            <a:off x="3032289" y="2330768"/>
            <a:ext cx="317722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C526DF-BCE6-1E44-842B-37785BA35E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9315" y="2324604"/>
            <a:ext cx="295947" cy="6100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BEDA16-577B-D444-9EA0-A7F1E295E30A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 bwMode="auto">
          <a:xfrm>
            <a:off x="1043119" y="2330768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6FD54A-1A8D-7246-852A-0489242FD1EC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 bwMode="auto">
          <a:xfrm flipH="1">
            <a:off x="400481" y="2330768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794CBA8-3727-7D4E-AE03-E92BEADEF839}"/>
              </a:ext>
            </a:extLst>
          </p:cNvPr>
          <p:cNvSpPr/>
          <p:nvPr/>
        </p:nvSpPr>
        <p:spPr bwMode="auto">
          <a:xfrm>
            <a:off x="665129" y="396833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65333A-BF23-A042-A338-5BAC09FE3667}"/>
              </a:ext>
            </a:extLst>
          </p:cNvPr>
          <p:cNvSpPr/>
          <p:nvPr/>
        </p:nvSpPr>
        <p:spPr bwMode="auto">
          <a:xfrm>
            <a:off x="1648306" y="3986492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6</a:t>
            </a:r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934CE3-2982-D046-BE29-173D9F7E6793}"/>
              </a:ext>
            </a:extLst>
          </p:cNvPr>
          <p:cNvCxnSpPr>
            <a:cxnSpLocks/>
            <a:endCxn id="19" idx="0"/>
          </p:cNvCxnSpPr>
          <p:nvPr/>
        </p:nvCxnSpPr>
        <p:spPr bwMode="auto">
          <a:xfrm>
            <a:off x="1555848" y="3370622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5A89AC-7580-1E43-8E4F-637825480B44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flipH="1">
            <a:off x="913210" y="3370622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7E43A64-D0E8-AF46-BEA1-15F0C537C231}"/>
              </a:ext>
            </a:extLst>
          </p:cNvPr>
          <p:cNvSpPr/>
          <p:nvPr/>
        </p:nvSpPr>
        <p:spPr bwMode="auto">
          <a:xfrm>
            <a:off x="3009196" y="4883150"/>
            <a:ext cx="960483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F202B5-A7F2-EB47-A3C5-88CD0C39F484}"/>
              </a:ext>
            </a:extLst>
          </p:cNvPr>
          <p:cNvSpPr/>
          <p:nvPr/>
        </p:nvSpPr>
        <p:spPr bwMode="auto">
          <a:xfrm>
            <a:off x="7437409" y="4883150"/>
            <a:ext cx="960483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A8131A31-7743-C34D-AFAC-467106D129ED}"/>
              </a:ext>
            </a:extLst>
          </p:cNvPr>
          <p:cNvCxnSpPr>
            <a:cxnSpLocks/>
            <a:stCxn id="4" idx="0"/>
            <a:endCxn id="24" idx="0"/>
          </p:cNvCxnSpPr>
          <p:nvPr/>
        </p:nvCxnSpPr>
        <p:spPr bwMode="auto">
          <a:xfrm rot="5400000" flipH="1" flipV="1">
            <a:off x="5703544" y="2669044"/>
            <a:ext cx="12700" cy="4428213"/>
          </a:xfrm>
          <a:prstGeom prst="curvedConnector3">
            <a:avLst>
              <a:gd name="adj1" fmla="val 6057386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B3728D87-8F4E-7245-B79D-A41C06A562A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736674" y="3583444"/>
            <a:ext cx="12700" cy="4428213"/>
          </a:xfrm>
          <a:prstGeom prst="curvedConnector3">
            <a:avLst>
              <a:gd name="adj1" fmla="val 6057386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D434038-36F0-194D-AC99-3DE131AB2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94" y="4221994"/>
            <a:ext cx="990600" cy="304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282ACA-C27D-864F-922B-0BF5A118F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45" y="5156560"/>
            <a:ext cx="330200" cy="342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7F790A-67B8-6F47-A825-DE30E65BB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167" y="5201010"/>
            <a:ext cx="3175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3EAED2-7249-B74F-8B18-557F20C14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745" y="1808650"/>
            <a:ext cx="2679700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A8E7A8-C0E9-5946-88C2-96488F920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094" y="5689600"/>
            <a:ext cx="2120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4348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5F31-23C0-B54E-B1B7-8BBF8270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Max-min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5F3B-8CFD-5C4A-9278-A610C7873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334000"/>
          </a:xfrm>
        </p:spPr>
        <p:txBody>
          <a:bodyPr/>
          <a:lstStyle/>
          <a:p>
            <a:r>
              <a:rPr lang="en-US" dirty="0"/>
              <a:t>Define:  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r>
              <a:rPr lang="en-US" dirty="0"/>
              <a:t>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/>
              <a:t>	</a:t>
            </a:r>
            <a:r>
              <a:rPr lang="en-US" dirty="0"/>
              <a:t>requested rate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r>
              <a:rPr lang="en-US" dirty="0"/>
              <a:t>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	allocated rate 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	available rate at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r>
              <a:rPr lang="en-US" dirty="0"/>
              <a:t>	</a:t>
            </a:r>
            <a:r>
              <a:rPr lang="en-US" i="1" dirty="0" err="1">
                <a:latin typeface="Symbol" pitchFamily="2" charset="2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/>
              <a:t>	</a:t>
            </a:r>
            <a:r>
              <a:rPr lang="en-US" dirty="0"/>
              <a:t>weight of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r>
              <a:rPr lang="en-US" dirty="0"/>
              <a:t>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	fair share of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(non-leaf 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nodes only)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  <a:p>
            <a:pPr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r>
              <a:rPr lang="en-US" dirty="0"/>
              <a:t>Leaf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is </a:t>
            </a:r>
            <a:r>
              <a:rPr lang="en-US" u="sng" dirty="0"/>
              <a:t>satisfied</a:t>
            </a:r>
            <a:r>
              <a:rPr lang="en-US" dirty="0"/>
              <a:t> if</a:t>
            </a:r>
          </a:p>
          <a:p>
            <a:pPr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r>
              <a:rPr lang="en-US" dirty="0"/>
              <a:t>Non-leaf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is </a:t>
            </a:r>
            <a:r>
              <a:rPr lang="en-US" u="sng" dirty="0"/>
              <a:t>satisfied</a:t>
            </a:r>
            <a:r>
              <a:rPr lang="en-US" dirty="0"/>
              <a:t> if</a:t>
            </a:r>
          </a:p>
          <a:p>
            <a:pPr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r>
              <a:rPr lang="en-US" dirty="0"/>
              <a:t>	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6A9E1-7C04-E740-B68F-9B3A50C3A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3040A-F07F-6F4A-B656-55BE6A65CFFA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4933D3F-4CD7-8C46-83DA-A86D113B3FBA}"/>
              </a:ext>
            </a:extLst>
          </p:cNvPr>
          <p:cNvSpPr/>
          <p:nvPr/>
        </p:nvSpPr>
        <p:spPr bwMode="auto">
          <a:xfrm>
            <a:off x="3973827" y="1467089"/>
            <a:ext cx="198119" cy="685800"/>
          </a:xfrm>
          <a:prstGeom prst="righ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8F182-7B15-7846-A9B0-243ED9322CE2}"/>
              </a:ext>
            </a:extLst>
          </p:cNvPr>
          <p:cNvSpPr txBox="1"/>
          <p:nvPr/>
        </p:nvSpPr>
        <p:spPr>
          <a:xfrm>
            <a:off x="4159880" y="154118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Leaf nodes only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E569DE-2CDB-EB42-AB89-7D2E0E3B4A96}"/>
              </a:ext>
            </a:extLst>
          </p:cNvPr>
          <p:cNvSpPr/>
          <p:nvPr/>
        </p:nvSpPr>
        <p:spPr bwMode="auto">
          <a:xfrm>
            <a:off x="7059445" y="1520905"/>
            <a:ext cx="663910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/>
              <a:t>root</a:t>
            </a:r>
            <a:endParaRPr kumimoji="0" lang="en-US" sz="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EB40BC-5008-6548-B1CB-3EF821A3AD8D}"/>
              </a:ext>
            </a:extLst>
          </p:cNvPr>
          <p:cNvSpPr/>
          <p:nvPr/>
        </p:nvSpPr>
        <p:spPr bwMode="auto">
          <a:xfrm>
            <a:off x="6056974" y="236137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12892B-8ED2-DE4B-9454-E3C31E044141}"/>
              </a:ext>
            </a:extLst>
          </p:cNvPr>
          <p:cNvSpPr/>
          <p:nvPr/>
        </p:nvSpPr>
        <p:spPr bwMode="auto">
          <a:xfrm>
            <a:off x="8046144" y="236137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E4016F-8FE0-1E43-996F-34EB0D86D5C6}"/>
              </a:ext>
            </a:extLst>
          </p:cNvPr>
          <p:cNvSpPr/>
          <p:nvPr/>
        </p:nvSpPr>
        <p:spPr bwMode="auto">
          <a:xfrm>
            <a:off x="5589755" y="3382584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91E3D-C550-B24E-BB22-0F9C193875E5}"/>
              </a:ext>
            </a:extLst>
          </p:cNvPr>
          <p:cNvSpPr/>
          <p:nvPr/>
        </p:nvSpPr>
        <p:spPr bwMode="auto">
          <a:xfrm>
            <a:off x="6572932" y="340074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/>
              <a:t>n</a:t>
            </a:r>
            <a:endParaRPr lang="en-US" sz="2400" i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9A9FC3-2E1A-5146-98FC-382CC0284673}"/>
              </a:ext>
            </a:extLst>
          </p:cNvPr>
          <p:cNvSpPr/>
          <p:nvPr/>
        </p:nvSpPr>
        <p:spPr bwMode="auto">
          <a:xfrm>
            <a:off x="7556109" y="3382584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AACFA0-DBB4-6245-B226-CD79B94CB2E3}"/>
              </a:ext>
            </a:extLst>
          </p:cNvPr>
          <p:cNvSpPr/>
          <p:nvPr/>
        </p:nvSpPr>
        <p:spPr bwMode="auto">
          <a:xfrm>
            <a:off x="8539285" y="340074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E0A55-6FF5-4F40-8CA8-F0FC3DFBCE08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 bwMode="auto">
          <a:xfrm>
            <a:off x="7626128" y="1944406"/>
            <a:ext cx="66809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69DCC4-5540-CF40-9880-E9A3962E2FA9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 bwMode="auto">
          <a:xfrm flipH="1">
            <a:off x="6305055" y="1944406"/>
            <a:ext cx="85161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FDEA31-D8E7-244C-8490-03D48654B60C}"/>
              </a:ext>
            </a:extLst>
          </p:cNvPr>
          <p:cNvCxnSpPr>
            <a:cxnSpLocks/>
            <a:stCxn id="9" idx="5"/>
            <a:endCxn id="13" idx="0"/>
          </p:cNvCxnSpPr>
          <p:nvPr/>
        </p:nvCxnSpPr>
        <p:spPr bwMode="auto">
          <a:xfrm>
            <a:off x="8469644" y="2784873"/>
            <a:ext cx="317722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6215B3-A7CE-624A-A7A0-1D97946DD26B}"/>
              </a:ext>
            </a:extLst>
          </p:cNvPr>
          <p:cNvCxnSpPr>
            <a:cxnSpLocks/>
          </p:cNvCxnSpPr>
          <p:nvPr/>
        </p:nvCxnSpPr>
        <p:spPr bwMode="auto">
          <a:xfrm flipH="1">
            <a:off x="7806670" y="2778709"/>
            <a:ext cx="295947" cy="6100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A25034-50BC-4647-97FA-5C75CED8FFB2}"/>
              </a:ext>
            </a:extLst>
          </p:cNvPr>
          <p:cNvCxnSpPr>
            <a:cxnSpLocks/>
            <a:stCxn id="8" idx="5"/>
            <a:endCxn id="11" idx="0"/>
          </p:cNvCxnSpPr>
          <p:nvPr/>
        </p:nvCxnSpPr>
        <p:spPr bwMode="auto">
          <a:xfrm>
            <a:off x="6480474" y="2784873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080C7A-B708-8241-A25C-59C40EB28706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 bwMode="auto">
          <a:xfrm flipH="1">
            <a:off x="5837836" y="2784873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7996CEF-90D6-D745-8DE1-59C3983F9D49}"/>
              </a:ext>
            </a:extLst>
          </p:cNvPr>
          <p:cNvSpPr/>
          <p:nvPr/>
        </p:nvSpPr>
        <p:spPr bwMode="auto">
          <a:xfrm>
            <a:off x="6102484" y="442243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7599CE-77BF-B546-B1C6-79BEEE1781EA}"/>
              </a:ext>
            </a:extLst>
          </p:cNvPr>
          <p:cNvSpPr/>
          <p:nvPr/>
        </p:nvSpPr>
        <p:spPr bwMode="auto">
          <a:xfrm>
            <a:off x="7085661" y="4440597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BFB8E2-787A-1C48-A1A9-C738FBF6C2A8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>
            <a:off x="6993203" y="3824727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D16EC5-883E-7045-A10D-8FCC9077E1D2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 flipH="1">
            <a:off x="6350565" y="3824727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41FB39A-CBF1-6347-ADF8-884E8123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276" y="4343400"/>
            <a:ext cx="1130300" cy="279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90E820-BF76-514A-B6F7-02B3CEDEA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86" y="5264150"/>
            <a:ext cx="3048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78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65E0C114-F1DC-9B4F-822A-AFE9B6AE57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09800"/>
            <a:ext cx="7924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</a:rPr>
              <a:t>Examples</a:t>
            </a:r>
            <a:b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</a:rPr>
            </a:br>
            <a: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</a:rPr>
              <a:t>(to get an intuition)</a:t>
            </a:r>
          </a:p>
        </p:txBody>
      </p:sp>
    </p:spTree>
    <p:extLst>
      <p:ext uri="{BB962C8B-B14F-4D97-AF65-F5344CB8AC3E}">
        <p14:creationId xmlns:p14="http://schemas.microsoft.com/office/powerpoint/2010/main" val="22232587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5F31-23C0-B54E-B1B7-8BBF8270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Max-min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5F3B-8CFD-5C4A-9278-A610C7873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334000"/>
          </a:xfrm>
        </p:spPr>
        <p:txBody>
          <a:bodyPr/>
          <a:lstStyle/>
          <a:p>
            <a:r>
              <a:rPr lang="en-US" dirty="0"/>
              <a:t>For each non-leaf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/>
              <a:t>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Fair share: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Available rate: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6A9E1-7C04-E740-B68F-9B3A50C3A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3040A-F07F-6F4A-B656-55BE6A65CFFA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E569DE-2CDB-EB42-AB89-7D2E0E3B4A96}"/>
              </a:ext>
            </a:extLst>
          </p:cNvPr>
          <p:cNvSpPr/>
          <p:nvPr/>
        </p:nvSpPr>
        <p:spPr bwMode="auto">
          <a:xfrm>
            <a:off x="7059445" y="1520905"/>
            <a:ext cx="663910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/>
              <a:t>root</a:t>
            </a:r>
            <a:endParaRPr kumimoji="0" lang="en-US" sz="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EB40BC-5008-6548-B1CB-3EF821A3AD8D}"/>
              </a:ext>
            </a:extLst>
          </p:cNvPr>
          <p:cNvSpPr/>
          <p:nvPr/>
        </p:nvSpPr>
        <p:spPr bwMode="auto">
          <a:xfrm>
            <a:off x="6056974" y="236137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i="1" dirty="0"/>
              <a:t>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12892B-8ED2-DE4B-9454-E3C31E044141}"/>
              </a:ext>
            </a:extLst>
          </p:cNvPr>
          <p:cNvSpPr/>
          <p:nvPr/>
        </p:nvSpPr>
        <p:spPr bwMode="auto">
          <a:xfrm>
            <a:off x="8046144" y="236137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E4016F-8FE0-1E43-996F-34EB0D86D5C6}"/>
              </a:ext>
            </a:extLst>
          </p:cNvPr>
          <p:cNvSpPr/>
          <p:nvPr/>
        </p:nvSpPr>
        <p:spPr bwMode="auto">
          <a:xfrm>
            <a:off x="5589755" y="3382584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91E3D-C550-B24E-BB22-0F9C193875E5}"/>
              </a:ext>
            </a:extLst>
          </p:cNvPr>
          <p:cNvSpPr/>
          <p:nvPr/>
        </p:nvSpPr>
        <p:spPr bwMode="auto">
          <a:xfrm>
            <a:off x="6572932" y="340074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i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9A9FC3-2E1A-5146-98FC-382CC0284673}"/>
              </a:ext>
            </a:extLst>
          </p:cNvPr>
          <p:cNvSpPr/>
          <p:nvPr/>
        </p:nvSpPr>
        <p:spPr bwMode="auto">
          <a:xfrm>
            <a:off x="7556109" y="3382584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AACFA0-DBB4-6245-B226-CD79B94CB2E3}"/>
              </a:ext>
            </a:extLst>
          </p:cNvPr>
          <p:cNvSpPr/>
          <p:nvPr/>
        </p:nvSpPr>
        <p:spPr bwMode="auto">
          <a:xfrm>
            <a:off x="8539285" y="340074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E0A55-6FF5-4F40-8CA8-F0FC3DFBCE08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 bwMode="auto">
          <a:xfrm>
            <a:off x="7626128" y="1944406"/>
            <a:ext cx="66809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69DCC4-5540-CF40-9880-E9A3962E2FA9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 bwMode="auto">
          <a:xfrm flipH="1">
            <a:off x="6305055" y="1944406"/>
            <a:ext cx="85161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FDEA31-D8E7-244C-8490-03D48654B60C}"/>
              </a:ext>
            </a:extLst>
          </p:cNvPr>
          <p:cNvCxnSpPr>
            <a:cxnSpLocks/>
            <a:stCxn id="9" idx="5"/>
            <a:endCxn id="13" idx="0"/>
          </p:cNvCxnSpPr>
          <p:nvPr/>
        </p:nvCxnSpPr>
        <p:spPr bwMode="auto">
          <a:xfrm>
            <a:off x="8469644" y="2784873"/>
            <a:ext cx="317722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6215B3-A7CE-624A-A7A0-1D97946DD26B}"/>
              </a:ext>
            </a:extLst>
          </p:cNvPr>
          <p:cNvCxnSpPr>
            <a:cxnSpLocks/>
          </p:cNvCxnSpPr>
          <p:nvPr/>
        </p:nvCxnSpPr>
        <p:spPr bwMode="auto">
          <a:xfrm flipH="1">
            <a:off x="7806670" y="2778709"/>
            <a:ext cx="295947" cy="6100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A25034-50BC-4647-97FA-5C75CED8FFB2}"/>
              </a:ext>
            </a:extLst>
          </p:cNvPr>
          <p:cNvCxnSpPr>
            <a:cxnSpLocks/>
            <a:stCxn id="8" idx="5"/>
            <a:endCxn id="11" idx="0"/>
          </p:cNvCxnSpPr>
          <p:nvPr/>
        </p:nvCxnSpPr>
        <p:spPr bwMode="auto">
          <a:xfrm>
            <a:off x="6480474" y="2784873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080C7A-B708-8241-A25C-59C40EB28706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 bwMode="auto">
          <a:xfrm flipH="1">
            <a:off x="5837836" y="2784873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7996CEF-90D6-D745-8DE1-59C3983F9D49}"/>
              </a:ext>
            </a:extLst>
          </p:cNvPr>
          <p:cNvSpPr/>
          <p:nvPr/>
        </p:nvSpPr>
        <p:spPr bwMode="auto">
          <a:xfrm>
            <a:off x="6102484" y="442243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7599CE-77BF-B546-B1C6-79BEEE1781EA}"/>
              </a:ext>
            </a:extLst>
          </p:cNvPr>
          <p:cNvSpPr/>
          <p:nvPr/>
        </p:nvSpPr>
        <p:spPr bwMode="auto">
          <a:xfrm>
            <a:off x="7085661" y="4440597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BFB8E2-787A-1C48-A1A9-C738FBF6C2A8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>
            <a:off x="6993203" y="3824727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D16EC5-883E-7045-A10D-8FCC9077E1D2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 flipH="1">
            <a:off x="6350565" y="3824727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2B75C41-9FD9-BD4F-84BE-537DB766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90" y="1504972"/>
            <a:ext cx="4749800" cy="330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135F17-FF3E-9940-9592-0BA068FF3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26" y="2774950"/>
            <a:ext cx="3860800" cy="1612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A74965-592E-6446-A388-C2CE39A6A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47" y="5422900"/>
            <a:ext cx="381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1038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E245ABE4-16C5-8D40-B84D-08DAFDD27D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09800"/>
            <a:ext cx="7924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Supplement to Hierarchical Packet Fair Queueing</a:t>
            </a:r>
            <a:br>
              <a:rPr lang="en-US" dirty="0"/>
            </a:br>
            <a:r>
              <a:rPr lang="en-US" dirty="0"/>
              <a:t>(see separate slide set)</a:t>
            </a:r>
            <a:br>
              <a:rPr lang="en-US" dirty="0"/>
            </a:br>
            <a:endParaRPr lang="en-US" b="0" dirty="0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5166FDB7-D1A2-EC41-8B3A-A13DC3B9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H-GPS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2D4E5DD-89D1-6448-8380-B7F4BD3BA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Root node R (physical link)</a:t>
            </a:r>
          </a:p>
          <a:p>
            <a:r>
              <a:rPr lang="en-US" altLang="en-US">
                <a:latin typeface="Calibri" panose="020F0502020204030204" pitchFamily="34" charset="0"/>
              </a:rPr>
              <a:t>Each leaf node  is a flow</a:t>
            </a:r>
          </a:p>
          <a:p>
            <a:endParaRPr lang="en-US" altLang="en-US">
              <a:latin typeface="Calibri" panose="020F050202020403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BD2C879E-528D-554A-88C0-2B959EE4C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BF5BD69-9039-104D-940B-7B12A48527D1}" type="slidenum">
              <a:rPr lang="en-US" altLang="en-US" sz="1400">
                <a:latin typeface="Calibri" panose="020F0502020204030204" pitchFamily="34" charset="0"/>
              </a:rPr>
              <a:pPr/>
              <a:t>42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1E0FC4C2-A766-1A4F-8A55-B9806B5E6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2893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latex-image-1.pdf">
            <a:extLst>
              <a:ext uri="{FF2B5EF4-FFF2-40B4-BE49-F238E27FC236}">
                <a16:creationId xmlns:a16="http://schemas.microsoft.com/office/drawing/2014/main" id="{7C3CC09C-F2D2-A148-9EC9-2F082194F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4650"/>
            <a:ext cx="4673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latex-image-1.pdf">
            <a:extLst>
              <a:ext uri="{FF2B5EF4-FFF2-40B4-BE49-F238E27FC236}">
                <a16:creationId xmlns:a16="http://schemas.microsoft.com/office/drawing/2014/main" id="{0F134A29-C29C-BD40-BD14-A6513CFBA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4318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10">
            <a:extLst>
              <a:ext uri="{FF2B5EF4-FFF2-40B4-BE49-F238E27FC236}">
                <a16:creationId xmlns:a16="http://schemas.microsoft.com/office/drawing/2014/main" id="{A43C8946-D4CA-A141-9039-D5FD611C0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15000"/>
            <a:ext cx="149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5113" indent="-265113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Assume:</a:t>
            </a:r>
          </a:p>
        </p:txBody>
      </p:sp>
      <p:pic>
        <p:nvPicPr>
          <p:cNvPr id="49160" name="Picture 11" descr="latex-image-1.pdf">
            <a:extLst>
              <a:ext uri="{FF2B5EF4-FFF2-40B4-BE49-F238E27FC236}">
                <a16:creationId xmlns:a16="http://schemas.microsoft.com/office/drawing/2014/main" id="{AFB30106-0EB9-2043-84AC-E812BE192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7327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2" descr="latex-image-1.pdf">
            <a:extLst>
              <a:ext uri="{FF2B5EF4-FFF2-40B4-BE49-F238E27FC236}">
                <a16:creationId xmlns:a16="http://schemas.microsoft.com/office/drawing/2014/main" id="{6B2E9611-5407-464E-8243-61A5A80EF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4038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3" descr="latex-image-1.pdf">
            <a:extLst>
              <a:ext uri="{FF2B5EF4-FFF2-40B4-BE49-F238E27FC236}">
                <a16:creationId xmlns:a16="http://schemas.microsoft.com/office/drawing/2014/main" id="{70451FFC-9A1E-CF4F-B74E-64360ABAD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07100"/>
            <a:ext cx="156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4" descr="latex-image-1.pdf">
            <a:extLst>
              <a:ext uri="{FF2B5EF4-FFF2-40B4-BE49-F238E27FC236}">
                <a16:creationId xmlns:a16="http://schemas.microsoft.com/office/drawing/2014/main" id="{92E56E00-F4BE-F540-BEDA-AE578C29D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6007100"/>
            <a:ext cx="2019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Rectangle 15">
            <a:extLst>
              <a:ext uri="{FF2B5EF4-FFF2-40B4-BE49-F238E27FC236}">
                <a16:creationId xmlns:a16="http://schemas.microsoft.com/office/drawing/2014/main" id="{9A711D06-C79E-684C-B0A8-B4F299BE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5943600"/>
            <a:ext cx="655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latin typeface="Calibri" panose="020F0502020204030204" pitchFamily="34" charset="0"/>
              </a:rPr>
              <a:t>and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B26B257-74AC-0C40-B6CB-E38C3053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H-GPS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2282826-9082-874E-BCCA-854CABD9C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H-GPS is defined by: </a:t>
            </a:r>
          </a:p>
          <a:p>
            <a:endParaRPr lang="en-US" altLang="en-US">
              <a:latin typeface="Calibri" panose="020F050202020403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It follows that: </a:t>
            </a: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365579AF-6B54-EB4C-A97A-0B08525D7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5680DD5-222F-1A40-B305-25DB760848A6}" type="slidenum">
              <a:rPr lang="en-US" altLang="en-US" sz="1400">
                <a:latin typeface="Calibri" panose="020F0502020204030204" pitchFamily="34" charset="0"/>
              </a:rPr>
              <a:pPr/>
              <a:t>43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859FE674-F9E0-9D4D-9478-62488278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2893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 descr="latex-image-1.pdf">
            <a:extLst>
              <a:ext uri="{FF2B5EF4-FFF2-40B4-BE49-F238E27FC236}">
                <a16:creationId xmlns:a16="http://schemas.microsoft.com/office/drawing/2014/main" id="{DB4CF8EC-5A09-7F4F-A1E1-B3E5D91F8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101850"/>
            <a:ext cx="2921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2" descr="latex-image-1.pdf">
            <a:extLst>
              <a:ext uri="{FF2B5EF4-FFF2-40B4-BE49-F238E27FC236}">
                <a16:creationId xmlns:a16="http://schemas.microsoft.com/office/drawing/2014/main" id="{2DCC435D-4FC9-3C41-94B2-7B65AE6CD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59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3" descr="latex-image-1.pdf">
            <a:extLst>
              <a:ext uri="{FF2B5EF4-FFF2-40B4-BE49-F238E27FC236}">
                <a16:creationId xmlns:a16="http://schemas.microsoft.com/office/drawing/2014/main" id="{38D43570-CF2B-644B-BF0B-896A2708C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5765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5" descr="latex-image-1.pdf">
            <a:extLst>
              <a:ext uri="{FF2B5EF4-FFF2-40B4-BE49-F238E27FC236}">
                <a16:creationId xmlns:a16="http://schemas.microsoft.com/office/drawing/2014/main" id="{BE0AE965-C3A5-2748-A906-E4C098FB6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3100"/>
            <a:ext cx="7848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6C9D0B7E-A394-D74B-ADEF-FF318231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H-PFQ </a:t>
            </a:r>
          </a:p>
        </p:txBody>
      </p:sp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91864804-9683-8443-A20F-2577D65F0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158B446-F82C-EB48-93ED-0289FE4CA6AF}" type="slidenum">
              <a:rPr lang="en-US" altLang="en-US" sz="1400">
                <a:latin typeface="Calibri" panose="020F0502020204030204" pitchFamily="34" charset="0"/>
              </a:rPr>
              <a:pPr/>
              <a:t>44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51203" name="Picture 5">
            <a:extLst>
              <a:ext uri="{FF2B5EF4-FFF2-40B4-BE49-F238E27FC236}">
                <a16:creationId xmlns:a16="http://schemas.microsoft.com/office/drawing/2014/main" id="{B49D0E03-E8EC-674D-859A-DDA8D7CD9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816100"/>
            <a:ext cx="6146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BDFE9304-4BE6-F146-B7F1-A8182919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H-PFQ </a:t>
            </a:r>
          </a:p>
        </p:txBody>
      </p:sp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C3B1B9EA-BCFB-9A4D-B997-0BB1E84F3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779770-24B8-DA42-B0B3-E880A419A169}" type="slidenum">
              <a:rPr lang="en-US" altLang="en-US" sz="1400">
                <a:latin typeface="Calibri" panose="020F0502020204030204" pitchFamily="34" charset="0"/>
              </a:rPr>
              <a:pPr/>
              <a:t>45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10745F92-28D5-5F40-8FCF-556C732D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492500" cy="25781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40AB2B11-212B-9245-8020-BBB26B4D2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54229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>
            <a:extLst>
              <a:ext uri="{FF2B5EF4-FFF2-40B4-BE49-F238E27FC236}">
                <a16:creationId xmlns:a16="http://schemas.microsoft.com/office/drawing/2014/main" id="{A3914D72-8F68-874D-A28C-EF14058B4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527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7">
            <a:extLst>
              <a:ext uri="{FF2B5EF4-FFF2-40B4-BE49-F238E27FC236}">
                <a16:creationId xmlns:a16="http://schemas.microsoft.com/office/drawing/2014/main" id="{43ECAF7C-117B-3A46-8CC2-CF1A353C6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66800"/>
            <a:ext cx="5181600" cy="51054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14FE8833-09DD-0547-96F8-C78EF19B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H-PFQ </a:t>
            </a:r>
          </a:p>
        </p:txBody>
      </p:sp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C75139F5-9A65-4545-9B18-6C66A0049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1153C97-F344-3345-8A27-2863003D5D90}" type="slidenum">
              <a:rPr lang="en-US" altLang="en-US" sz="1400">
                <a:latin typeface="Calibri" panose="020F0502020204030204" pitchFamily="34" charset="0"/>
              </a:rPr>
              <a:pPr/>
              <a:t>46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53251" name="Picture 5">
            <a:extLst>
              <a:ext uri="{FF2B5EF4-FFF2-40B4-BE49-F238E27FC236}">
                <a16:creationId xmlns:a16="http://schemas.microsoft.com/office/drawing/2014/main" id="{7965C61F-716C-3F43-9062-9D599B140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09700"/>
            <a:ext cx="4724400" cy="402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E245ABE4-16C5-8D40-B84D-08DAFDD27D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09800"/>
            <a:ext cx="7924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Hierarchical Token Bucket</a:t>
            </a:r>
            <a:br>
              <a:rPr lang="en-US" dirty="0"/>
            </a:br>
            <a:r>
              <a:rPr lang="en-US" dirty="0"/>
              <a:t>(HTB)</a:t>
            </a:r>
            <a:endParaRPr lang="en-US" b="0" dirty="0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082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FE5D9AC-E6C0-0B46-927C-E84A131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HTB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C39F-4857-454B-A0FD-BF2B5787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HTB is implemented in Linux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Uses token bucket as building block for implementation</a:t>
            </a: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Frequent misconception: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HTB </a:t>
            </a:r>
            <a:r>
              <a:rPr lang="en-US" altLang="en-US" u="sng" dirty="0">
                <a:latin typeface="Calibri" panose="020F0502020204030204" pitchFamily="34" charset="0"/>
              </a:rPr>
              <a:t>is not </a:t>
            </a:r>
            <a:r>
              <a:rPr lang="en-US" altLang="en-US" dirty="0">
                <a:latin typeface="Calibri" panose="020F0502020204030204" pitchFamily="34" charset="0"/>
              </a:rPr>
              <a:t>(only) a traffic shaper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HTB is a scheduler for link sharing</a:t>
            </a: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Basic idea: If a node runs out of tokens, it can borrow tokens from an ancestor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HTB supports priorities</a:t>
            </a:r>
          </a:p>
        </p:txBody>
      </p:sp>
    </p:spTree>
    <p:extLst>
      <p:ext uri="{BB962C8B-B14F-4D97-AF65-F5344CB8AC3E}">
        <p14:creationId xmlns:p14="http://schemas.microsoft.com/office/powerpoint/2010/main" val="342372816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FE5D9AC-E6C0-0B46-927C-E84A131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Token buckets at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C39F-4857-454B-A0FD-BF2B5787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4102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For each node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</a:p>
          <a:p>
            <a:pPr lvl="1"/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   guaranteed rate</a:t>
            </a:r>
          </a:p>
          <a:p>
            <a:pPr lvl="1"/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  ceiling (maximum) rate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   actual rate</a:t>
            </a: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lvl="1">
              <a:tabLst>
                <a:tab pos="3730625" algn="l"/>
                <a:tab pos="6348413" algn="l"/>
              </a:tabLst>
            </a:pPr>
            <a:r>
              <a:rPr lang="en-US" altLang="en-US" dirty="0">
                <a:latin typeface="Calibri" panose="020F0502020204030204" pitchFamily="34" charset="0"/>
              </a:rPr>
              <a:t>Rate bucket has tokens:</a:t>
            </a:r>
            <a:r>
              <a:rPr lang="en-US" altLang="en-US" dirty="0">
                <a:solidFill>
                  <a:srgbClr val="00B0F0"/>
                </a:solidFill>
                <a:latin typeface="Calibri" panose="020F0502020204030204" pitchFamily="34" charset="0"/>
              </a:rPr>
              <a:t>	Can send </a:t>
            </a:r>
            <a:r>
              <a:rPr lang="en-US" altLang="en-US" dirty="0">
                <a:latin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B050"/>
                </a:solidFill>
                <a:latin typeface="Calibri" panose="020F0502020204030204" pitchFamily="34" charset="0"/>
              </a:rPr>
              <a:t>green</a:t>
            </a:r>
            <a:r>
              <a:rPr lang="en-US" altLang="en-US" dirty="0">
                <a:latin typeface="Calibri" panose="020F0502020204030204" pitchFamily="34" charset="0"/>
              </a:rPr>
              <a:t>)  	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latin typeface="Calibri" panose="020F0502020204030204" pitchFamily="34" charset="0"/>
              </a:rPr>
              <a:t>&lt;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3730625" algn="l"/>
                <a:tab pos="6348413" algn="l"/>
              </a:tabLst>
            </a:pPr>
            <a:r>
              <a:rPr lang="en-US" altLang="en-US" dirty="0">
                <a:latin typeface="Calibri" panose="020F0502020204030204" pitchFamily="34" charset="0"/>
              </a:rPr>
              <a:t>Rate bucket is empty, but ceiling bucket has tokens:  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rgbClr val="00B0F0"/>
                </a:solidFill>
                <a:latin typeface="Calibri" panose="020F0502020204030204" pitchFamily="34" charset="0"/>
              </a:rPr>
              <a:t>Can borrow </a:t>
            </a:r>
            <a:r>
              <a:rPr lang="en-US" altLang="en-US" dirty="0">
                <a:latin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FFFC00"/>
                </a:solidFill>
                <a:latin typeface="Calibri" panose="020F0502020204030204" pitchFamily="34" charset="0"/>
              </a:rPr>
              <a:t>yellow</a:t>
            </a:r>
            <a:r>
              <a:rPr lang="en-US" altLang="en-US" dirty="0">
                <a:latin typeface="Calibri" panose="020F0502020204030204" pitchFamily="34" charset="0"/>
              </a:rPr>
              <a:t>)  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&lt;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&lt;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 </a:t>
            </a:r>
          </a:p>
          <a:p>
            <a:pPr lvl="1">
              <a:tabLst>
                <a:tab pos="3730625" algn="l"/>
                <a:tab pos="6348413" algn="l"/>
              </a:tabLst>
            </a:pPr>
            <a:r>
              <a:rPr lang="en-US" altLang="en-US" dirty="0">
                <a:latin typeface="Calibri" panose="020F0502020204030204" pitchFamily="34" charset="0"/>
              </a:rPr>
              <a:t>Ceiling bucket is empty:	</a:t>
            </a:r>
            <a:r>
              <a:rPr lang="en-US" altLang="en-US" dirty="0">
                <a:solidFill>
                  <a:srgbClr val="00B0F0"/>
                </a:solidFill>
                <a:latin typeface="Calibri" panose="020F0502020204030204" pitchFamily="34" charset="0"/>
              </a:rPr>
              <a:t>Can’t borrow </a:t>
            </a:r>
            <a:r>
              <a:rPr lang="en-US" altLang="en-US" dirty="0">
                <a:latin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altLang="en-US" dirty="0">
                <a:latin typeface="Calibri" panose="020F0502020204030204" pitchFamily="34" charset="0"/>
              </a:rPr>
              <a:t>)  	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=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 </a:t>
            </a: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332BB-EA9D-F940-BACC-45A9E685B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555" y="1219200"/>
            <a:ext cx="6056923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021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9F06958-DFD1-924A-89A1-57132F7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Determine a link sharing allocation</a:t>
            </a:r>
          </a:p>
        </p:txBody>
      </p:sp>
      <p:sp>
        <p:nvSpPr>
          <p:cNvPr id="37890" name="Content Placeholder 10">
            <a:extLst>
              <a:ext uri="{FF2B5EF4-FFF2-40B4-BE49-F238E27FC236}">
                <a16:creationId xmlns:a16="http://schemas.microsoft.com/office/drawing/2014/main" id="{9C1259B4-7126-DB4B-872B-E202D54B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765" y="1143000"/>
            <a:ext cx="3304035" cy="510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Numbers in circles show the bandwidth guarantees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Traffic arrives only to leaf classes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Requested rates are: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A1</a:t>
            </a:r>
            <a:r>
              <a:rPr lang="en-US" altLang="en-US" dirty="0">
                <a:latin typeface="Calibri" panose="020F0502020204030204" pitchFamily="34" charset="0"/>
              </a:rPr>
              <a:t>= 30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A2</a:t>
            </a:r>
            <a:r>
              <a:rPr lang="en-US" altLang="en-US" dirty="0">
                <a:latin typeface="Calibri" panose="020F0502020204030204" pitchFamily="34" charset="0"/>
              </a:rPr>
              <a:t>= 15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B1</a:t>
            </a:r>
            <a:r>
              <a:rPr lang="en-US" altLang="en-US" dirty="0">
                <a:latin typeface="Calibri" panose="020F0502020204030204" pitchFamily="34" charset="0"/>
              </a:rPr>
              <a:t>= 15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B2</a:t>
            </a:r>
            <a:r>
              <a:rPr lang="en-US" altLang="en-US" dirty="0">
                <a:latin typeface="Calibri" panose="020F0502020204030204" pitchFamily="34" charset="0"/>
              </a:rPr>
              <a:t>= 0</a:t>
            </a: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5FF167-3276-BC47-AA74-C8EABB67CB47}"/>
              </a:ext>
            </a:extLst>
          </p:cNvPr>
          <p:cNvSpPr/>
          <p:nvPr/>
        </p:nvSpPr>
        <p:spPr bwMode="auto">
          <a:xfrm>
            <a:off x="2498400" y="10668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Root</a:t>
            </a:r>
            <a:br>
              <a:rPr lang="en-US" sz="1600" dirty="0"/>
            </a:br>
            <a:r>
              <a:rPr lang="en-US" sz="1600" dirty="0"/>
              <a:t>50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F054C0-088F-BD49-AB4F-048F44DA7222}"/>
              </a:ext>
            </a:extLst>
          </p:cNvPr>
          <p:cNvSpPr/>
          <p:nvPr/>
        </p:nvSpPr>
        <p:spPr bwMode="auto">
          <a:xfrm>
            <a:off x="898200" y="24084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A</a:t>
            </a:r>
            <a:br>
              <a:rPr lang="en-US" sz="1600" dirty="0"/>
            </a:br>
            <a:r>
              <a:rPr lang="en-US" sz="1600" dirty="0"/>
              <a:t>20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71B6E0-C093-3849-98FC-F27C110EA16D}"/>
              </a:ext>
            </a:extLst>
          </p:cNvPr>
          <p:cNvSpPr/>
          <p:nvPr/>
        </p:nvSpPr>
        <p:spPr bwMode="auto">
          <a:xfrm>
            <a:off x="4073421" y="24084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B</a:t>
            </a:r>
            <a:br>
              <a:rPr lang="en-US" sz="1600" dirty="0"/>
            </a:br>
            <a:r>
              <a:rPr lang="en-US" sz="1600" dirty="0"/>
              <a:t>30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804F47-17E7-464B-AA8C-3E78D231C8A4}"/>
              </a:ext>
            </a:extLst>
          </p:cNvPr>
          <p:cNvSpPr/>
          <p:nvPr/>
        </p:nvSpPr>
        <p:spPr bwMode="auto">
          <a:xfrm>
            <a:off x="152400" y="4038513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A1</a:t>
            </a:r>
            <a:br>
              <a:rPr lang="en-US" sz="1600" dirty="0"/>
            </a:br>
            <a:r>
              <a:rPr lang="en-US" sz="1600" dirty="0"/>
              <a:t>10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5E1A40-2AFC-DB41-BE9F-B2A0DD786486}"/>
              </a:ext>
            </a:extLst>
          </p:cNvPr>
          <p:cNvSpPr/>
          <p:nvPr/>
        </p:nvSpPr>
        <p:spPr bwMode="auto">
          <a:xfrm>
            <a:off x="1721800" y="40675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A2</a:t>
            </a:r>
            <a:br>
              <a:rPr lang="en-US" sz="1600" dirty="0"/>
            </a:br>
            <a:r>
              <a:rPr lang="en-US" sz="1600" dirty="0"/>
              <a:t>10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3C37E6-8BD0-1B41-AE13-265107A23FFB}"/>
              </a:ext>
            </a:extLst>
          </p:cNvPr>
          <p:cNvSpPr/>
          <p:nvPr/>
        </p:nvSpPr>
        <p:spPr bwMode="auto">
          <a:xfrm>
            <a:off x="3291200" y="4038513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B1</a:t>
            </a:r>
            <a:br>
              <a:rPr lang="en-US" sz="1600" dirty="0"/>
            </a:br>
            <a:r>
              <a:rPr lang="en-US" sz="1600" dirty="0"/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D9AC01-EA41-0E4F-8B06-6990FCF77B2C}"/>
              </a:ext>
            </a:extLst>
          </p:cNvPr>
          <p:cNvSpPr/>
          <p:nvPr/>
        </p:nvSpPr>
        <p:spPr bwMode="auto">
          <a:xfrm>
            <a:off x="4860600" y="40675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B2</a:t>
            </a:r>
            <a:br>
              <a:rPr lang="en-US" sz="1600" dirty="0"/>
            </a:br>
            <a:r>
              <a:rPr lang="en-US" sz="1600" dirty="0"/>
              <a:t>25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BEFDE-5CFF-D94F-9EA1-A51126CFBAD8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 bwMode="auto">
          <a:xfrm>
            <a:off x="3174414" y="1742814"/>
            <a:ext cx="1295007" cy="6655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C1E924-6F61-9245-82DE-783632734C97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 bwMode="auto">
          <a:xfrm flipH="1">
            <a:off x="1294200" y="1742814"/>
            <a:ext cx="1320186" cy="6655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2732B0-56A4-AA44-BC07-8E9D81B4176C}"/>
              </a:ext>
            </a:extLst>
          </p:cNvPr>
          <p:cNvCxnSpPr>
            <a:cxnSpLocks/>
            <a:stCxn id="8" idx="5"/>
            <a:endCxn id="13" idx="0"/>
          </p:cNvCxnSpPr>
          <p:nvPr/>
        </p:nvCxnSpPr>
        <p:spPr bwMode="auto">
          <a:xfrm>
            <a:off x="4749435" y="3084414"/>
            <a:ext cx="507165" cy="9830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C526DF-BCE6-1E44-842B-37785BA35E1D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H="1">
            <a:off x="3717001" y="3084414"/>
            <a:ext cx="472406" cy="9737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BEDA16-577B-D444-9EA0-A7F1E295E30A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 bwMode="auto">
          <a:xfrm>
            <a:off x="1574214" y="3084414"/>
            <a:ext cx="543586" cy="9830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6FD54A-1A8D-7246-852A-0489242FD1EC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 bwMode="auto">
          <a:xfrm flipH="1">
            <a:off x="548400" y="3084414"/>
            <a:ext cx="465786" cy="9540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855541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5F31-23C0-B54E-B1B7-8BBF8270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5F3B-8CFD-5C4A-9278-A610C7873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334000"/>
          </a:xfrm>
        </p:spPr>
        <p:txBody>
          <a:bodyPr/>
          <a:lstStyle/>
          <a:p>
            <a:r>
              <a:rPr lang="en-US" dirty="0"/>
              <a:t>Implicit assumptions: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Root is always green 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Assign level to a flow: </a:t>
            </a:r>
          </a:p>
          <a:p>
            <a:pPr lvl="1"/>
            <a:r>
              <a:rPr lang="en-US" dirty="0"/>
              <a:t>Leaf class:</a:t>
            </a:r>
          </a:p>
          <a:p>
            <a:pPr lvl="1"/>
            <a:r>
              <a:rPr lang="en-US" dirty="0"/>
              <a:t>Non-leaf class: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6A9E1-7C04-E740-B68F-9B3A50C3A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3040A-F07F-6F4A-B656-55BE6A65CFFA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E569DE-2CDB-EB42-AB89-7D2E0E3B4A96}"/>
              </a:ext>
            </a:extLst>
          </p:cNvPr>
          <p:cNvSpPr/>
          <p:nvPr/>
        </p:nvSpPr>
        <p:spPr bwMode="auto">
          <a:xfrm>
            <a:off x="7059445" y="1520905"/>
            <a:ext cx="663910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/>
              <a:t>root</a:t>
            </a:r>
            <a:endParaRPr kumimoji="0" lang="en-US" sz="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EB40BC-5008-6548-B1CB-3EF821A3AD8D}"/>
              </a:ext>
            </a:extLst>
          </p:cNvPr>
          <p:cNvSpPr/>
          <p:nvPr/>
        </p:nvSpPr>
        <p:spPr bwMode="auto">
          <a:xfrm>
            <a:off x="6056974" y="236137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12892B-8ED2-DE4B-9454-E3C31E044141}"/>
              </a:ext>
            </a:extLst>
          </p:cNvPr>
          <p:cNvSpPr/>
          <p:nvPr/>
        </p:nvSpPr>
        <p:spPr bwMode="auto">
          <a:xfrm>
            <a:off x="8046144" y="236137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E4016F-8FE0-1E43-996F-34EB0D86D5C6}"/>
              </a:ext>
            </a:extLst>
          </p:cNvPr>
          <p:cNvSpPr/>
          <p:nvPr/>
        </p:nvSpPr>
        <p:spPr bwMode="auto">
          <a:xfrm>
            <a:off x="5589755" y="3382584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91E3D-C550-B24E-BB22-0F9C193875E5}"/>
              </a:ext>
            </a:extLst>
          </p:cNvPr>
          <p:cNvSpPr/>
          <p:nvPr/>
        </p:nvSpPr>
        <p:spPr bwMode="auto">
          <a:xfrm>
            <a:off x="6572932" y="340074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i="1" dirty="0"/>
              <a:t>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9A9FC3-2E1A-5146-98FC-382CC0284673}"/>
              </a:ext>
            </a:extLst>
          </p:cNvPr>
          <p:cNvSpPr/>
          <p:nvPr/>
        </p:nvSpPr>
        <p:spPr bwMode="auto">
          <a:xfrm>
            <a:off x="7556109" y="3382584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AACFA0-DBB4-6245-B226-CD79B94CB2E3}"/>
              </a:ext>
            </a:extLst>
          </p:cNvPr>
          <p:cNvSpPr/>
          <p:nvPr/>
        </p:nvSpPr>
        <p:spPr bwMode="auto">
          <a:xfrm>
            <a:off x="8539285" y="3400743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E0A55-6FF5-4F40-8CA8-F0FC3DFBCE08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 bwMode="auto">
          <a:xfrm>
            <a:off x="7626128" y="1944406"/>
            <a:ext cx="66809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69DCC4-5540-CF40-9880-E9A3962E2FA9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 bwMode="auto">
          <a:xfrm flipH="1">
            <a:off x="6305055" y="1944406"/>
            <a:ext cx="85161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FDEA31-D8E7-244C-8490-03D48654B60C}"/>
              </a:ext>
            </a:extLst>
          </p:cNvPr>
          <p:cNvCxnSpPr>
            <a:cxnSpLocks/>
            <a:stCxn id="9" idx="5"/>
            <a:endCxn id="13" idx="0"/>
          </p:cNvCxnSpPr>
          <p:nvPr/>
        </p:nvCxnSpPr>
        <p:spPr bwMode="auto">
          <a:xfrm>
            <a:off x="8469644" y="2784873"/>
            <a:ext cx="317722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6215B3-A7CE-624A-A7A0-1D97946DD26B}"/>
              </a:ext>
            </a:extLst>
          </p:cNvPr>
          <p:cNvCxnSpPr>
            <a:cxnSpLocks/>
          </p:cNvCxnSpPr>
          <p:nvPr/>
        </p:nvCxnSpPr>
        <p:spPr bwMode="auto">
          <a:xfrm flipH="1">
            <a:off x="7806670" y="2778709"/>
            <a:ext cx="295947" cy="6100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A25034-50BC-4647-97FA-5C75CED8FFB2}"/>
              </a:ext>
            </a:extLst>
          </p:cNvPr>
          <p:cNvCxnSpPr>
            <a:cxnSpLocks/>
            <a:stCxn id="8" idx="5"/>
            <a:endCxn id="11" idx="0"/>
          </p:cNvCxnSpPr>
          <p:nvPr/>
        </p:nvCxnSpPr>
        <p:spPr bwMode="auto">
          <a:xfrm>
            <a:off x="6480474" y="2784873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080C7A-B708-8241-A25C-59C40EB28706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 bwMode="auto">
          <a:xfrm flipH="1">
            <a:off x="5837836" y="2784873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7996CEF-90D6-D745-8DE1-59C3983F9D49}"/>
              </a:ext>
            </a:extLst>
          </p:cNvPr>
          <p:cNvSpPr/>
          <p:nvPr/>
        </p:nvSpPr>
        <p:spPr bwMode="auto">
          <a:xfrm>
            <a:off x="6102484" y="4422438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7599CE-77BF-B546-B1C6-79BEEE1781EA}"/>
              </a:ext>
            </a:extLst>
          </p:cNvPr>
          <p:cNvSpPr/>
          <p:nvPr/>
        </p:nvSpPr>
        <p:spPr bwMode="auto">
          <a:xfrm>
            <a:off x="7085661" y="4440597"/>
            <a:ext cx="496162" cy="4961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BFB8E2-787A-1C48-A1A9-C738FBF6C2A8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>
            <a:off x="6993203" y="3824727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D16EC5-883E-7045-A10D-8FCC9077E1D2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 flipH="1">
            <a:off x="6350565" y="3824727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CEC74A7-3CDD-1047-8EF9-57ECE728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91" y="1410215"/>
            <a:ext cx="3289300" cy="749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8C5664-784E-AF48-BDFA-7445F58A1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410200"/>
            <a:ext cx="1536700" cy="330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559FAD-02C7-C546-BB7B-AD36567EC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835323"/>
            <a:ext cx="4000500" cy="520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66E507-02FD-BB45-BD10-023F29208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05" y="2362200"/>
            <a:ext cx="3276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86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5F31-23C0-B54E-B1B7-8BBF8270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5F3B-8CFD-5C4A-9278-A610C7873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334000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For each transmission by a class, tokens are subtracted from own buckets as well as buckets of all ancestors</a:t>
            </a:r>
          </a:p>
          <a:p>
            <a:pPr lvl="1"/>
            <a:r>
              <a:rPr lang="en-US" sz="2000" dirty="0">
                <a:sym typeface="Wingdings" pitchFamily="2" charset="2"/>
              </a:rPr>
              <a:t>Note: Token count can be negative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Rules for transmission:</a:t>
            </a:r>
          </a:p>
          <a:p>
            <a:pPr lvl="1"/>
            <a:r>
              <a:rPr lang="en-US" dirty="0"/>
              <a:t>Green classes can always </a:t>
            </a:r>
            <a:r>
              <a:rPr lang="en-US" dirty="0">
                <a:sym typeface="Wingdings" pitchFamily="2" charset="2"/>
              </a:rPr>
              <a:t>transmit</a:t>
            </a:r>
          </a:p>
          <a:p>
            <a:pPr lvl="1"/>
            <a:r>
              <a:rPr lang="en-US" dirty="0">
                <a:sym typeface="Wingdings" pitchFamily="2" charset="2"/>
              </a:rPr>
              <a:t>Yellow class:</a:t>
            </a:r>
          </a:p>
          <a:p>
            <a:pPr lvl="2"/>
            <a:r>
              <a:rPr lang="en-US" sz="2000" dirty="0">
                <a:sym typeface="Wingdings" pitchFamily="2" charset="2"/>
              </a:rPr>
              <a:t>Tries to borrow tokens from parent</a:t>
            </a:r>
          </a:p>
          <a:p>
            <a:pPr lvl="2"/>
            <a:r>
              <a:rPr lang="en-US" sz="2000" dirty="0">
                <a:sym typeface="Wingdings" pitchFamily="2" charset="2"/>
              </a:rPr>
              <a:t>If parent is also yellow, parent tries to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borrow from its own parent</a:t>
            </a:r>
          </a:p>
          <a:p>
            <a:pPr lvl="1"/>
            <a:r>
              <a:rPr lang="en-US" sz="2000" dirty="0">
                <a:sym typeface="Wingdings" pitchFamily="2" charset="2"/>
              </a:rPr>
              <a:t>This continues until a parent is either green or red:</a:t>
            </a:r>
          </a:p>
          <a:p>
            <a:pPr lvl="2"/>
            <a:r>
              <a:rPr lang="en-US" sz="2000" dirty="0">
                <a:sym typeface="Wingdings" pitchFamily="2" charset="2"/>
              </a:rPr>
              <a:t>If red: Class cannot transmit</a:t>
            </a:r>
          </a:p>
          <a:p>
            <a:pPr lvl="2"/>
            <a:r>
              <a:rPr lang="en-US" sz="2000" dirty="0">
                <a:sym typeface="Wingdings" pitchFamily="2" charset="2"/>
              </a:rPr>
              <a:t>If green: Can transmit.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Red classes cannot transmit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  <a:p>
            <a:pPr marL="0" indent="0">
              <a:buNone/>
              <a:tabLst>
                <a:tab pos="749300" algn="l"/>
                <a:tab pos="1774825" algn="l"/>
                <a:tab pos="2570163" algn="l"/>
                <a:tab pos="5661025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6A9E1-7C04-E740-B68F-9B3A50C3A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3040A-F07F-6F4A-B656-55BE6A65CFFA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E569DE-2CDB-EB42-AB89-7D2E0E3B4A96}"/>
              </a:ext>
            </a:extLst>
          </p:cNvPr>
          <p:cNvSpPr/>
          <p:nvPr/>
        </p:nvSpPr>
        <p:spPr bwMode="auto">
          <a:xfrm>
            <a:off x="7184690" y="1520905"/>
            <a:ext cx="663910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EB40BC-5008-6548-B1CB-3EF821A3AD8D}"/>
              </a:ext>
            </a:extLst>
          </p:cNvPr>
          <p:cNvSpPr/>
          <p:nvPr/>
        </p:nvSpPr>
        <p:spPr bwMode="auto">
          <a:xfrm>
            <a:off x="6182219" y="2361373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12892B-8ED2-DE4B-9454-E3C31E044141}"/>
              </a:ext>
            </a:extLst>
          </p:cNvPr>
          <p:cNvSpPr/>
          <p:nvPr/>
        </p:nvSpPr>
        <p:spPr bwMode="auto">
          <a:xfrm>
            <a:off x="8171389" y="2361373"/>
            <a:ext cx="496162" cy="496162"/>
          </a:xfrm>
          <a:prstGeom prst="ellipse">
            <a:avLst/>
          </a:prstGeom>
          <a:solidFill>
            <a:srgbClr val="FF00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E4016F-8FE0-1E43-996F-34EB0D86D5C6}"/>
              </a:ext>
            </a:extLst>
          </p:cNvPr>
          <p:cNvSpPr/>
          <p:nvPr/>
        </p:nvSpPr>
        <p:spPr bwMode="auto">
          <a:xfrm>
            <a:off x="5715000" y="3382584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91E3D-C550-B24E-BB22-0F9C193875E5}"/>
              </a:ext>
            </a:extLst>
          </p:cNvPr>
          <p:cNvSpPr/>
          <p:nvPr/>
        </p:nvSpPr>
        <p:spPr bwMode="auto">
          <a:xfrm>
            <a:off x="6698177" y="3400743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i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9A9FC3-2E1A-5146-98FC-382CC0284673}"/>
              </a:ext>
            </a:extLst>
          </p:cNvPr>
          <p:cNvSpPr/>
          <p:nvPr/>
        </p:nvSpPr>
        <p:spPr bwMode="auto">
          <a:xfrm>
            <a:off x="7681354" y="3382584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AACFA0-DBB4-6245-B226-CD79B94CB2E3}"/>
              </a:ext>
            </a:extLst>
          </p:cNvPr>
          <p:cNvSpPr/>
          <p:nvPr/>
        </p:nvSpPr>
        <p:spPr bwMode="auto">
          <a:xfrm>
            <a:off x="8664530" y="3400743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E0A55-6FF5-4F40-8CA8-F0FC3DFBCE08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 bwMode="auto">
          <a:xfrm>
            <a:off x="7751373" y="1944406"/>
            <a:ext cx="66809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69DCC4-5540-CF40-9880-E9A3962E2FA9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 bwMode="auto">
          <a:xfrm flipH="1">
            <a:off x="6430300" y="1944406"/>
            <a:ext cx="85161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FDEA31-D8E7-244C-8490-03D48654B60C}"/>
              </a:ext>
            </a:extLst>
          </p:cNvPr>
          <p:cNvCxnSpPr>
            <a:cxnSpLocks/>
            <a:stCxn id="9" idx="5"/>
            <a:endCxn id="13" idx="0"/>
          </p:cNvCxnSpPr>
          <p:nvPr/>
        </p:nvCxnSpPr>
        <p:spPr bwMode="auto">
          <a:xfrm>
            <a:off x="8594889" y="2784873"/>
            <a:ext cx="317722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6215B3-A7CE-624A-A7A0-1D97946DD26B}"/>
              </a:ext>
            </a:extLst>
          </p:cNvPr>
          <p:cNvCxnSpPr>
            <a:cxnSpLocks/>
          </p:cNvCxnSpPr>
          <p:nvPr/>
        </p:nvCxnSpPr>
        <p:spPr bwMode="auto">
          <a:xfrm flipH="1">
            <a:off x="7931915" y="2778709"/>
            <a:ext cx="295947" cy="6100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A25034-50BC-4647-97FA-5C75CED8FFB2}"/>
              </a:ext>
            </a:extLst>
          </p:cNvPr>
          <p:cNvCxnSpPr>
            <a:cxnSpLocks/>
            <a:stCxn id="8" idx="5"/>
            <a:endCxn id="11" idx="0"/>
          </p:cNvCxnSpPr>
          <p:nvPr/>
        </p:nvCxnSpPr>
        <p:spPr bwMode="auto">
          <a:xfrm>
            <a:off x="6605719" y="2784873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080C7A-B708-8241-A25C-59C40EB28706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 bwMode="auto">
          <a:xfrm flipH="1">
            <a:off x="5963081" y="2784873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7996CEF-90D6-D745-8DE1-59C3983F9D49}"/>
              </a:ext>
            </a:extLst>
          </p:cNvPr>
          <p:cNvSpPr/>
          <p:nvPr/>
        </p:nvSpPr>
        <p:spPr bwMode="auto">
          <a:xfrm>
            <a:off x="6227729" y="4422438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7599CE-77BF-B546-B1C6-79BEEE1781EA}"/>
              </a:ext>
            </a:extLst>
          </p:cNvPr>
          <p:cNvSpPr/>
          <p:nvPr/>
        </p:nvSpPr>
        <p:spPr bwMode="auto">
          <a:xfrm>
            <a:off x="7210906" y="4440597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BFB8E2-787A-1C48-A1A9-C738FBF6C2A8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>
            <a:off x="7118448" y="3824727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D16EC5-883E-7045-A10D-8FCC9077E1D2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 flipH="1">
            <a:off x="6475810" y="3824727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014077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FE5D9AC-E6C0-0B46-927C-E84A131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Token buckets of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C39F-4857-454B-A0FD-BF2B5787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410200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For each transmission remove tokens from own buckets and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buckets of ancestors</a:t>
            </a:r>
          </a:p>
          <a:p>
            <a:pPr lvl="1"/>
            <a:r>
              <a:rPr lang="en-US" sz="2000" dirty="0">
                <a:sym typeface="Wingdings" pitchFamily="2" charset="2"/>
              </a:rPr>
              <a:t>Yellow node can have a deficit in assured bucket</a:t>
            </a:r>
          </a:p>
          <a:p>
            <a:pPr lvl="1"/>
            <a:r>
              <a:rPr lang="en-US" sz="2000" dirty="0">
                <a:sym typeface="Wingdings" pitchFamily="2" charset="2"/>
              </a:rPr>
              <a:t>Red node may have a deficit in both buckets</a:t>
            </a:r>
          </a:p>
          <a:p>
            <a:r>
              <a:rPr lang="en-US" dirty="0">
                <a:sym typeface="Wingdings" pitchFamily="2" charset="2"/>
              </a:rPr>
              <a:t>Max. deficit corresponds to 60 seconds at the given rate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pPr marL="5715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Class turns to green only when token count in assured bucket becomes positive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7CEF8-A34F-8C46-865D-FEF18EA3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78480"/>
            <a:ext cx="60960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6700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FE5D9AC-E6C0-0B46-927C-E84A131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Transmission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C39F-4857-454B-A0FD-BF2B5787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1096014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HTB uses Deficit Round Robin (DRR) for transmission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Multiple DRR queues, only one DRR queue is active at a time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Each flow has a quantum that determines the max. bytes that can be sent at a time</a:t>
            </a:r>
          </a:p>
          <a:p>
            <a:pPr marL="1028700" lvl="3" indent="-342900"/>
            <a:r>
              <a:rPr lang="en-US" altLang="en-US" dirty="0">
                <a:latin typeface="Calibri" panose="020F0502020204030204" pitchFamily="34" charset="0"/>
              </a:rPr>
              <a:t>Quantum is proportional to assured rate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7E1C4E-1C62-E047-8BF1-E2A31AF5F29D}"/>
              </a:ext>
            </a:extLst>
          </p:cNvPr>
          <p:cNvSpPr/>
          <p:nvPr/>
        </p:nvSpPr>
        <p:spPr bwMode="auto">
          <a:xfrm>
            <a:off x="1813643" y="3118090"/>
            <a:ext cx="663910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71FB15-0E23-7942-81D5-57B6BF649692}"/>
              </a:ext>
            </a:extLst>
          </p:cNvPr>
          <p:cNvSpPr/>
          <p:nvPr/>
        </p:nvSpPr>
        <p:spPr bwMode="auto">
          <a:xfrm>
            <a:off x="811172" y="3958558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97FAC0-0277-0E40-B7A3-081FFB429ECA}"/>
              </a:ext>
            </a:extLst>
          </p:cNvPr>
          <p:cNvSpPr/>
          <p:nvPr/>
        </p:nvSpPr>
        <p:spPr bwMode="auto">
          <a:xfrm>
            <a:off x="2800342" y="3958558"/>
            <a:ext cx="496162" cy="496162"/>
          </a:xfrm>
          <a:prstGeom prst="ellipse">
            <a:avLst/>
          </a:prstGeom>
          <a:solidFill>
            <a:srgbClr val="FF00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82B4A8-F601-044B-ACC9-26F580082BF0}"/>
              </a:ext>
            </a:extLst>
          </p:cNvPr>
          <p:cNvSpPr/>
          <p:nvPr/>
        </p:nvSpPr>
        <p:spPr bwMode="auto">
          <a:xfrm>
            <a:off x="343953" y="4979769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01459F-705F-9E40-92D8-0EAB1D21E31D}"/>
              </a:ext>
            </a:extLst>
          </p:cNvPr>
          <p:cNvSpPr/>
          <p:nvPr/>
        </p:nvSpPr>
        <p:spPr bwMode="auto">
          <a:xfrm>
            <a:off x="1327130" y="4997928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D74B4C-CAE0-4349-AC4C-73AA47136584}"/>
              </a:ext>
            </a:extLst>
          </p:cNvPr>
          <p:cNvSpPr/>
          <p:nvPr/>
        </p:nvSpPr>
        <p:spPr bwMode="auto">
          <a:xfrm>
            <a:off x="2310307" y="4979769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8938C0-7279-B443-9686-B4D97FDA3699}"/>
              </a:ext>
            </a:extLst>
          </p:cNvPr>
          <p:cNvSpPr/>
          <p:nvPr/>
        </p:nvSpPr>
        <p:spPr bwMode="auto">
          <a:xfrm>
            <a:off x="3293483" y="4997928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9D0950-5074-6942-B154-FB7A9D8BC690}"/>
              </a:ext>
            </a:extLst>
          </p:cNvPr>
          <p:cNvCxnSpPr>
            <a:cxnSpLocks/>
            <a:stCxn id="6" idx="5"/>
            <a:endCxn id="8" idx="0"/>
          </p:cNvCxnSpPr>
          <p:nvPr/>
        </p:nvCxnSpPr>
        <p:spPr bwMode="auto">
          <a:xfrm>
            <a:off x="2380326" y="3541591"/>
            <a:ext cx="66809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9995B9-D9A7-7645-A029-431387B770AD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 bwMode="auto">
          <a:xfrm flipH="1">
            <a:off x="1059253" y="3541591"/>
            <a:ext cx="85161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DD6602-C292-BF45-84FD-2FA065E6CF91}"/>
              </a:ext>
            </a:extLst>
          </p:cNvPr>
          <p:cNvCxnSpPr>
            <a:cxnSpLocks/>
            <a:stCxn id="8" idx="5"/>
            <a:endCxn id="12" idx="0"/>
          </p:cNvCxnSpPr>
          <p:nvPr/>
        </p:nvCxnSpPr>
        <p:spPr bwMode="auto">
          <a:xfrm>
            <a:off x="3223842" y="4382058"/>
            <a:ext cx="317722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A860F1-64B4-4540-979D-841ABBEFDFA6}"/>
              </a:ext>
            </a:extLst>
          </p:cNvPr>
          <p:cNvCxnSpPr>
            <a:cxnSpLocks/>
          </p:cNvCxnSpPr>
          <p:nvPr/>
        </p:nvCxnSpPr>
        <p:spPr bwMode="auto">
          <a:xfrm flipH="1">
            <a:off x="2560868" y="4375894"/>
            <a:ext cx="295947" cy="6100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E94D35-4C5A-D54A-B904-7B62E419BCF9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 bwMode="auto">
          <a:xfrm>
            <a:off x="1234672" y="4382058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DD64E1-D0C0-D648-947B-DC88A152CF4F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 bwMode="auto">
          <a:xfrm flipH="1">
            <a:off x="592034" y="4382058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79E2F6-5486-C64C-AE3B-4809765A8710}"/>
              </a:ext>
            </a:extLst>
          </p:cNvPr>
          <p:cNvSpPr/>
          <p:nvPr/>
        </p:nvSpPr>
        <p:spPr bwMode="auto">
          <a:xfrm>
            <a:off x="856682" y="6019623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140A92-B7EA-9B4C-A4C3-B54E0D308DE6}"/>
              </a:ext>
            </a:extLst>
          </p:cNvPr>
          <p:cNvSpPr/>
          <p:nvPr/>
        </p:nvSpPr>
        <p:spPr bwMode="auto">
          <a:xfrm>
            <a:off x="1839859" y="6037782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8DC41A-6DE2-ED45-A2EE-33B4389797EB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>
            <a:off x="1747401" y="5421912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091BC0-B0AD-0845-B4C2-B8A2FB3AE370}"/>
              </a:ext>
            </a:extLst>
          </p:cNvPr>
          <p:cNvCxnSpPr>
            <a:cxnSpLocks/>
            <a:endCxn id="19" idx="0"/>
          </p:cNvCxnSpPr>
          <p:nvPr/>
        </p:nvCxnSpPr>
        <p:spPr bwMode="auto">
          <a:xfrm flipH="1">
            <a:off x="1104763" y="5421912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C86799F-03D2-7941-9893-613DE27B0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353" y="3664190"/>
            <a:ext cx="1752600" cy="673100"/>
          </a:xfrm>
          <a:prstGeom prst="rect">
            <a:avLst/>
          </a:prstGeom>
        </p:spPr>
      </p:pic>
      <p:sp>
        <p:nvSpPr>
          <p:cNvPr id="24" name="AutoShape 50">
            <a:extLst>
              <a:ext uri="{FF2B5EF4-FFF2-40B4-BE49-F238E27FC236}">
                <a16:creationId xmlns:a16="http://schemas.microsoft.com/office/drawing/2014/main" id="{0EC6F195-4B14-C941-BE6C-1F1FF45A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618" y="3552855"/>
            <a:ext cx="352267" cy="914400"/>
          </a:xfrm>
          <a:prstGeom prst="curvedRightArrow">
            <a:avLst>
              <a:gd name="adj1" fmla="val 34059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6707F8D-199E-F245-8E1C-EEC6C40A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353" y="5715070"/>
            <a:ext cx="1752600" cy="673100"/>
          </a:xfrm>
          <a:prstGeom prst="rect">
            <a:avLst/>
          </a:prstGeom>
        </p:spPr>
      </p:pic>
      <p:sp>
        <p:nvSpPr>
          <p:cNvPr id="26" name="AutoShape 50">
            <a:extLst>
              <a:ext uri="{FF2B5EF4-FFF2-40B4-BE49-F238E27FC236}">
                <a16:creationId xmlns:a16="http://schemas.microsoft.com/office/drawing/2014/main" id="{7C5B6FBE-D6BD-6749-B750-F71F9B21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618" y="5603735"/>
            <a:ext cx="352267" cy="914400"/>
          </a:xfrm>
          <a:prstGeom prst="curvedRightArrow">
            <a:avLst>
              <a:gd name="adj1" fmla="val 34059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D665F4-3848-0746-961E-407546BF7BA4}"/>
              </a:ext>
            </a:extLst>
          </p:cNvPr>
          <p:cNvSpPr txBox="1"/>
          <p:nvPr/>
        </p:nvSpPr>
        <p:spPr>
          <a:xfrm>
            <a:off x="4419600" y="3152745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Green leaf classes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637B51-52D1-5545-94E4-FAFE3956FF78}"/>
              </a:ext>
            </a:extLst>
          </p:cNvPr>
          <p:cNvSpPr txBox="1"/>
          <p:nvPr/>
        </p:nvSpPr>
        <p:spPr>
          <a:xfrm>
            <a:off x="4541303" y="5241019"/>
            <a:ext cx="42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Yellow classes: Green classes at level 1</a:t>
            </a:r>
          </a:p>
        </p:txBody>
      </p:sp>
    </p:spTree>
    <p:extLst>
      <p:ext uri="{BB962C8B-B14F-4D97-AF65-F5344CB8AC3E}">
        <p14:creationId xmlns:p14="http://schemas.microsoft.com/office/powerpoint/2010/main" val="426218021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FE5D9AC-E6C0-0B46-927C-E84A131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Transmission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C39F-4857-454B-A0FD-BF2B5787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1096014"/>
          </a:xfrm>
        </p:spPr>
        <p:txBody>
          <a:bodyPr/>
          <a:lstStyle/>
          <a:p>
            <a:r>
              <a:rPr lang="en-CA" dirty="0"/>
              <a:t>The </a:t>
            </a:r>
            <a:r>
              <a:rPr lang="en-CA" b="1" dirty="0"/>
              <a:t>green</a:t>
            </a:r>
            <a:r>
              <a:rPr lang="en-CA" dirty="0"/>
              <a:t> classes grouped, with classes with same level and priority in the same group. </a:t>
            </a:r>
          </a:p>
          <a:p>
            <a:pPr lvl="1"/>
            <a:r>
              <a:rPr lang="en-CA" sz="2000" dirty="0"/>
              <a:t>There is one DRR scheduler for each group</a:t>
            </a:r>
          </a:p>
          <a:p>
            <a:r>
              <a:rPr lang="en-CA" dirty="0"/>
              <a:t>Groups are put in priority order according to: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CA" i="1" dirty="0"/>
              <a:t>Level</a:t>
            </a:r>
            <a:r>
              <a:rPr lang="en-CA" dirty="0"/>
              <a:t> from lowest to highest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CA" i="1" dirty="0"/>
              <a:t>Priority</a:t>
            </a:r>
            <a:r>
              <a:rPr lang="en-CA" dirty="0"/>
              <a:t> from highest to lowest </a:t>
            </a:r>
          </a:p>
          <a:p>
            <a:pPr marL="400050"/>
            <a:r>
              <a:rPr lang="en-CA" dirty="0"/>
              <a:t>Find the top group (classes have the same </a:t>
            </a:r>
            <a:r>
              <a:rPr lang="en-CA" i="1" dirty="0"/>
              <a:t>level</a:t>
            </a:r>
            <a:r>
              <a:rPr lang="en-CA" dirty="0"/>
              <a:t> and </a:t>
            </a:r>
            <a:r>
              <a:rPr lang="en-CA" i="1" dirty="0"/>
              <a:t>priority)</a:t>
            </a:r>
            <a:endParaRPr lang="en-CA" dirty="0"/>
          </a:p>
          <a:p>
            <a:r>
              <a:rPr lang="en-CA" dirty="0"/>
              <a:t>Select a leaf class for transmission:</a:t>
            </a:r>
          </a:p>
          <a:p>
            <a:pPr lvl="1"/>
            <a:r>
              <a:rPr lang="en-CA" dirty="0"/>
              <a:t>If top group is from leaf level (level = 0)</a:t>
            </a:r>
          </a:p>
          <a:p>
            <a:pPr lvl="2"/>
            <a:r>
              <a:rPr lang="en-CA" dirty="0"/>
              <a:t>DRR over them</a:t>
            </a:r>
          </a:p>
          <a:p>
            <a:pPr lvl="1"/>
            <a:r>
              <a:rPr lang="en-CA" dirty="0"/>
              <a:t>If top group is not from leaf level (level ≠ 0)</a:t>
            </a:r>
          </a:p>
          <a:p>
            <a:pPr lvl="2"/>
            <a:r>
              <a:rPr lang="en-CA" sz="1600" dirty="0">
                <a:solidFill>
                  <a:srgbClr val="00B050"/>
                </a:solidFill>
              </a:rPr>
              <a:t>Do RR between classes in top group</a:t>
            </a:r>
          </a:p>
          <a:p>
            <a:pPr lvl="2"/>
            <a:r>
              <a:rPr lang="en-CA" sz="1600" dirty="0">
                <a:solidFill>
                  <a:srgbClr val="00B050"/>
                </a:solidFill>
              </a:rPr>
              <a:t>For each class in top group: Perform DRR over leaf classes that can borrow </a:t>
            </a:r>
            <a:r>
              <a:rPr lang="en-CA" sz="1600" u="sng" dirty="0">
                <a:solidFill>
                  <a:srgbClr val="00B050"/>
                </a:solidFill>
              </a:rPr>
              <a:t>all the way up</a:t>
            </a:r>
            <a:r>
              <a:rPr lang="en-CA" sz="1600" dirty="0">
                <a:solidFill>
                  <a:srgbClr val="00B050"/>
                </a:solidFill>
              </a:rPr>
              <a:t> to this class</a:t>
            </a:r>
          </a:p>
          <a:p>
            <a:pPr lvl="2"/>
            <a:r>
              <a:rPr lang="en-CA" altLang="en-US" sz="1600" dirty="0">
                <a:solidFill>
                  <a:srgbClr val="00B050"/>
                </a:solidFill>
                <a:latin typeface="Calibri" panose="020F0502020204030204" pitchFamily="34" charset="0"/>
              </a:rPr>
              <a:t>This should be the same as a DRR over all leaf descendants of classes in the top group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471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C329-9B5D-DB4E-B21C-1DAD6C26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Group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FD0AB-4E04-9148-B24D-87FC8A99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each transmission, check if </a:t>
            </a:r>
          </a:p>
          <a:p>
            <a:pPr lvl="1"/>
            <a:r>
              <a:rPr lang="en-US" dirty="0"/>
              <a:t>color of any class has changed, and </a:t>
            </a:r>
          </a:p>
          <a:p>
            <a:pPr lvl="1"/>
            <a:r>
              <a:rPr lang="en-US" dirty="0"/>
              <a:t>the top group has changed</a:t>
            </a:r>
          </a:p>
          <a:p>
            <a:pPr lvl="1"/>
            <a:endParaRPr lang="en-US" dirty="0"/>
          </a:p>
          <a:p>
            <a:r>
              <a:rPr lang="en-US" dirty="0"/>
              <a:t>If top group has changed, switch to the DRR (RR) scheduler of the new top group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2591D-4719-3E40-BF15-896DB6A47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3040A-F07F-6F4A-B656-55BE6A65CFFA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2765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E5A2-709E-7443-9F5A-23216764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6F14-CEA7-3640-A7ED-E12408BA5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B25B-0BC1-7C43-B8AB-0BF65DD4B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3040A-F07F-6F4A-B656-55BE6A65CFFA}" type="slidenum">
              <a:rPr lang="en-US" altLang="en-US" smtClean="0"/>
              <a:pPr/>
              <a:t>56</a:t>
            </a:fld>
            <a:endParaRPr lang="en-US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99BCD-0238-2C40-BE32-B2951C754B1F}"/>
              </a:ext>
            </a:extLst>
          </p:cNvPr>
          <p:cNvSpPr/>
          <p:nvPr/>
        </p:nvSpPr>
        <p:spPr bwMode="auto">
          <a:xfrm>
            <a:off x="2050865" y="1424631"/>
            <a:ext cx="663910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BDFEF6-5F3C-8844-B3E2-146D1B7C80D5}"/>
              </a:ext>
            </a:extLst>
          </p:cNvPr>
          <p:cNvSpPr/>
          <p:nvPr/>
        </p:nvSpPr>
        <p:spPr bwMode="auto">
          <a:xfrm>
            <a:off x="1048394" y="2265099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478B6C-D3CB-074E-8EC4-3602CBA55426}"/>
              </a:ext>
            </a:extLst>
          </p:cNvPr>
          <p:cNvSpPr/>
          <p:nvPr/>
        </p:nvSpPr>
        <p:spPr bwMode="auto">
          <a:xfrm>
            <a:off x="3037564" y="2265099"/>
            <a:ext cx="496162" cy="496162"/>
          </a:xfrm>
          <a:prstGeom prst="ellipse">
            <a:avLst/>
          </a:prstGeom>
          <a:solidFill>
            <a:srgbClr val="FF00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51F13D-BC88-EE45-B20B-0E1EC9A387D1}"/>
              </a:ext>
            </a:extLst>
          </p:cNvPr>
          <p:cNvSpPr/>
          <p:nvPr/>
        </p:nvSpPr>
        <p:spPr bwMode="auto">
          <a:xfrm>
            <a:off x="109907" y="4326164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FCA961-66EA-F24E-BB34-0F03A04F7FC4}"/>
              </a:ext>
            </a:extLst>
          </p:cNvPr>
          <p:cNvSpPr/>
          <p:nvPr/>
        </p:nvSpPr>
        <p:spPr bwMode="auto">
          <a:xfrm>
            <a:off x="1564352" y="3304469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i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EBBADF-4F94-B245-B53C-21B0976DA7FD}"/>
              </a:ext>
            </a:extLst>
          </p:cNvPr>
          <p:cNvSpPr/>
          <p:nvPr/>
        </p:nvSpPr>
        <p:spPr bwMode="auto">
          <a:xfrm>
            <a:off x="2547529" y="3286310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575874-B5F4-294E-AD94-21BE26EC322D}"/>
              </a:ext>
            </a:extLst>
          </p:cNvPr>
          <p:cNvSpPr/>
          <p:nvPr/>
        </p:nvSpPr>
        <p:spPr bwMode="auto">
          <a:xfrm>
            <a:off x="3530705" y="3304469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97F0DF-CE66-3B4A-9A3F-FAE8977995BE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 bwMode="auto">
          <a:xfrm>
            <a:off x="2617548" y="1848132"/>
            <a:ext cx="66809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25C28-70C4-D140-9AEF-8B63D2C5B1CE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 bwMode="auto">
          <a:xfrm flipH="1">
            <a:off x="1296475" y="1848132"/>
            <a:ext cx="85161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9AD4E4-3761-784E-B4DE-5A62538C13CF}"/>
              </a:ext>
            </a:extLst>
          </p:cNvPr>
          <p:cNvCxnSpPr>
            <a:cxnSpLocks/>
            <a:stCxn id="7" idx="5"/>
            <a:endCxn id="11" idx="0"/>
          </p:cNvCxnSpPr>
          <p:nvPr/>
        </p:nvCxnSpPr>
        <p:spPr bwMode="auto">
          <a:xfrm>
            <a:off x="3461064" y="2688599"/>
            <a:ext cx="317722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695491-FCE6-624B-90EE-081A9EE7D54E}"/>
              </a:ext>
            </a:extLst>
          </p:cNvPr>
          <p:cNvCxnSpPr>
            <a:cxnSpLocks/>
          </p:cNvCxnSpPr>
          <p:nvPr/>
        </p:nvCxnSpPr>
        <p:spPr bwMode="auto">
          <a:xfrm flipH="1">
            <a:off x="2798090" y="2682435"/>
            <a:ext cx="295947" cy="6100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B06082-D803-204A-BDED-9FDA7847C9D2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 bwMode="auto">
          <a:xfrm>
            <a:off x="1471894" y="2688599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088D7B-D096-F049-A2B2-9535804D4C0F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 bwMode="auto">
          <a:xfrm flipH="1">
            <a:off x="357988" y="2688600"/>
            <a:ext cx="763067" cy="16375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3B56C37-4F43-864D-9BBA-66458271E53F}"/>
              </a:ext>
            </a:extLst>
          </p:cNvPr>
          <p:cNvSpPr/>
          <p:nvPr/>
        </p:nvSpPr>
        <p:spPr bwMode="auto">
          <a:xfrm>
            <a:off x="1093904" y="4326164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EA5A12-0CA4-7A46-AB16-63D67D20580D}"/>
              </a:ext>
            </a:extLst>
          </p:cNvPr>
          <p:cNvSpPr/>
          <p:nvPr/>
        </p:nvSpPr>
        <p:spPr bwMode="auto">
          <a:xfrm>
            <a:off x="2077081" y="4344323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5143A-227D-4C43-9D3B-85FF54DFF708}"/>
              </a:ext>
            </a:extLst>
          </p:cNvPr>
          <p:cNvCxnSpPr>
            <a:cxnSpLocks/>
            <a:endCxn id="19" idx="0"/>
          </p:cNvCxnSpPr>
          <p:nvPr/>
        </p:nvCxnSpPr>
        <p:spPr bwMode="auto">
          <a:xfrm>
            <a:off x="1984623" y="3728453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AF83BC-149A-7848-8CE2-FCB08BAD2330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flipH="1">
            <a:off x="1341985" y="3728453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54C859A-3D13-4F4E-8A75-ECB44587513B}"/>
              </a:ext>
            </a:extLst>
          </p:cNvPr>
          <p:cNvSpPr/>
          <p:nvPr/>
        </p:nvSpPr>
        <p:spPr bwMode="auto">
          <a:xfrm>
            <a:off x="6411942" y="1386141"/>
            <a:ext cx="663910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FE1524-A524-E94A-9516-164EF47DEB3E}"/>
              </a:ext>
            </a:extLst>
          </p:cNvPr>
          <p:cNvSpPr/>
          <p:nvPr/>
        </p:nvSpPr>
        <p:spPr bwMode="auto">
          <a:xfrm>
            <a:off x="5409471" y="2226609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368571-9206-AC48-8D91-2FC8EC67C986}"/>
              </a:ext>
            </a:extLst>
          </p:cNvPr>
          <p:cNvSpPr/>
          <p:nvPr/>
        </p:nvSpPr>
        <p:spPr bwMode="auto">
          <a:xfrm>
            <a:off x="7398641" y="2226609"/>
            <a:ext cx="496162" cy="496162"/>
          </a:xfrm>
          <a:prstGeom prst="ellipse">
            <a:avLst/>
          </a:prstGeom>
          <a:solidFill>
            <a:srgbClr val="92D05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3CE955-3C0A-394F-A612-B087C0C216BC}"/>
              </a:ext>
            </a:extLst>
          </p:cNvPr>
          <p:cNvSpPr/>
          <p:nvPr/>
        </p:nvSpPr>
        <p:spPr bwMode="auto">
          <a:xfrm>
            <a:off x="4470164" y="4305833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DD90D7-EE2B-D24A-AA66-DFFF54E13044}"/>
              </a:ext>
            </a:extLst>
          </p:cNvPr>
          <p:cNvSpPr/>
          <p:nvPr/>
        </p:nvSpPr>
        <p:spPr bwMode="auto">
          <a:xfrm>
            <a:off x="5925429" y="3265979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i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FCAF4A-FC40-E545-8A86-1691D5A98E1C}"/>
              </a:ext>
            </a:extLst>
          </p:cNvPr>
          <p:cNvSpPr/>
          <p:nvPr/>
        </p:nvSpPr>
        <p:spPr bwMode="auto">
          <a:xfrm>
            <a:off x="7215531" y="4302491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13B8888-C94B-D542-B4AE-57A4306AD853}"/>
              </a:ext>
            </a:extLst>
          </p:cNvPr>
          <p:cNvSpPr/>
          <p:nvPr/>
        </p:nvSpPr>
        <p:spPr bwMode="auto">
          <a:xfrm>
            <a:off x="8021470" y="3299672"/>
            <a:ext cx="496162" cy="496162"/>
          </a:xfrm>
          <a:prstGeom prst="ellipse">
            <a:avLst/>
          </a:prstGeom>
          <a:solidFill>
            <a:srgbClr val="FF00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69900A-AE83-184B-90B6-08EA2F8BAA5F}"/>
              </a:ext>
            </a:extLst>
          </p:cNvPr>
          <p:cNvCxnSpPr>
            <a:cxnSpLocks/>
            <a:stCxn id="22" idx="5"/>
            <a:endCxn id="24" idx="0"/>
          </p:cNvCxnSpPr>
          <p:nvPr/>
        </p:nvCxnSpPr>
        <p:spPr bwMode="auto">
          <a:xfrm>
            <a:off x="6978625" y="1809642"/>
            <a:ext cx="66809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D64808-8307-7C41-8174-DEC52933AEBF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 bwMode="auto">
          <a:xfrm flipH="1">
            <a:off x="5657552" y="1809642"/>
            <a:ext cx="851617" cy="4169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24486A-9732-4241-9200-67AE1BC47F4C}"/>
              </a:ext>
            </a:extLst>
          </p:cNvPr>
          <p:cNvCxnSpPr>
            <a:cxnSpLocks/>
            <a:stCxn id="24" idx="5"/>
            <a:endCxn id="28" idx="0"/>
          </p:cNvCxnSpPr>
          <p:nvPr/>
        </p:nvCxnSpPr>
        <p:spPr bwMode="auto">
          <a:xfrm>
            <a:off x="7822142" y="2650110"/>
            <a:ext cx="447409" cy="64956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6D6749-1BB8-B940-BAAF-2928173CA602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 flipH="1">
            <a:off x="7462418" y="2650110"/>
            <a:ext cx="8884" cy="16375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9F7ABE-E2D5-4641-A799-F054CAB20E7D}"/>
              </a:ext>
            </a:extLst>
          </p:cNvPr>
          <p:cNvCxnSpPr>
            <a:cxnSpLocks/>
            <a:stCxn id="23" idx="5"/>
            <a:endCxn id="26" idx="0"/>
          </p:cNvCxnSpPr>
          <p:nvPr/>
        </p:nvCxnSpPr>
        <p:spPr bwMode="auto">
          <a:xfrm>
            <a:off x="5832971" y="2650109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464FC6-6526-5547-B1F8-3D7016DC9084}"/>
              </a:ext>
            </a:extLst>
          </p:cNvPr>
          <p:cNvCxnSpPr>
            <a:cxnSpLocks/>
            <a:stCxn id="23" idx="3"/>
            <a:endCxn id="25" idx="0"/>
          </p:cNvCxnSpPr>
          <p:nvPr/>
        </p:nvCxnSpPr>
        <p:spPr bwMode="auto">
          <a:xfrm flipH="1">
            <a:off x="4718245" y="2650110"/>
            <a:ext cx="763887" cy="165572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DB5183B-B844-BF44-83E6-EAC77F9DFF21}"/>
              </a:ext>
            </a:extLst>
          </p:cNvPr>
          <p:cNvSpPr/>
          <p:nvPr/>
        </p:nvSpPr>
        <p:spPr bwMode="auto">
          <a:xfrm>
            <a:off x="5454981" y="4287674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7072B7-B38F-B444-8A79-79B4E0FBFFDF}"/>
              </a:ext>
            </a:extLst>
          </p:cNvPr>
          <p:cNvSpPr/>
          <p:nvPr/>
        </p:nvSpPr>
        <p:spPr bwMode="auto">
          <a:xfrm>
            <a:off x="6438158" y="4305833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90653F-C1FA-6446-B951-2357208428AA}"/>
              </a:ext>
            </a:extLst>
          </p:cNvPr>
          <p:cNvCxnSpPr>
            <a:cxnSpLocks/>
            <a:endCxn id="36" idx="0"/>
          </p:cNvCxnSpPr>
          <p:nvPr/>
        </p:nvCxnSpPr>
        <p:spPr bwMode="auto">
          <a:xfrm>
            <a:off x="6345700" y="3689963"/>
            <a:ext cx="340539" cy="6158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E2ABC07-0260-5041-93CB-F3CF2D1BAD69}"/>
              </a:ext>
            </a:extLst>
          </p:cNvPr>
          <p:cNvCxnSpPr>
            <a:cxnSpLocks/>
            <a:endCxn id="35" idx="0"/>
          </p:cNvCxnSpPr>
          <p:nvPr/>
        </p:nvCxnSpPr>
        <p:spPr bwMode="auto">
          <a:xfrm flipH="1">
            <a:off x="5703062" y="3689963"/>
            <a:ext cx="291799" cy="5977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07FAD98-63B4-D74D-8CA9-D523861EE41D}"/>
              </a:ext>
            </a:extLst>
          </p:cNvPr>
          <p:cNvSpPr/>
          <p:nvPr/>
        </p:nvSpPr>
        <p:spPr bwMode="auto">
          <a:xfrm>
            <a:off x="8291166" y="4355841"/>
            <a:ext cx="496162" cy="496162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36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55D5C8-8C03-164C-9AA8-ADF8D2F80D2E}"/>
              </a:ext>
            </a:extLst>
          </p:cNvPr>
          <p:cNvCxnSpPr>
            <a:cxnSpLocks/>
            <a:stCxn id="28" idx="4"/>
            <a:endCxn id="41" idx="0"/>
          </p:cNvCxnSpPr>
          <p:nvPr/>
        </p:nvCxnSpPr>
        <p:spPr bwMode="auto">
          <a:xfrm>
            <a:off x="8269551" y="3795834"/>
            <a:ext cx="269696" cy="56000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57504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9F06958-DFD1-924A-89A1-57132F7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Determine a link sharing allocation</a:t>
            </a:r>
          </a:p>
        </p:txBody>
      </p:sp>
      <p:sp>
        <p:nvSpPr>
          <p:cNvPr id="37890" name="Content Placeholder 10">
            <a:extLst>
              <a:ext uri="{FF2B5EF4-FFF2-40B4-BE49-F238E27FC236}">
                <a16:creationId xmlns:a16="http://schemas.microsoft.com/office/drawing/2014/main" id="{9C1259B4-7126-DB4B-872B-E202D54B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765" y="1143000"/>
            <a:ext cx="3304035" cy="510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Class B2 becomes active</a:t>
            </a: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altLang="en-US" dirty="0">
                <a:latin typeface="Calibri" panose="020F0502020204030204" pitchFamily="34" charset="0"/>
              </a:rPr>
            </a:b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Requested rates are: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A1</a:t>
            </a:r>
            <a:r>
              <a:rPr lang="en-US" altLang="en-US" dirty="0">
                <a:latin typeface="Calibri" panose="020F0502020204030204" pitchFamily="34" charset="0"/>
              </a:rPr>
              <a:t>= 30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A2</a:t>
            </a:r>
            <a:r>
              <a:rPr lang="en-US" altLang="en-US" dirty="0">
                <a:latin typeface="Calibri" panose="020F0502020204030204" pitchFamily="34" charset="0"/>
              </a:rPr>
              <a:t>= 15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B1</a:t>
            </a:r>
            <a:r>
              <a:rPr lang="en-US" altLang="en-US" dirty="0">
                <a:latin typeface="Calibri" panose="020F0502020204030204" pitchFamily="34" charset="0"/>
              </a:rPr>
              <a:t>= 15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B2</a:t>
            </a:r>
            <a:r>
              <a:rPr lang="en-US" altLang="en-US" dirty="0">
                <a:latin typeface="Calibri" panose="020F0502020204030204" pitchFamily="34" charset="0"/>
              </a:rPr>
              <a:t>= 20</a:t>
            </a: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5FF167-3276-BC47-AA74-C8EABB67CB47}"/>
              </a:ext>
            </a:extLst>
          </p:cNvPr>
          <p:cNvSpPr/>
          <p:nvPr/>
        </p:nvSpPr>
        <p:spPr bwMode="auto">
          <a:xfrm>
            <a:off x="2498400" y="10668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Root</a:t>
            </a:r>
            <a:br>
              <a:rPr lang="en-US" sz="1600" dirty="0"/>
            </a:br>
            <a:r>
              <a:rPr lang="en-US" sz="1600" dirty="0"/>
              <a:t>50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F054C0-088F-BD49-AB4F-048F44DA7222}"/>
              </a:ext>
            </a:extLst>
          </p:cNvPr>
          <p:cNvSpPr/>
          <p:nvPr/>
        </p:nvSpPr>
        <p:spPr bwMode="auto">
          <a:xfrm>
            <a:off x="898200" y="24084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A</a:t>
            </a:r>
            <a:br>
              <a:rPr lang="en-US" sz="1600" dirty="0"/>
            </a:br>
            <a:r>
              <a:rPr lang="en-US" sz="1600" dirty="0"/>
              <a:t>20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71B6E0-C093-3849-98FC-F27C110EA16D}"/>
              </a:ext>
            </a:extLst>
          </p:cNvPr>
          <p:cNvSpPr/>
          <p:nvPr/>
        </p:nvSpPr>
        <p:spPr bwMode="auto">
          <a:xfrm>
            <a:off x="4073421" y="24084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B</a:t>
            </a:r>
            <a:br>
              <a:rPr lang="en-US" sz="1600" dirty="0"/>
            </a:br>
            <a:r>
              <a:rPr lang="en-US" sz="1600" dirty="0"/>
              <a:t>30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804F47-17E7-464B-AA8C-3E78D231C8A4}"/>
              </a:ext>
            </a:extLst>
          </p:cNvPr>
          <p:cNvSpPr/>
          <p:nvPr/>
        </p:nvSpPr>
        <p:spPr bwMode="auto">
          <a:xfrm>
            <a:off x="152400" y="4038513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A1</a:t>
            </a:r>
            <a:br>
              <a:rPr lang="en-US" sz="1600" dirty="0"/>
            </a:br>
            <a:r>
              <a:rPr lang="en-US" sz="1600" dirty="0"/>
              <a:t>10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5E1A40-2AFC-DB41-BE9F-B2A0DD786486}"/>
              </a:ext>
            </a:extLst>
          </p:cNvPr>
          <p:cNvSpPr/>
          <p:nvPr/>
        </p:nvSpPr>
        <p:spPr bwMode="auto">
          <a:xfrm>
            <a:off x="1721800" y="40675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A2</a:t>
            </a:r>
            <a:br>
              <a:rPr lang="en-US" sz="1600" dirty="0"/>
            </a:br>
            <a:r>
              <a:rPr lang="en-US" sz="1600" dirty="0"/>
              <a:t>10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3C37E6-8BD0-1B41-AE13-265107A23FFB}"/>
              </a:ext>
            </a:extLst>
          </p:cNvPr>
          <p:cNvSpPr/>
          <p:nvPr/>
        </p:nvSpPr>
        <p:spPr bwMode="auto">
          <a:xfrm>
            <a:off x="3291200" y="4038513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/>
              <a:t>B1</a:t>
            </a:r>
            <a:br>
              <a:rPr lang="en-US" sz="1600"/>
            </a:br>
            <a:r>
              <a:rPr lang="en-US" sz="1600"/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D9AC01-EA41-0E4F-8B06-6990FCF77B2C}"/>
              </a:ext>
            </a:extLst>
          </p:cNvPr>
          <p:cNvSpPr/>
          <p:nvPr/>
        </p:nvSpPr>
        <p:spPr bwMode="auto">
          <a:xfrm>
            <a:off x="4860600" y="40675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B2</a:t>
            </a:r>
            <a:br>
              <a:rPr lang="en-US" sz="1600" dirty="0"/>
            </a:br>
            <a:r>
              <a:rPr lang="en-US" sz="1600" dirty="0"/>
              <a:t>25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BEFDE-5CFF-D94F-9EA1-A51126CFBAD8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 bwMode="auto">
          <a:xfrm>
            <a:off x="3174414" y="1742814"/>
            <a:ext cx="1295007" cy="6655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C1E924-6F61-9245-82DE-783632734C97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 bwMode="auto">
          <a:xfrm flipH="1">
            <a:off x="1294200" y="1742814"/>
            <a:ext cx="1320186" cy="6655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2732B0-56A4-AA44-BC07-8E9D81B4176C}"/>
              </a:ext>
            </a:extLst>
          </p:cNvPr>
          <p:cNvCxnSpPr>
            <a:cxnSpLocks/>
            <a:stCxn id="8" idx="5"/>
            <a:endCxn id="13" idx="0"/>
          </p:cNvCxnSpPr>
          <p:nvPr/>
        </p:nvCxnSpPr>
        <p:spPr bwMode="auto">
          <a:xfrm>
            <a:off x="4749435" y="3084414"/>
            <a:ext cx="507165" cy="9830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C526DF-BCE6-1E44-842B-37785BA35E1D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H="1">
            <a:off x="3717001" y="3084414"/>
            <a:ext cx="472406" cy="9737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BEDA16-577B-D444-9EA0-A7F1E295E30A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 bwMode="auto">
          <a:xfrm>
            <a:off x="1574214" y="3084414"/>
            <a:ext cx="543586" cy="9830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6FD54A-1A8D-7246-852A-0489242FD1EC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 bwMode="auto">
          <a:xfrm flipH="1">
            <a:off x="548400" y="3084414"/>
            <a:ext cx="465786" cy="9540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53187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9F06958-DFD1-924A-89A1-57132F7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Determine a link sharing allocation</a:t>
            </a:r>
          </a:p>
        </p:txBody>
      </p:sp>
      <p:sp>
        <p:nvSpPr>
          <p:cNvPr id="37890" name="Content Placeholder 10">
            <a:extLst>
              <a:ext uri="{FF2B5EF4-FFF2-40B4-BE49-F238E27FC236}">
                <a16:creationId xmlns:a16="http://schemas.microsoft.com/office/drawing/2014/main" id="{9C1259B4-7126-DB4B-872B-E202D54B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765" y="1143000"/>
            <a:ext cx="3304035" cy="510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Now we add upper bounds on bandwidth allocation (“ceiling rates”)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ceiling rates in red</a:t>
            </a: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Requested rates are: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A1</a:t>
            </a:r>
            <a:r>
              <a:rPr lang="en-US" altLang="en-US" dirty="0">
                <a:latin typeface="Calibri" panose="020F0502020204030204" pitchFamily="34" charset="0"/>
              </a:rPr>
              <a:t>= 30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A2</a:t>
            </a:r>
            <a:r>
              <a:rPr lang="en-US" altLang="en-US" dirty="0">
                <a:latin typeface="Calibri" panose="020F0502020204030204" pitchFamily="34" charset="0"/>
              </a:rPr>
              <a:t>= 15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B1</a:t>
            </a:r>
            <a:r>
              <a:rPr lang="en-US" altLang="en-US" dirty="0">
                <a:latin typeface="Calibri" panose="020F0502020204030204" pitchFamily="34" charset="0"/>
              </a:rPr>
              <a:t>= 15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X</a:t>
            </a:r>
            <a:r>
              <a:rPr lang="en-US" altLang="en-US" baseline="-25000" dirty="0">
                <a:latin typeface="Calibri" panose="020F0502020204030204" pitchFamily="34" charset="0"/>
              </a:rPr>
              <a:t>B2</a:t>
            </a:r>
            <a:r>
              <a:rPr lang="en-US" altLang="en-US" dirty="0">
                <a:latin typeface="Calibri" panose="020F0502020204030204" pitchFamily="34" charset="0"/>
              </a:rPr>
              <a:t>= 0</a:t>
            </a: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5FF167-3276-BC47-AA74-C8EABB67CB47}"/>
              </a:ext>
            </a:extLst>
          </p:cNvPr>
          <p:cNvSpPr/>
          <p:nvPr/>
        </p:nvSpPr>
        <p:spPr bwMode="auto">
          <a:xfrm>
            <a:off x="2498400" y="10668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Root</a:t>
            </a:r>
            <a:br>
              <a:rPr lang="en-US" sz="1600" dirty="0"/>
            </a:br>
            <a:r>
              <a:rPr lang="en-US" sz="1600" dirty="0"/>
              <a:t>50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F054C0-088F-BD49-AB4F-048F44DA7222}"/>
              </a:ext>
            </a:extLst>
          </p:cNvPr>
          <p:cNvSpPr/>
          <p:nvPr/>
        </p:nvSpPr>
        <p:spPr bwMode="auto">
          <a:xfrm>
            <a:off x="898200" y="24084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A</a:t>
            </a:r>
            <a:br>
              <a:rPr lang="en-US" sz="1600" dirty="0"/>
            </a:br>
            <a:r>
              <a:rPr lang="en-US" sz="1600" dirty="0"/>
              <a:t>20 </a:t>
            </a:r>
            <a:r>
              <a:rPr lang="en-US" sz="1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71B6E0-C093-3849-98FC-F27C110EA16D}"/>
              </a:ext>
            </a:extLst>
          </p:cNvPr>
          <p:cNvSpPr/>
          <p:nvPr/>
        </p:nvSpPr>
        <p:spPr bwMode="auto">
          <a:xfrm>
            <a:off x="4073421" y="24084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B</a:t>
            </a:r>
            <a:br>
              <a:rPr lang="en-US" sz="2000" dirty="0"/>
            </a:br>
            <a:r>
              <a:rPr lang="en-US" sz="1600" dirty="0"/>
              <a:t>30 </a:t>
            </a:r>
            <a:r>
              <a:rPr lang="en-US" sz="1600" dirty="0">
                <a:solidFill>
                  <a:srgbClr val="FF0000"/>
                </a:solidFill>
              </a:rPr>
              <a:t>40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804F47-17E7-464B-AA8C-3E78D231C8A4}"/>
              </a:ext>
            </a:extLst>
          </p:cNvPr>
          <p:cNvSpPr/>
          <p:nvPr/>
        </p:nvSpPr>
        <p:spPr bwMode="auto">
          <a:xfrm>
            <a:off x="152400" y="4038513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A1</a:t>
            </a:r>
            <a:br>
              <a:rPr lang="en-US" sz="2000" dirty="0"/>
            </a:br>
            <a:r>
              <a:rPr lang="en-US" sz="1600" dirty="0"/>
              <a:t>10 </a:t>
            </a:r>
            <a:r>
              <a:rPr lang="en-US" sz="1600" dirty="0">
                <a:solidFill>
                  <a:srgbClr val="FF0000"/>
                </a:solidFill>
              </a:rPr>
              <a:t>15</a:t>
            </a:r>
            <a:endParaRPr lang="en-US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5E1A40-2AFC-DB41-BE9F-B2A0DD786486}"/>
              </a:ext>
            </a:extLst>
          </p:cNvPr>
          <p:cNvSpPr/>
          <p:nvPr/>
        </p:nvSpPr>
        <p:spPr bwMode="auto">
          <a:xfrm>
            <a:off x="1721800" y="40675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A2</a:t>
            </a:r>
            <a:br>
              <a:rPr lang="en-US" sz="3200" dirty="0"/>
            </a:br>
            <a:r>
              <a:rPr lang="en-US" sz="1600" dirty="0"/>
              <a:t>10 </a:t>
            </a:r>
            <a:r>
              <a:rPr lang="en-US" sz="1600" dirty="0">
                <a:solidFill>
                  <a:srgbClr val="FF0000"/>
                </a:solidFill>
              </a:rPr>
              <a:t>15</a:t>
            </a:r>
            <a:endParaRPr lang="en-US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3C37E6-8BD0-1B41-AE13-265107A23FFB}"/>
              </a:ext>
            </a:extLst>
          </p:cNvPr>
          <p:cNvSpPr/>
          <p:nvPr/>
        </p:nvSpPr>
        <p:spPr bwMode="auto">
          <a:xfrm>
            <a:off x="3291200" y="4038513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B1</a:t>
            </a:r>
            <a:br>
              <a:rPr lang="en-US" sz="2000" dirty="0"/>
            </a:br>
            <a:r>
              <a:rPr lang="en-US" sz="1600" dirty="0"/>
              <a:t>5 </a:t>
            </a:r>
            <a:r>
              <a:rPr lang="en-US" sz="1600" dirty="0">
                <a:solidFill>
                  <a:srgbClr val="FF0000"/>
                </a:solidFill>
              </a:rPr>
              <a:t>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D9AC01-EA41-0E4F-8B06-6990FCF77B2C}"/>
              </a:ext>
            </a:extLst>
          </p:cNvPr>
          <p:cNvSpPr/>
          <p:nvPr/>
        </p:nvSpPr>
        <p:spPr bwMode="auto">
          <a:xfrm>
            <a:off x="4860600" y="4067500"/>
            <a:ext cx="792000" cy="7920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B2</a:t>
            </a:r>
            <a:br>
              <a:rPr lang="en-US" sz="2000" dirty="0"/>
            </a:br>
            <a:r>
              <a:rPr lang="en-US" sz="1600" dirty="0"/>
              <a:t>25 </a:t>
            </a:r>
            <a:r>
              <a:rPr lang="en-US" sz="1600" dirty="0">
                <a:solidFill>
                  <a:srgbClr val="FF0000"/>
                </a:solidFill>
              </a:rPr>
              <a:t>30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BEFDE-5CFF-D94F-9EA1-A51126CFBAD8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 bwMode="auto">
          <a:xfrm>
            <a:off x="3174414" y="1742814"/>
            <a:ext cx="1295007" cy="6655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C1E924-6F61-9245-82DE-783632734C97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 bwMode="auto">
          <a:xfrm flipH="1">
            <a:off x="1294200" y="1742814"/>
            <a:ext cx="1320186" cy="6655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2732B0-56A4-AA44-BC07-8E9D81B4176C}"/>
              </a:ext>
            </a:extLst>
          </p:cNvPr>
          <p:cNvCxnSpPr>
            <a:cxnSpLocks/>
            <a:stCxn id="8" idx="5"/>
            <a:endCxn id="13" idx="0"/>
          </p:cNvCxnSpPr>
          <p:nvPr/>
        </p:nvCxnSpPr>
        <p:spPr bwMode="auto">
          <a:xfrm>
            <a:off x="4749435" y="3084414"/>
            <a:ext cx="507165" cy="9830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C526DF-BCE6-1E44-842B-37785BA35E1D}"/>
              </a:ext>
            </a:extLst>
          </p:cNvPr>
          <p:cNvCxnSpPr>
            <a:cxnSpLocks/>
          </p:cNvCxnSpPr>
          <p:nvPr/>
        </p:nvCxnSpPr>
        <p:spPr bwMode="auto">
          <a:xfrm flipH="1">
            <a:off x="3691159" y="3074575"/>
            <a:ext cx="472406" cy="9737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BEDA16-577B-D444-9EA0-A7F1E295E30A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 bwMode="auto">
          <a:xfrm>
            <a:off x="1574214" y="3084414"/>
            <a:ext cx="543586" cy="9830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6FD54A-1A8D-7246-852A-0489242FD1EC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 bwMode="auto">
          <a:xfrm flipH="1">
            <a:off x="548400" y="3084414"/>
            <a:ext cx="465786" cy="9540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63346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379CF7D-0510-E748-8233-9270E3AD9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alibri" panose="020F0502020204030204" pitchFamily="34" charset="0"/>
              </a:rPr>
              <a:t>Hierarchical Resource Scheduling Solutions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FBB8CEF-C659-EB42-AA3B-0888F4F38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49300"/>
            <a:ext cx="8915400" cy="54991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Hierarchical Link Sharing / Class-Based Queuing 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(CBQ)</a:t>
            </a:r>
            <a:b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altLang="en-US" dirty="0"/>
              <a:t>(V. Jacobson, S. Floyd)</a:t>
            </a:r>
          </a:p>
          <a:p>
            <a:pPr marL="514350" indent="-514350">
              <a:buFontTx/>
              <a:buAutoNum type="arabicPeriod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Hierarchical Generalized Processor Sharing model and Hierarchical Packet Fair Queuing algorithm 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dirty="0"/>
              <a:t>(J. Bennett, H. Zhang)</a:t>
            </a:r>
          </a:p>
          <a:p>
            <a:pPr marL="514350" indent="-514350">
              <a:buFontTx/>
              <a:buAutoNum type="arabicPeriod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Hierarchical Token Bucket 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(HTB)</a:t>
            </a:r>
          </a:p>
          <a:p>
            <a:pPr marL="0" indent="0">
              <a:buNone/>
            </a:pPr>
            <a:r>
              <a:rPr lang="en-US" altLang="en-US" dirty="0"/>
              <a:t>      (</a:t>
            </a:r>
            <a:r>
              <a:rPr lang="en-CA" altLang="en-US" dirty="0"/>
              <a:t>M.</a:t>
            </a:r>
            <a:r>
              <a:rPr lang="en-CA" dirty="0"/>
              <a:t> </a:t>
            </a:r>
            <a:r>
              <a:rPr lang="en-CA" dirty="0" err="1"/>
              <a:t>Devera</a:t>
            </a:r>
            <a:r>
              <a:rPr lang="en-CA" dirty="0"/>
              <a:t> a.k.a. </a:t>
            </a:r>
            <a:r>
              <a:rPr lang="en-US" altLang="en-US" dirty="0" err="1"/>
              <a:t>devik</a:t>
            </a:r>
            <a:r>
              <a:rPr lang="en-US" altLang="en-US" dirty="0"/>
              <a:t>)</a:t>
            </a:r>
            <a:br>
              <a:rPr lang="en-US" altLang="en-US" sz="2800" dirty="0">
                <a:latin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Covered at a later time: </a:t>
            </a:r>
          </a:p>
          <a:p>
            <a:pPr marL="0" indent="0">
              <a:buNone/>
            </a:pPr>
            <a:r>
              <a:rPr lang="en-US" altLang="en-US" i="1" dirty="0">
                <a:latin typeface="Calibri" panose="020F0502020204030204" pitchFamily="34" charset="0"/>
              </a:rPr>
              <a:t>Hierarchical Fair Service Curve </a:t>
            </a:r>
            <a:r>
              <a:rPr lang="en-US" altLang="en-US" i="1" dirty="0">
                <a:solidFill>
                  <a:srgbClr val="C00000"/>
                </a:solidFill>
                <a:latin typeface="Calibri" panose="020F0502020204030204" pitchFamily="34" charset="0"/>
              </a:rPr>
              <a:t>(HFSC) </a:t>
            </a:r>
            <a:br>
              <a:rPr lang="en-US" altLang="en-US" i="1" dirty="0">
                <a:latin typeface="Calibri" panose="020F0502020204030204" pitchFamily="34" charset="0"/>
              </a:rPr>
            </a:br>
            <a:r>
              <a:rPr lang="en-US" altLang="en-US" sz="2000" i="1" dirty="0">
                <a:latin typeface="Calibri" panose="020F0502020204030204" pitchFamily="34" charset="0"/>
              </a:rPr>
              <a:t>I. </a:t>
            </a:r>
            <a:r>
              <a:rPr lang="en-US" altLang="en-US" sz="2000" i="1" dirty="0" err="1">
                <a:latin typeface="Calibri" panose="020F0502020204030204" pitchFamily="34" charset="0"/>
              </a:rPr>
              <a:t>Stoica</a:t>
            </a:r>
            <a:r>
              <a:rPr lang="en-US" altLang="en-US" sz="2000" i="1" dirty="0">
                <a:latin typeface="Calibri" panose="020F0502020204030204" pitchFamily="34" charset="0"/>
              </a:rPr>
              <a:t>, H. Zhang, E. Ng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65E0C114-F1DC-9B4F-822A-AFE9B6AE57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09800"/>
            <a:ext cx="7924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Hierarchical Link Sharing</a:t>
            </a:r>
            <a:br>
              <a:rPr lang="en-US" dirty="0"/>
            </a:br>
            <a:r>
              <a:rPr lang="en-US" dirty="0"/>
              <a:t>(Class-Based Queuing) </a:t>
            </a:r>
            <a:endParaRPr lang="en-US" b="0" dirty="0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69"/>
  <p:tag name="DEFAULTHEIGHT" val="356"/>
</p:tagLst>
</file>

<file path=ppt/theme/theme1.xml><?xml version="1.0" encoding="utf-8"?>
<a:theme xmlns:a="http://schemas.openxmlformats.org/drawingml/2006/main" name="cs4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45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s45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5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5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5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5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5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5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47950</TotalTime>
  <Words>1897</Words>
  <Application>Microsoft Macintosh PowerPoint</Application>
  <PresentationFormat>Overhead</PresentationFormat>
  <Paragraphs>505</Paragraphs>
  <Slides>56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ＭＳ Ｐゴシック</vt:lpstr>
      <vt:lpstr>ＭＳ Ｐゴシック</vt:lpstr>
      <vt:lpstr>新細明體</vt:lpstr>
      <vt:lpstr>Arial</vt:lpstr>
      <vt:lpstr>Calibri</vt:lpstr>
      <vt:lpstr>Symbol</vt:lpstr>
      <vt:lpstr>Times New Roman</vt:lpstr>
      <vt:lpstr>Wingdings</vt:lpstr>
      <vt:lpstr>cs457</vt:lpstr>
      <vt:lpstr>Hierarchical Scheduling Algorithms</vt:lpstr>
      <vt:lpstr>Hierarchical Resource Sharing over a Single Link</vt:lpstr>
      <vt:lpstr>Hierarchical Resource Scheduling</vt:lpstr>
      <vt:lpstr>Examples (to get an intuition)</vt:lpstr>
      <vt:lpstr>Determine a link sharing allocation</vt:lpstr>
      <vt:lpstr>Determine a link sharing allocation</vt:lpstr>
      <vt:lpstr>Determine a link sharing allocation</vt:lpstr>
      <vt:lpstr>Hierarchical Resource Scheduling Solutions</vt:lpstr>
      <vt:lpstr>Hierarchical Link Sharing (Class-Based Queuing) </vt:lpstr>
      <vt:lpstr>A Comment</vt:lpstr>
      <vt:lpstr>Overview</vt:lpstr>
      <vt:lpstr>Hierarchical link sharing structure</vt:lpstr>
      <vt:lpstr>Link sharing goals</vt:lpstr>
      <vt:lpstr>Scheduler Concepts</vt:lpstr>
      <vt:lpstr>Concepts</vt:lpstr>
      <vt:lpstr>What does “regulated” mean? </vt:lpstr>
      <vt:lpstr>Link-sharing Guidelines</vt:lpstr>
      <vt:lpstr>Formal link sharing guidelines</vt:lpstr>
      <vt:lpstr>Case 1: Who is regulated?</vt:lpstr>
      <vt:lpstr>Case 2: Who is regulated?</vt:lpstr>
      <vt:lpstr>Case 3: Who is regulated?</vt:lpstr>
      <vt:lpstr>Case 4: Who is regulated?</vt:lpstr>
      <vt:lpstr>Ancestor-Only Link-Sharing Guidelines</vt:lpstr>
      <vt:lpstr>Drawbacks of Ancestor-Only Link Sharing</vt:lpstr>
      <vt:lpstr>Top-Level Link-Sharing Guidelines</vt:lpstr>
      <vt:lpstr>Summary</vt:lpstr>
      <vt:lpstr>Ancestor-Only Link-Sharing Guidelines</vt:lpstr>
      <vt:lpstr>Drawbacks of Ancestor-Only Link Sharing</vt:lpstr>
      <vt:lpstr>Top-Level Link-Sharing Guidelines</vt:lpstr>
      <vt:lpstr>Top-Level Link-Sharing </vt:lpstr>
      <vt:lpstr>Formal Link-Sharing Guidelines: Analysis (2)</vt:lpstr>
      <vt:lpstr>Class Based Queuing (CBQ) vs. Link sharing</vt:lpstr>
      <vt:lpstr>CBQ Estimator</vt:lpstr>
      <vt:lpstr>CBQ Selector</vt:lpstr>
      <vt:lpstr>Summary</vt:lpstr>
      <vt:lpstr>Link Sharing as a Fairness Problem</vt:lpstr>
      <vt:lpstr>Definitions</vt:lpstr>
      <vt:lpstr>Guarantees vs. Weights</vt:lpstr>
      <vt:lpstr>Hierarchical Max-min Fairness</vt:lpstr>
      <vt:lpstr>Hierarchical Max-min Fairness</vt:lpstr>
      <vt:lpstr>Supplement to Hierarchical Packet Fair Queueing (see separate slide set) </vt:lpstr>
      <vt:lpstr>H-GPS</vt:lpstr>
      <vt:lpstr>H-GPS</vt:lpstr>
      <vt:lpstr>H-PFQ </vt:lpstr>
      <vt:lpstr>H-PFQ </vt:lpstr>
      <vt:lpstr>H-PFQ </vt:lpstr>
      <vt:lpstr>Hierarchical Token Bucket (HTB)</vt:lpstr>
      <vt:lpstr>HTB</vt:lpstr>
      <vt:lpstr>Token buckets at a class</vt:lpstr>
      <vt:lpstr>HTB</vt:lpstr>
      <vt:lpstr>Transmission</vt:lpstr>
      <vt:lpstr>Token buckets of a class</vt:lpstr>
      <vt:lpstr>Transmission order</vt:lpstr>
      <vt:lpstr>Transmission order</vt:lpstr>
      <vt:lpstr>Top Group changes</vt:lpstr>
      <vt:lpstr>Examples</vt:lpstr>
    </vt:vector>
  </TitlesOfParts>
  <Company>University of Toronto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Jorg Liebeherr</dc:creator>
  <cp:lastModifiedBy>Jorg Liebeherr</cp:lastModifiedBy>
  <cp:revision>352</cp:revision>
  <cp:lastPrinted>1997-09-03T23:08:41Z</cp:lastPrinted>
  <dcterms:created xsi:type="dcterms:W3CDTF">2012-01-19T15:38:23Z</dcterms:created>
  <dcterms:modified xsi:type="dcterms:W3CDTF">2020-01-30T21:20:45Z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jorg@catt.poly.edu</vt:lpwstr>
  </property>
  <property fmtid="{D5CDD505-2E9C-101B-9397-08002B2CF9AE}" pid="8" name="HomePage">
    <vt:lpwstr>aida.poly.edu/EL537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C:\FrontPage Webs\Content\teaching\EL537\Lectures\Lecture0</vt:lpwstr>
  </property>
</Properties>
</file>