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98" r:id="rId12"/>
    <p:sldId id="267" r:id="rId13"/>
    <p:sldId id="283" r:id="rId14"/>
    <p:sldId id="281" r:id="rId15"/>
    <p:sldId id="284" r:id="rId16"/>
    <p:sldId id="285" r:id="rId17"/>
    <p:sldId id="286" r:id="rId18"/>
    <p:sldId id="293" r:id="rId19"/>
    <p:sldId id="290" r:id="rId20"/>
    <p:sldId id="291" r:id="rId21"/>
    <p:sldId id="289" r:id="rId22"/>
    <p:sldId id="268" r:id="rId23"/>
    <p:sldId id="269" r:id="rId24"/>
    <p:sldId id="270" r:id="rId25"/>
    <p:sldId id="271" r:id="rId26"/>
    <p:sldId id="272" r:id="rId27"/>
    <p:sldId id="297" r:id="rId28"/>
    <p:sldId id="296" r:id="rId29"/>
    <p:sldId id="294" r:id="rId30"/>
    <p:sldId id="273" r:id="rId31"/>
    <p:sldId id="274" r:id="rId32"/>
    <p:sldId id="276" r:id="rId33"/>
    <p:sldId id="277" r:id="rId34"/>
    <p:sldId id="27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43"/>
    <p:restoredTop sz="95507"/>
  </p:normalViewPr>
  <p:slideViewPr>
    <p:cSldViewPr snapToGrid="0" snapToObjects="1">
      <p:cViewPr varScale="1">
        <p:scale>
          <a:sx n="91" d="100"/>
          <a:sy n="91" d="100"/>
        </p:scale>
        <p:origin x="216" y="448"/>
      </p:cViewPr>
      <p:guideLst/>
    </p:cSldViewPr>
  </p:slideViewPr>
  <p:outlineViewPr>
    <p:cViewPr>
      <p:scale>
        <a:sx n="33" d="100"/>
        <a:sy n="33" d="100"/>
      </p:scale>
      <p:origin x="0" y="-133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4" Type="http://schemas.openxmlformats.org/officeDocument/2006/relationships/image" Target="../media/image37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7E93-9E78-884A-82E3-348DF0037EFB}" type="datetimeFigureOut">
              <a:rPr lang="en-US" smtClean="0"/>
              <a:t>1/25/17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67923-366E-7546-96FC-FF2BA167B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67923-366E-7546-96FC-FF2BA167BE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10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67923-366E-7546-96FC-FF2BA167BE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72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70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hyperlink" Target="https://en.wikipedia.org/wiki/Simon_Singh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wmf"/><Relationship Id="rId12" Type="http://schemas.openxmlformats.org/officeDocument/2006/relationships/image" Target="../media/image38.png"/><Relationship Id="rId13" Type="http://schemas.openxmlformats.org/officeDocument/2006/relationships/image" Target="../media/image38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3.tiff"/><Relationship Id="rId4" Type="http://schemas.openxmlformats.org/officeDocument/2006/relationships/oleObject" Target="../embeddings/oleObject1.bin"/><Relationship Id="rId5" Type="http://schemas.openxmlformats.org/officeDocument/2006/relationships/image" Target="../media/image34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5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6.wmf"/><Relationship Id="rId10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7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6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43894" y="2435295"/>
            <a:ext cx="9781309" cy="1373070"/>
          </a:xfrm>
        </p:spPr>
        <p:txBody>
          <a:bodyPr/>
          <a:lstStyle/>
          <a:p>
            <a:r>
              <a:rPr lang="en-US" sz="4400" dirty="0" smtClean="0"/>
              <a:t>Information Theoretic Security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Ashish Khisti</a:t>
            </a:r>
          </a:p>
          <a:p>
            <a:r>
              <a:rPr lang="en-US" dirty="0" smtClean="0"/>
              <a:t>ECE Department</a:t>
            </a:r>
          </a:p>
          <a:p>
            <a:r>
              <a:rPr lang="en-US" dirty="0" smtClean="0"/>
              <a:t>University of Toronto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Cryptography</a:t>
            </a:r>
            <a:br>
              <a:rPr lang="en-US" dirty="0" smtClean="0"/>
            </a:br>
            <a:r>
              <a:rPr lang="en-US" sz="2000" dirty="0" err="1" smtClean="0"/>
              <a:t>Benett</a:t>
            </a:r>
            <a:r>
              <a:rPr lang="en-US" sz="2000" dirty="0" smtClean="0"/>
              <a:t> and </a:t>
            </a:r>
            <a:r>
              <a:rPr lang="en-US" sz="2000" dirty="0" err="1" smtClean="0"/>
              <a:t>Bassard</a:t>
            </a:r>
            <a:r>
              <a:rPr lang="en-US" sz="2000" dirty="0" smtClean="0"/>
              <a:t> </a:t>
            </a:r>
            <a:r>
              <a:rPr lang="en-US" sz="2000" dirty="0" smtClean="0"/>
              <a:t>(1984)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982" y="564238"/>
            <a:ext cx="1460500" cy="146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294" y="591197"/>
            <a:ext cx="1095375" cy="146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04172" y="2008264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Charles </a:t>
            </a:r>
            <a:r>
              <a:rPr lang="en-US" dirty="0" err="1" smtClean="0"/>
              <a:t>Benett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516292" y="2028305"/>
            <a:ext cx="156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Giles</a:t>
            </a:r>
            <a:r>
              <a:rPr lang="en-US" dirty="0"/>
              <a:t> </a:t>
            </a:r>
            <a:r>
              <a:rPr lang="en-US" dirty="0" err="1" smtClean="0"/>
              <a:t>Bassard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21" y="2397637"/>
            <a:ext cx="6312615" cy="35760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99373" y="2616760"/>
            <a:ext cx="510761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Quantum No Cloning Theorem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Eavesdropping can be detected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Practical Challenges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Transmission of single photons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Sensitive detectors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Avoiding </a:t>
            </a:r>
            <a:r>
              <a:rPr lang="en-US" sz="2400" dirty="0" err="1" smtClean="0"/>
              <a:t>Decoherence</a:t>
            </a:r>
            <a:endParaRPr lang="en-US" sz="2400" dirty="0" smtClean="0"/>
          </a:p>
          <a:p>
            <a:pPr marL="742950" lvl="1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23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260600"/>
            <a:ext cx="2904360" cy="4205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5057" y="296733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1C1C1C"/>
                </a:solidFill>
                <a:latin typeface="Helvetica" charset="0"/>
              </a:rPr>
              <a:t>The Code Book: The Science of Secrecy from Ancient Egypt to Quantum Cryptography</a:t>
            </a:r>
            <a:r>
              <a:rPr lang="en-US" sz="2800" dirty="0">
                <a:solidFill>
                  <a:srgbClr val="1C1C1C"/>
                </a:solidFill>
                <a:latin typeface="Helvetica" charset="0"/>
              </a:rPr>
              <a:t> is a book by </a:t>
            </a:r>
            <a:r>
              <a:rPr lang="en-US" sz="2800" dirty="0">
                <a:solidFill>
                  <a:srgbClr val="092F9D"/>
                </a:solidFill>
                <a:latin typeface="Helvetica" charset="0"/>
                <a:hlinkClick r:id="rId3"/>
              </a:rPr>
              <a:t>Simon Singh</a:t>
            </a:r>
            <a:r>
              <a:rPr lang="en-US" sz="2800" dirty="0">
                <a:solidFill>
                  <a:srgbClr val="1C1C1C"/>
                </a:solidFill>
                <a:latin typeface="Helvetica" charset="0"/>
                <a:hlinkClick r:id="rId3"/>
              </a:rPr>
              <a:t>, </a:t>
            </a:r>
            <a:r>
              <a:rPr lang="en-US" sz="2800" dirty="0" smtClean="0">
                <a:solidFill>
                  <a:srgbClr val="1C1C1C"/>
                </a:solidFill>
                <a:latin typeface="Helvetica" charset="0"/>
                <a:hlinkClick r:id="rId3"/>
              </a:rPr>
              <a:t>New </a:t>
            </a:r>
            <a:r>
              <a:rPr lang="en-US" sz="2800" dirty="0">
                <a:solidFill>
                  <a:srgbClr val="1C1C1C"/>
                </a:solidFill>
                <a:latin typeface="Helvetica" charset="0"/>
                <a:hlinkClick r:id="rId3"/>
              </a:rPr>
              <a:t>York in 1999 by Doubleday.</a:t>
            </a:r>
          </a:p>
        </p:txBody>
      </p:sp>
    </p:spTree>
    <p:extLst>
      <p:ext uri="{BB962C8B-B14F-4D97-AF65-F5344CB8AC3E}">
        <p14:creationId xmlns:p14="http://schemas.microsoft.com/office/powerpoint/2010/main" val="49700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Theoretic Secrecy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963" y="2700388"/>
            <a:ext cx="6997700" cy="180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0343" y="2238723"/>
            <a:ext cx="333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Claude Shannon (1949)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599" y="440947"/>
            <a:ext cx="1410789" cy="1797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5740" y="4965453"/>
            <a:ext cx="8153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Definition of Perfect Secrecy: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W and X should be Statistically Independent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Secure against a computationally unbounded adversary</a:t>
            </a:r>
          </a:p>
        </p:txBody>
      </p:sp>
    </p:spTree>
    <p:extLst>
      <p:ext uri="{BB962C8B-B14F-4D97-AF65-F5344CB8AC3E}">
        <p14:creationId xmlns:p14="http://schemas.microsoft.com/office/powerpoint/2010/main" val="14774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73" y="753228"/>
            <a:ext cx="9767709" cy="1080938"/>
          </a:xfrm>
        </p:spPr>
        <p:txBody>
          <a:bodyPr/>
          <a:lstStyle/>
          <a:p>
            <a:r>
              <a:rPr lang="en-US" dirty="0" smtClean="0"/>
              <a:t>Information Theory &amp; </a:t>
            </a:r>
            <a:r>
              <a:rPr lang="en-US" smtClean="0"/>
              <a:t>Reliable Communication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6473" y="1522368"/>
            <a:ext cx="333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Claude Shannon (1948)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599" y="440947"/>
            <a:ext cx="1410789" cy="1797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436" y="4730175"/>
            <a:ext cx="7670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Definition of Reliable Communication: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Transmit a sequence of bits reliably over a communication channel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Fundamental Limits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Physical Layer Communication Design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93512" y="3498275"/>
            <a:ext cx="1600200" cy="8382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/>
              <a:t>Encoder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50512" y="3955475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2793712" y="3955475"/>
            <a:ext cx="1046206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3839918" y="3714175"/>
            <a:ext cx="533400" cy="508000"/>
          </a:xfrm>
          <a:prstGeom prst="flowChar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4128843" y="30410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135715"/>
              </p:ext>
            </p:extLst>
          </p:nvPr>
        </p:nvGraphicFramePr>
        <p:xfrm>
          <a:off x="2869912" y="3498275"/>
          <a:ext cx="457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" name="Equation" r:id="rId4" imgW="228600" imgH="190440" progId="Equation.3">
                  <p:embed/>
                </p:oleObj>
              </mc:Choice>
              <mc:Fallback>
                <p:oleObj name="Equation" r:id="rId4" imgW="22860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9912" y="3498275"/>
                        <a:ext cx="4572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73466"/>
              </p:ext>
            </p:extLst>
          </p:nvPr>
        </p:nvGraphicFramePr>
        <p:xfrm>
          <a:off x="4128843" y="3117275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3" name="Equation" r:id="rId6" imgW="228600" imgH="228600" progId="Equation.3">
                  <p:embed/>
                </p:oleObj>
              </mc:Choice>
              <mc:Fallback>
                <p:oleObj name="Equation" r:id="rId6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843" y="3117275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4373318" y="3968175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18977"/>
              </p:ext>
            </p:extLst>
          </p:nvPr>
        </p:nvGraphicFramePr>
        <p:xfrm>
          <a:off x="4741618" y="3485575"/>
          <a:ext cx="381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" name="Equation" r:id="rId8" imgW="190440" imgH="241200" progId="Equation.DSMT4">
                  <p:embed/>
                </p:oleObj>
              </mc:Choice>
              <mc:Fallback>
                <p:oleObj name="Equation" r:id="rId8" imgW="1904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618" y="3485575"/>
                        <a:ext cx="3810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5440118" y="3574475"/>
            <a:ext cx="1447800" cy="8382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/>
              <a:t>Receiver</a:t>
            </a: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6872043" y="3955475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314310"/>
              </p:ext>
            </p:extLst>
          </p:nvPr>
        </p:nvGraphicFramePr>
        <p:xfrm>
          <a:off x="339437" y="3584000"/>
          <a:ext cx="4572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" name="Equation" r:id="rId10" imgW="203040" imgH="164880" progId="Equation.DSMT4">
                  <p:embed/>
                </p:oleObj>
              </mc:Choice>
              <mc:Fallback>
                <p:oleObj name="Equation" r:id="rId10" imgW="20304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37" y="3584000"/>
                        <a:ext cx="45720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344734" y="3485574"/>
                <a:ext cx="665590" cy="5394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40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3400" b="0" i="1" smtClean="0">
                              <a:latin typeface="Cambria Math" charset="0"/>
                            </a:rPr>
                            <m:t>𝑀</m:t>
                          </m:r>
                        </m:e>
                      </m:acc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734" y="3485574"/>
                <a:ext cx="665590" cy="53949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-91979" y="3968177"/>
            <a:ext cx="128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101110001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29482" y="3993575"/>
            <a:ext cx="128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101110001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4640" y="3550234"/>
            <a:ext cx="4161648" cy="31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Wiretap Channel</a:t>
            </a:r>
            <a:br>
              <a:rPr lang="en-US" dirty="0" smtClean="0"/>
            </a:br>
            <a:r>
              <a:rPr lang="en-US" sz="2000" dirty="0" err="1" smtClean="0"/>
              <a:t>Wyner</a:t>
            </a:r>
            <a:r>
              <a:rPr lang="en-US" sz="2000" dirty="0" smtClean="0"/>
              <a:t> 1975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646" y="5347854"/>
            <a:ext cx="9613861" cy="12746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Noisy Communication Channel</a:t>
            </a:r>
          </a:p>
          <a:p>
            <a:r>
              <a:rPr lang="en-US" dirty="0" smtClean="0"/>
              <a:t>Bob: Reliable Communication</a:t>
            </a:r>
          </a:p>
          <a:p>
            <a:r>
              <a:rPr lang="en-US" dirty="0" smtClean="0"/>
              <a:t>Eve: Information Theoretic Secrecy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65" y="2051806"/>
            <a:ext cx="6385497" cy="2773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014" y="267306"/>
            <a:ext cx="1539586" cy="205278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036" y="1831619"/>
            <a:ext cx="6617854" cy="4951574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6364210" y="2230598"/>
            <a:ext cx="4015947" cy="6681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0477416" y="2230598"/>
            <a:ext cx="42996" cy="414775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>
            <a:off x="9457291" y="2297416"/>
            <a:ext cx="1845733" cy="5774267"/>
          </a:xfrm>
          <a:prstGeom prst="arc">
            <a:avLst>
              <a:gd name="adj1" fmla="val 16200000"/>
              <a:gd name="adj2" fmla="val 21525277"/>
            </a:avLst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641653" y="4634217"/>
            <a:ext cx="1881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Shannon’s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Approach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9654312" y="4161714"/>
            <a:ext cx="466810" cy="62490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856155" y="2413808"/>
            <a:ext cx="1691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Wyner’s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Approach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9959111" y="2510363"/>
            <a:ext cx="728134" cy="465164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457291" y="1823205"/>
            <a:ext cx="2689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Secrecy Threshold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7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MIMO Wiretap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5829091"/>
            <a:ext cx="9613861" cy="1028909"/>
          </a:xfrm>
        </p:spPr>
        <p:txBody>
          <a:bodyPr/>
          <a:lstStyle/>
          <a:p>
            <a:r>
              <a:rPr lang="en-US" dirty="0" smtClean="0"/>
              <a:t>Signal of Interest: Green Beam</a:t>
            </a:r>
          </a:p>
          <a:p>
            <a:r>
              <a:rPr lang="en-US" dirty="0" smtClean="0"/>
              <a:t>Artificial Noise: Black Beam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46" y="2042184"/>
            <a:ext cx="10363200" cy="37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MIMO Wiretap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2977" y="2276190"/>
            <a:ext cx="4975787" cy="359931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Secure MIMO System: For the same Signal-To-Noise Ratio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Intended Receiver </a:t>
            </a:r>
            <a:r>
              <a:rPr lang="en-US" dirty="0" smtClean="0"/>
              <a:t>BER &lt;&lt; Eavesdropper </a:t>
            </a:r>
            <a:r>
              <a:rPr lang="en-US" dirty="0" smtClean="0"/>
              <a:t>BER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 be combined with Wiretap Coding Scheme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8" y="1834166"/>
            <a:ext cx="6617854" cy="495157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29355" y="2220770"/>
            <a:ext cx="5090984" cy="18535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16431" y="3665817"/>
            <a:ext cx="3094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Intended Receiver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74571" y="3380809"/>
            <a:ext cx="510639" cy="380011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57875" y="2641955"/>
            <a:ext cx="2351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Eavesdropper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90513" y="2406121"/>
            <a:ext cx="510639" cy="38001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1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So far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Historical Perspective</a:t>
            </a:r>
          </a:p>
          <a:p>
            <a:r>
              <a:rPr lang="en-US" dirty="0" smtClean="0"/>
              <a:t>Information Theoretic Security</a:t>
            </a:r>
          </a:p>
          <a:p>
            <a:pPr lvl="1"/>
            <a:r>
              <a:rPr lang="en-US" dirty="0" smtClean="0"/>
              <a:t>Secure MIMO Communication at Physical Layer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Privacy Preserving Biometrics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Privacy in Electric Grids</a:t>
            </a:r>
          </a:p>
        </p:txBody>
      </p:sp>
    </p:spTree>
    <p:extLst>
      <p:ext uri="{BB962C8B-B14F-4D97-AF65-F5344CB8AC3E}">
        <p14:creationId xmlns:p14="http://schemas.microsoft.com/office/powerpoint/2010/main" val="15032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Biometric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2868" y="2355273"/>
            <a:ext cx="5762042" cy="3380509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Biometric Systems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Store biometric as clear text and pattern match</a:t>
            </a:r>
          </a:p>
          <a:p>
            <a:pPr>
              <a:lnSpc>
                <a:spcPct val="80000"/>
              </a:lnSpc>
            </a:pPr>
            <a:r>
              <a:rPr lang="en-US" altLang="en-US" b="1" dirty="0"/>
              <a:t>Stolen computer = lost biometric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Biometric readings vary between measurements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Results of a hash not repeatable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2074009"/>
            <a:ext cx="5555672" cy="464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262506" y="6531930"/>
            <a:ext cx="2743200" cy="365125"/>
          </a:xfrm>
        </p:spPr>
        <p:txBody>
          <a:bodyPr/>
          <a:lstStyle/>
          <a:p>
            <a:fld id="{01D57C5C-4919-6942-AD12-74D91671A9F8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7924" y="1052943"/>
            <a:ext cx="9670475" cy="762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Information Theoretic Hashing</a:t>
            </a:r>
            <a:br>
              <a:rPr lang="en-US" altLang="en-US" dirty="0" smtClean="0"/>
            </a:br>
            <a:r>
              <a:rPr lang="en-US" altLang="en-US" sz="2200" dirty="0"/>
              <a:t>(S. </a:t>
            </a:r>
            <a:r>
              <a:rPr lang="en-US" altLang="en-US" sz="2200" dirty="0" smtClean="0"/>
              <a:t>Draper, A. Khisti et. al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pic>
        <p:nvPicPr>
          <p:cNvPr id="525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5" y="2145143"/>
            <a:ext cx="3035300" cy="29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5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01" y="2145143"/>
            <a:ext cx="4479925" cy="29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5317" name="Rectangle 5"/>
          <p:cNvSpPr>
            <a:spLocks noChangeArrowheads="1"/>
          </p:cNvSpPr>
          <p:nvPr/>
        </p:nvSpPr>
        <p:spPr bwMode="auto">
          <a:xfrm>
            <a:off x="618113" y="5067732"/>
            <a:ext cx="351155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</a:rPr>
              <a:t>Security</a:t>
            </a:r>
            <a:r>
              <a:rPr lang="en-US" altLang="en-US" sz="1600" b="1" dirty="0">
                <a:solidFill>
                  <a:schemeClr val="bg1"/>
                </a:solidFill>
              </a:rPr>
              <a:t> = number “missing” bits</a:t>
            </a:r>
          </a:p>
          <a:p>
            <a:r>
              <a:rPr lang="en-US" altLang="en-US" sz="1600" b="1" dirty="0"/>
              <a:t>= original bits – syndrome bits</a:t>
            </a:r>
          </a:p>
          <a:p>
            <a:r>
              <a:rPr lang="en-US" altLang="en-US" sz="1600" dirty="0"/>
              <a:t>Translates into number guesses</a:t>
            </a:r>
          </a:p>
          <a:p>
            <a:r>
              <a:rPr lang="en-US" altLang="en-US" sz="1600" dirty="0"/>
              <a:t>to identify original biometric </a:t>
            </a:r>
            <a:r>
              <a:rPr lang="en-US" altLang="en-US" sz="1600" dirty="0" err="1"/>
              <a:t>w.h.p</a:t>
            </a:r>
            <a:r>
              <a:rPr lang="en-US" altLang="en-US" sz="1600" dirty="0"/>
              <a:t>.</a:t>
            </a:r>
          </a:p>
        </p:txBody>
      </p:sp>
      <p:sp>
        <p:nvSpPr>
          <p:cNvPr id="525318" name="Rectangle 6"/>
          <p:cNvSpPr>
            <a:spLocks noChangeArrowheads="1"/>
          </p:cNvSpPr>
          <p:nvPr/>
        </p:nvSpPr>
        <p:spPr bwMode="auto">
          <a:xfrm>
            <a:off x="4540825" y="5067731"/>
            <a:ext cx="485100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</a:rPr>
              <a:t>Robustness</a:t>
            </a:r>
            <a:r>
              <a:rPr lang="en-US" altLang="en-US" sz="1600" b="1" dirty="0">
                <a:solidFill>
                  <a:schemeClr val="bg1"/>
                </a:solidFill>
              </a:rPr>
              <a:t> = false-rejection rate</a:t>
            </a:r>
          </a:p>
          <a:p>
            <a:r>
              <a:rPr lang="en-US" altLang="en-US" sz="1600" dirty="0"/>
              <a:t>Robustness</a:t>
            </a:r>
            <a:r>
              <a:rPr lang="en-US" altLang="en-US" sz="1600" b="1" dirty="0"/>
              <a:t> </a:t>
            </a:r>
            <a:r>
              <a:rPr lang="en-US" altLang="en-US" sz="1600" dirty="0"/>
              <a:t>to variations in biometric readings </a:t>
            </a:r>
          </a:p>
          <a:p>
            <a:r>
              <a:rPr lang="en-US" altLang="en-US" sz="1600" dirty="0"/>
              <a:t>achieved by syndrome decoding process</a:t>
            </a:r>
          </a:p>
          <a:p>
            <a:r>
              <a:rPr lang="en-US" altLang="en-US" sz="1600" dirty="0"/>
              <a:t>(syndrome + noisy biometric =&gt; original biometric)</a:t>
            </a:r>
          </a:p>
        </p:txBody>
      </p:sp>
      <p:sp>
        <p:nvSpPr>
          <p:cNvPr id="525319" name="Line 7"/>
          <p:cNvSpPr>
            <a:spLocks noChangeShapeType="1"/>
          </p:cNvSpPr>
          <p:nvPr/>
        </p:nvSpPr>
        <p:spPr bwMode="auto">
          <a:xfrm flipV="1">
            <a:off x="2064325" y="6137707"/>
            <a:ext cx="0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20" name="Line 8"/>
          <p:cNvSpPr>
            <a:spLocks noChangeShapeType="1"/>
          </p:cNvSpPr>
          <p:nvPr/>
        </p:nvSpPr>
        <p:spPr bwMode="auto">
          <a:xfrm>
            <a:off x="2064326" y="6444093"/>
            <a:ext cx="456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21" name="Line 9"/>
          <p:cNvSpPr>
            <a:spLocks noChangeShapeType="1"/>
          </p:cNvSpPr>
          <p:nvPr/>
        </p:nvSpPr>
        <p:spPr bwMode="auto">
          <a:xfrm flipV="1">
            <a:off x="6626800" y="6137707"/>
            <a:ext cx="0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22" name="Rectangle 10"/>
          <p:cNvSpPr>
            <a:spLocks noChangeArrowheads="1"/>
          </p:cNvSpPr>
          <p:nvPr/>
        </p:nvSpPr>
        <p:spPr bwMode="auto">
          <a:xfrm>
            <a:off x="1162722" y="6398774"/>
            <a:ext cx="70830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i="1" dirty="0">
                <a:solidFill>
                  <a:schemeClr val="bg1"/>
                </a:solidFill>
              </a:rPr>
              <a:t>Fewer syndrome bits = greater security, but less robustness</a:t>
            </a:r>
            <a:endParaRPr lang="en-US" altLang="en-US" sz="1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2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Cybersecurity Threats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0734"/>
            <a:ext cx="11011899" cy="2853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0734"/>
            <a:ext cx="11308274" cy="28898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6" y="2100735"/>
            <a:ext cx="11225778" cy="2911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70949"/>
            <a:ext cx="11308274" cy="2941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20295"/>
            <a:ext cx="11308274" cy="2991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48" y="2100732"/>
            <a:ext cx="11308274" cy="259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2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27227-E77A-5042-86FB-19B6AD075375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51164" y="1049331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Features of fingerprint biometrics 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0491" y="2078562"/>
            <a:ext cx="8382000" cy="2336800"/>
          </a:xfrm>
        </p:spPr>
        <p:txBody>
          <a:bodyPr/>
          <a:lstStyle/>
          <a:p>
            <a:pPr marL="457200" indent="-457200">
              <a:buNone/>
            </a:pPr>
            <a:r>
              <a:rPr lang="en-US" altLang="en-US" dirty="0">
                <a:ea typeface="Arial" charset="0"/>
                <a:cs typeface="Arial" charset="0"/>
              </a:rPr>
              <a:t>Need representation format for fingerprints</a:t>
            </a:r>
          </a:p>
          <a:p>
            <a:pPr marL="838200" lvl="1" indent="-381000"/>
            <a:r>
              <a:rPr lang="en-US" altLang="en-US" dirty="0"/>
              <a:t>Fingerprints commonly represented as minutiae (</a:t>
            </a:r>
            <a:r>
              <a:rPr lang="en-US" altLang="en-US" dirty="0" err="1"/>
              <a:t>x,y</a:t>
            </a:r>
            <a:r>
              <a:rPr lang="en-US" altLang="en-US" dirty="0"/>
              <a:t>,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dirty="0">
                <a:ea typeface="Arial" charset="0"/>
                <a:cs typeface="Arial" charset="0"/>
              </a:rPr>
              <a:t>)</a:t>
            </a:r>
          </a:p>
          <a:p>
            <a:pPr marL="838200" lvl="1" indent="-381000"/>
            <a:r>
              <a:rPr lang="en-US" altLang="en-US" dirty="0">
                <a:ea typeface="Arial" charset="0"/>
                <a:cs typeface="Arial" charset="0"/>
              </a:rPr>
              <a:t>Use binary grid to represent minutiae point locations</a:t>
            </a:r>
          </a:p>
          <a:p>
            <a:pPr marL="838200" lvl="1" indent="-381000"/>
            <a:r>
              <a:rPr lang="en-US" altLang="en-US" dirty="0">
                <a:ea typeface="Arial" charset="0"/>
                <a:cs typeface="Arial" charset="0"/>
              </a:rPr>
              <a:t>Orientation could be indicated (use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dirty="0">
                <a:ea typeface="Arial" charset="0"/>
                <a:cs typeface="Arial" charset="0"/>
              </a:rPr>
              <a:t> rather than 1)</a:t>
            </a:r>
            <a:endParaRPr lang="el-GR" altLang="en-US" dirty="0">
              <a:ea typeface="Arial" charset="0"/>
              <a:cs typeface="Arial" charset="0"/>
            </a:endParaRPr>
          </a:p>
          <a:p>
            <a:pPr marL="457200" indent="-457200"/>
            <a:endParaRPr lang="en-US" altLang="en-US" dirty="0"/>
          </a:p>
        </p:txBody>
      </p:sp>
      <p:pic>
        <p:nvPicPr>
          <p:cNvPr id="335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6" y="3603625"/>
            <a:ext cx="6207125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90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19" y="2336873"/>
            <a:ext cx="9405789" cy="359931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Develop a statistical model for biometric channel using Training Data for insertions, deletions and displacement of minutiae points: Uses techniques from </a:t>
            </a:r>
            <a:r>
              <a:rPr lang="en-US" dirty="0" smtClean="0">
                <a:solidFill>
                  <a:schemeClr val="bg1"/>
                </a:solidFill>
              </a:rPr>
              <a:t>Statistical Inference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chemeClr val="bg1"/>
                </a:solidFill>
              </a:rPr>
              <a:t>Machine Learning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Develop error correction code for the biometric channel: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Factor Graph Analysis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Message Passing Algorithms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Belief Propagation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Implement and Test using Real World Biometric Readings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Grids with Smart 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827" y="4745820"/>
            <a:ext cx="9613861" cy="1553381"/>
          </a:xfrm>
        </p:spPr>
        <p:txBody>
          <a:bodyPr>
            <a:normAutofit/>
          </a:bodyPr>
          <a:lstStyle/>
          <a:p>
            <a:r>
              <a:rPr lang="en-US" dirty="0" smtClean="0"/>
              <a:t>Instantaneous Reporting of Energy Usage</a:t>
            </a:r>
          </a:p>
          <a:p>
            <a:r>
              <a:rPr lang="en-US" dirty="0" smtClean="0"/>
              <a:t>Demand Response System</a:t>
            </a:r>
          </a:p>
          <a:p>
            <a:r>
              <a:rPr lang="en-US" dirty="0" smtClean="0"/>
              <a:t>Reduce Energy Consumption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27" y="2150606"/>
            <a:ext cx="7855782" cy="25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Intrusive Appliance Load Monitoring</a:t>
            </a:r>
            <a:br>
              <a:rPr lang="en-US" dirty="0" smtClean="0"/>
            </a:br>
            <a:r>
              <a:rPr lang="en-US" sz="2000" dirty="0" smtClean="0"/>
              <a:t>Hart: Proceedings of the IEEE (1992)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68" y="2072353"/>
            <a:ext cx="8354255" cy="454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Rechargeable Battery</a:t>
            </a:r>
            <a:br>
              <a:rPr lang="en-US" dirty="0" smtClean="0"/>
            </a:br>
            <a:r>
              <a:rPr lang="en-US" sz="2400" dirty="0" err="1" smtClean="0"/>
              <a:t>Varodayan</a:t>
            </a:r>
            <a:r>
              <a:rPr lang="en-US" sz="2400" dirty="0" smtClean="0"/>
              <a:t> and Khisti (2011)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5247216"/>
            <a:ext cx="4890745" cy="1366305"/>
          </a:xfrm>
        </p:spPr>
        <p:txBody>
          <a:bodyPr/>
          <a:lstStyle/>
          <a:p>
            <a:r>
              <a:rPr lang="en-US" dirty="0" smtClean="0"/>
              <a:t>Battery State: S</a:t>
            </a:r>
            <a:r>
              <a:rPr lang="en-US" baseline="-25000" dirty="0" smtClean="0"/>
              <a:t>t</a:t>
            </a:r>
          </a:p>
          <a:p>
            <a:r>
              <a:rPr lang="en-US" dirty="0" smtClean="0"/>
              <a:t>Battery Update Equation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1983317"/>
            <a:ext cx="9563100" cy="326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4" y="6143622"/>
            <a:ext cx="6362699" cy="4699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043021" y="5247216"/>
            <a:ext cx="4890745" cy="1366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Privacy Metric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886" y="5574768"/>
            <a:ext cx="4389139" cy="8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Rechargeable Battery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2116740"/>
            <a:ext cx="9613861" cy="446367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Probabilistic Battery Policies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3200" dirty="0" smtClean="0"/>
              <a:t>Find Optimal Policy</a:t>
            </a:r>
          </a:p>
          <a:p>
            <a:pPr lvl="1"/>
            <a:r>
              <a:rPr lang="en-US" sz="3200" dirty="0" smtClean="0"/>
              <a:t>Objective: Minimize Leakage Rate</a:t>
            </a:r>
          </a:p>
          <a:p>
            <a:pPr lvl="1"/>
            <a:r>
              <a:rPr lang="en-US" sz="3200" dirty="0" smtClean="0"/>
              <a:t>Constraints</a:t>
            </a:r>
          </a:p>
          <a:p>
            <a:pPr lvl="2"/>
            <a:r>
              <a:rPr lang="en-US" sz="3000" dirty="0" smtClean="0"/>
              <a:t>Battery Constraints</a:t>
            </a:r>
          </a:p>
          <a:p>
            <a:pPr lvl="2"/>
            <a:r>
              <a:rPr lang="en-US" sz="3000" dirty="0" smtClean="0"/>
              <a:t>Causality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466" y="2753784"/>
            <a:ext cx="3657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9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Theoretic Viewpoint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4882239"/>
            <a:ext cx="9613861" cy="1845129"/>
          </a:xfrm>
        </p:spPr>
        <p:txBody>
          <a:bodyPr>
            <a:normAutofit/>
          </a:bodyPr>
          <a:lstStyle/>
          <a:p>
            <a:r>
              <a:rPr lang="en-US" dirty="0" smtClean="0"/>
              <a:t>Battery System: Communication Channel</a:t>
            </a:r>
          </a:p>
          <a:p>
            <a:r>
              <a:rPr lang="en-US" dirty="0" smtClean="0"/>
              <a:t>Input: User Load</a:t>
            </a:r>
          </a:p>
          <a:p>
            <a:r>
              <a:rPr lang="en-US" dirty="0" smtClean="0"/>
              <a:t>Output: Grid Load</a:t>
            </a:r>
          </a:p>
          <a:p>
            <a:r>
              <a:rPr lang="en-US" dirty="0" smtClean="0"/>
              <a:t>Goal: Minimize Capacity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328" y="2227943"/>
            <a:ext cx="77470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Policy: </a:t>
            </a:r>
            <a:r>
              <a:rPr lang="en-US" dirty="0" err="1" smtClean="0"/>
              <a:t>i.i.d</a:t>
            </a:r>
            <a:r>
              <a:rPr lang="en-US" dirty="0" smtClean="0"/>
              <a:t>. Inputs</a:t>
            </a:r>
            <a:br>
              <a:rPr lang="en-US" dirty="0" smtClean="0"/>
            </a:br>
            <a:r>
              <a:rPr lang="en-US" sz="2400" dirty="0" smtClean="0"/>
              <a:t>Li-Khisti-Mahajan (2016)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2184400"/>
            <a:ext cx="66763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Proof Techniques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Dynamic Programming Decomposition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Information Theoretic Analysis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31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Policy: </a:t>
            </a:r>
            <a:r>
              <a:rPr lang="en-US" dirty="0" err="1" smtClean="0"/>
              <a:t>i.i.d</a:t>
            </a:r>
            <a:r>
              <a:rPr lang="en-US" dirty="0" smtClean="0"/>
              <a:t>. Inputs</a:t>
            </a:r>
            <a:br>
              <a:rPr lang="en-US" dirty="0" smtClean="0"/>
            </a:br>
            <a:r>
              <a:rPr lang="en-US" sz="2400" dirty="0" smtClean="0"/>
              <a:t>Li-Khisti-Mahajan (2016)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1974850"/>
            <a:ext cx="8395946" cy="48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244436"/>
            <a:ext cx="9613861" cy="369175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Security and Privacy are critical requirements in Modern Infrastructure systems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Information Theoretic Security: Provable Metrics for Security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Physical Layer Wireless Communication Systems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Biometric Systems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Smart Grids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488788" y="5134708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akhisti@ece.utoronto.ca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5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Spartan </a:t>
            </a:r>
            <a:r>
              <a:rPr lang="en-US" dirty="0" err="1" smtClean="0"/>
              <a:t>Scytale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(7th Century BC)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545" y="2931705"/>
            <a:ext cx="53086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7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Case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1364266"/>
            <a:ext cx="39370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2" y="2003842"/>
            <a:ext cx="9867900" cy="233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252" y="4510318"/>
            <a:ext cx="7264419" cy="217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1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Case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1364266"/>
            <a:ext cx="39370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79" y="2060842"/>
            <a:ext cx="9386803" cy="47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0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Case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1364266"/>
            <a:ext cx="3937000" cy="46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76" y="2040164"/>
            <a:ext cx="8699182" cy="481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Case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1364266"/>
            <a:ext cx="3937000" cy="46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81" y="2038803"/>
            <a:ext cx="10649482" cy="446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Case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1364266"/>
            <a:ext cx="39370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7" y="1976968"/>
            <a:ext cx="102235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2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Substitution Cipher</a:t>
            </a:r>
            <a:br>
              <a:rPr lang="en-US" dirty="0" smtClean="0"/>
            </a:br>
            <a:r>
              <a:rPr lang="en-US" sz="2000" dirty="0"/>
              <a:t>(5th Century BC)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0" y="2838160"/>
            <a:ext cx="8691154" cy="1325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80" y="4333465"/>
            <a:ext cx="9396549" cy="1169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7074" y="2145149"/>
            <a:ext cx="396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Cesar Cipher (~50 BC)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837" y="5983523"/>
            <a:ext cx="4610100" cy="5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828" y="561625"/>
            <a:ext cx="1064283" cy="14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819" y="753228"/>
            <a:ext cx="9613861" cy="1080938"/>
          </a:xfrm>
        </p:spPr>
        <p:txBody>
          <a:bodyPr/>
          <a:lstStyle/>
          <a:p>
            <a:r>
              <a:rPr lang="en-US" dirty="0" smtClean="0"/>
              <a:t>Substitution Cipher – Frequency Analysis</a:t>
            </a:r>
            <a:br>
              <a:rPr lang="en-US" dirty="0" smtClean="0"/>
            </a:br>
            <a:r>
              <a:rPr lang="en-US" sz="2400" dirty="0" smtClean="0"/>
              <a:t>(~800 AD, </a:t>
            </a:r>
            <a:r>
              <a:rPr lang="en-US" sz="2400" dirty="0"/>
              <a:t>Al-</a:t>
            </a:r>
            <a:r>
              <a:rPr lang="en-US" sz="2400" dirty="0" err="1"/>
              <a:t>Kindi</a:t>
            </a:r>
            <a:r>
              <a:rPr lang="en-US" sz="2400" dirty="0"/>
              <a:t> 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178" y="559746"/>
            <a:ext cx="1249336" cy="1499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65" y="2058949"/>
            <a:ext cx="5062384" cy="4310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416" y="2331899"/>
            <a:ext cx="6254542" cy="2222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1349" y="5052447"/>
            <a:ext cx="420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Most Common Letters Above: O, X, P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89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Vigenere</a:t>
            </a:r>
            <a:r>
              <a:rPr lang="en-US" dirty="0" smtClean="0"/>
              <a:t> Cipher</a:t>
            </a:r>
            <a:br>
              <a:rPr lang="en-US" dirty="0" smtClean="0"/>
            </a:br>
            <a:r>
              <a:rPr lang="en-US" sz="2400" dirty="0"/>
              <a:t> </a:t>
            </a:r>
            <a:r>
              <a:rPr lang="en-US" sz="2400" dirty="0" smtClean="0"/>
              <a:t>(1586)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537" y="643213"/>
            <a:ext cx="1064594" cy="13755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35961" y="2013707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C1C1C"/>
                </a:solidFill>
                <a:latin typeface="Helvetica" charset="0"/>
              </a:rPr>
              <a:t>Blaise </a:t>
            </a:r>
            <a:r>
              <a:rPr lang="en-US" dirty="0" smtClean="0">
                <a:solidFill>
                  <a:srgbClr val="1C1C1C"/>
                </a:solidFill>
                <a:latin typeface="Helvetica" charset="0"/>
              </a:rPr>
              <a:t>de </a:t>
            </a:r>
          </a:p>
          <a:p>
            <a:r>
              <a:rPr lang="en-US" dirty="0" err="1" smtClean="0">
                <a:solidFill>
                  <a:srgbClr val="1C1C1C"/>
                </a:solidFill>
                <a:latin typeface="Helvetica" charset="0"/>
              </a:rPr>
              <a:t>Vigenère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27" y="2013707"/>
            <a:ext cx="4299361" cy="4641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7345" y="2798618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Key: WHITEWHITEWHITE</a:t>
            </a:r>
            <a:endParaRPr lang="en-US" sz="28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219739"/>
              </p:ext>
            </p:extLst>
          </p:nvPr>
        </p:nvGraphicFramePr>
        <p:xfrm>
          <a:off x="5278580" y="4334343"/>
          <a:ext cx="619760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934"/>
                <a:gridCol w="1032934"/>
                <a:gridCol w="1032934"/>
                <a:gridCol w="1032934"/>
                <a:gridCol w="1032934"/>
                <a:gridCol w="1032934"/>
              </a:tblGrid>
              <a:tr h="34742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Plaintext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</a:t>
                      </a:r>
                      <a:endParaRPr lang="en-US" sz="2400" dirty="0"/>
                    </a:p>
                  </a:txBody>
                  <a:tcPr/>
                </a:tc>
              </a:tr>
              <a:tr h="347429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Ciphertext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Z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80321" y="5694218"/>
            <a:ext cx="3808552" cy="15240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8144" y="3387154"/>
            <a:ext cx="3808552" cy="15240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8144" y="3572631"/>
            <a:ext cx="3808552" cy="15240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6650" y="5251997"/>
            <a:ext cx="3808552" cy="15240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8144" y="2935041"/>
            <a:ext cx="3808552" cy="15240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78580" y="5404397"/>
            <a:ext cx="3985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Broken:</a:t>
            </a:r>
          </a:p>
          <a:p>
            <a:r>
              <a:rPr lang="en-US" sz="2400" dirty="0" smtClean="0"/>
              <a:t>Charles Babbage (1853) </a:t>
            </a:r>
          </a:p>
          <a:p>
            <a:r>
              <a:rPr lang="en-US" sz="2400" dirty="0" smtClean="0"/>
              <a:t>and </a:t>
            </a:r>
            <a:r>
              <a:rPr lang="en-US" sz="2400" dirty="0" err="1" smtClean="0"/>
              <a:t>Fredrich</a:t>
            </a:r>
            <a:r>
              <a:rPr lang="en-US" sz="2400" dirty="0" smtClean="0"/>
              <a:t> </a:t>
            </a:r>
            <a:r>
              <a:rPr lang="en-US" sz="2400" dirty="0" err="1" smtClean="0"/>
              <a:t>Kasiski</a:t>
            </a:r>
            <a:r>
              <a:rPr lang="en-US" sz="2400" dirty="0" smtClean="0"/>
              <a:t>  (1863)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158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Enigma Machine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(Arthur </a:t>
            </a:r>
            <a:r>
              <a:rPr lang="en-US" sz="2000" dirty="0" err="1" smtClean="0"/>
              <a:t>Scherbius</a:t>
            </a:r>
            <a:r>
              <a:rPr lang="en-US" sz="2000" dirty="0" smtClean="0"/>
              <a:t>, 1918)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336873"/>
            <a:ext cx="3300173" cy="4402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336873"/>
            <a:ext cx="3893382" cy="1779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4428337"/>
            <a:ext cx="4027358" cy="231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of </a:t>
            </a:r>
            <a:r>
              <a:rPr lang="en-US" dirty="0" err="1" smtClean="0"/>
              <a:t>Engima</a:t>
            </a:r>
            <a:r>
              <a:rPr lang="en-US" dirty="0"/>
              <a:t> </a:t>
            </a:r>
            <a:r>
              <a:rPr lang="en-US" dirty="0" smtClean="0"/>
              <a:t>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3708473"/>
            <a:ext cx="9613861" cy="359931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Initial Breakthrough</a:t>
            </a:r>
            <a:r>
              <a:rPr lang="en-US" dirty="0" smtClean="0"/>
              <a:t>: Bombes invented by </a:t>
            </a:r>
            <a:r>
              <a:rPr lang="en-US" dirty="0"/>
              <a:t>Marian </a:t>
            </a:r>
            <a:r>
              <a:rPr lang="en-US" dirty="0" smtClean="0"/>
              <a:t>Rejewski (Polish Mathematician) </a:t>
            </a:r>
            <a:endParaRPr lang="en-US" dirty="0"/>
          </a:p>
          <a:p>
            <a:r>
              <a:rPr lang="en-US" u="sng" dirty="0"/>
              <a:t>Bletchley </a:t>
            </a:r>
            <a:r>
              <a:rPr lang="en-US" u="sng" dirty="0" smtClean="0"/>
              <a:t>Park (UK)</a:t>
            </a:r>
            <a:r>
              <a:rPr lang="en-US" dirty="0" smtClean="0"/>
              <a:t>: mathematicians</a:t>
            </a:r>
            <a:r>
              <a:rPr lang="en-US" dirty="0"/>
              <a:t>, scientists, linguists, classicists, chess grandmasters and crossword </a:t>
            </a:r>
            <a:r>
              <a:rPr lang="en-US" dirty="0" smtClean="0"/>
              <a:t>addicts</a:t>
            </a:r>
          </a:p>
          <a:p>
            <a:r>
              <a:rPr lang="en-US" dirty="0" smtClean="0"/>
              <a:t>Alan Turing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250" y="2404513"/>
            <a:ext cx="2791791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17" y="1942263"/>
            <a:ext cx="1391920" cy="19069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0008" y="3772624"/>
            <a:ext cx="1853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Marian Rejewski</a:t>
            </a:r>
          </a:p>
        </p:txBody>
      </p:sp>
      <p:sp>
        <p:nvSpPr>
          <p:cNvPr id="7" name="Rectangle 6"/>
          <p:cNvSpPr/>
          <p:nvPr/>
        </p:nvSpPr>
        <p:spPr>
          <a:xfrm>
            <a:off x="6217866" y="3857283"/>
            <a:ext cx="1330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Alan 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Key Cryptography</a:t>
            </a:r>
            <a:br>
              <a:rPr lang="en-US" dirty="0" smtClean="0"/>
            </a:br>
            <a:r>
              <a:rPr lang="en-US" sz="2000" dirty="0" err="1" smtClean="0"/>
              <a:t>Diffie</a:t>
            </a:r>
            <a:r>
              <a:rPr lang="en-US" sz="2000" dirty="0" smtClean="0"/>
              <a:t> and Hellman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9040" y="2627418"/>
            <a:ext cx="3631521" cy="3593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405" y="634568"/>
            <a:ext cx="2033239" cy="1736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8761" y="577556"/>
            <a:ext cx="2033239" cy="1759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94469" y="2442753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Whitfield </a:t>
            </a:r>
            <a:r>
              <a:rPr lang="en-US" dirty="0" err="1" smtClean="0"/>
              <a:t>Diffie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14972" y="2442753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Martin Hellman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9510" y="4624251"/>
            <a:ext cx="134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Private 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8467" y="2812085"/>
            <a:ext cx="124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Public 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2341" y="3855319"/>
            <a:ext cx="124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Public 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9843" y="5267885"/>
            <a:ext cx="124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Public 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7251" y="2945460"/>
            <a:ext cx="64636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err="1" smtClean="0"/>
              <a:t>Diffie</a:t>
            </a:r>
            <a:r>
              <a:rPr lang="en-US" sz="2400" dirty="0" smtClean="0"/>
              <a:t> Hellman Key Exchange (1976)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First Practical Implementation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RSA: </a:t>
            </a:r>
            <a:r>
              <a:rPr lang="en-US" sz="2400" dirty="0" err="1" smtClean="0"/>
              <a:t>Rivest</a:t>
            </a:r>
            <a:r>
              <a:rPr lang="en-US" sz="2400" dirty="0" smtClean="0"/>
              <a:t>-Shamir-</a:t>
            </a:r>
            <a:r>
              <a:rPr lang="en-US" sz="2400" dirty="0" err="1" smtClean="0"/>
              <a:t>Adleman</a:t>
            </a:r>
            <a:r>
              <a:rPr lang="en-US" sz="2400" dirty="0" smtClean="0"/>
              <a:t> (1977)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Factorization of Primes is NP-Hard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Classified Literature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James Ellis and Clifford Cocks (1970-73)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Pretty Good Privacy (PGP)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Phil Zimmerman (1991)</a:t>
            </a:r>
          </a:p>
        </p:txBody>
      </p:sp>
    </p:spTree>
    <p:extLst>
      <p:ext uri="{BB962C8B-B14F-4D97-AF65-F5344CB8AC3E}">
        <p14:creationId xmlns:p14="http://schemas.microsoft.com/office/powerpoint/2010/main" val="7969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3275</TotalTime>
  <Words>680</Words>
  <Application>Microsoft Macintosh PowerPoint</Application>
  <PresentationFormat>Widescreen</PresentationFormat>
  <Paragraphs>178</Paragraphs>
  <Slides>34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Calibri</vt:lpstr>
      <vt:lpstr>Cambria Math</vt:lpstr>
      <vt:lpstr>Helvetica</vt:lpstr>
      <vt:lpstr>Trebuchet MS</vt:lpstr>
      <vt:lpstr>Arial</vt:lpstr>
      <vt:lpstr>Berlin</vt:lpstr>
      <vt:lpstr>Equation</vt:lpstr>
      <vt:lpstr>Information Theoretic Security</vt:lpstr>
      <vt:lpstr>Cybersecurity Threats</vt:lpstr>
      <vt:lpstr>Spartan Scytale  (7th Century BC)</vt:lpstr>
      <vt:lpstr>Substitution Cipher (5th Century BC)</vt:lpstr>
      <vt:lpstr>Substitution Cipher – Frequency Analysis (~800 AD, Al-Kindi )</vt:lpstr>
      <vt:lpstr>Vigenere Cipher  (1586)</vt:lpstr>
      <vt:lpstr>Enigma Machine (Arthur Scherbius, 1918)</vt:lpstr>
      <vt:lpstr>Breaking of Engima Code</vt:lpstr>
      <vt:lpstr>Public Key Cryptography Diffie and Hellman</vt:lpstr>
      <vt:lpstr>Quantum Cryptography Benett and Bassard (1984)</vt:lpstr>
      <vt:lpstr>Reference</vt:lpstr>
      <vt:lpstr>Information Theoretic Secrecy</vt:lpstr>
      <vt:lpstr>Information Theory &amp; Reliable Communication</vt:lpstr>
      <vt:lpstr>Wiretap Channel Wyner 1975</vt:lpstr>
      <vt:lpstr>MIMO Wiretap Channel</vt:lpstr>
      <vt:lpstr>MIMO Wiretap Channel</vt:lpstr>
      <vt:lpstr>Talk So far …</vt:lpstr>
      <vt:lpstr>Biometric Systems</vt:lpstr>
      <vt:lpstr>Information Theoretic Hashing (S. Draper, A. Khisti et. al)</vt:lpstr>
      <vt:lpstr>Features of fingerprint biometrics </vt:lpstr>
      <vt:lpstr>Technical Challenges</vt:lpstr>
      <vt:lpstr>Electric Grids with Smart Meters</vt:lpstr>
      <vt:lpstr>Non Intrusive Appliance Load Monitoring Hart: Proceedings of the IEEE (1992)</vt:lpstr>
      <vt:lpstr>Rechargeable Battery Varodayan and Khisti (2011)</vt:lpstr>
      <vt:lpstr>Rechargeable Battery Policy</vt:lpstr>
      <vt:lpstr>Information Theoretic Viewpoint</vt:lpstr>
      <vt:lpstr>Optimal Policy: i.i.d. Inputs Li-Khisti-Mahajan (2016)</vt:lpstr>
      <vt:lpstr>Optimal Policy: i.i.d. Inputs Li-Khisti-Mahajan (2016)</vt:lpstr>
      <vt:lpstr>Conclusion</vt:lpstr>
      <vt:lpstr>Binary Case </vt:lpstr>
      <vt:lpstr>Binary Case </vt:lpstr>
      <vt:lpstr>Binary Case </vt:lpstr>
      <vt:lpstr>Binary Case </vt:lpstr>
      <vt:lpstr>Binary Case 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Challenges in Security and Privacy </dc:title>
  <dc:creator>Ashish Jagadish Khisti</dc:creator>
  <cp:lastModifiedBy>Ashish Jagadish Khisti</cp:lastModifiedBy>
  <cp:revision>175</cp:revision>
  <dcterms:created xsi:type="dcterms:W3CDTF">2016-12-29T15:57:23Z</dcterms:created>
  <dcterms:modified xsi:type="dcterms:W3CDTF">2017-01-25T18:12:26Z</dcterms:modified>
</cp:coreProperties>
</file>