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744" r:id="rId2"/>
    <p:sldId id="309" r:id="rId3"/>
    <p:sldId id="283" r:id="rId4"/>
    <p:sldId id="411" r:id="rId5"/>
    <p:sldId id="408" r:id="rId6"/>
    <p:sldId id="409" r:id="rId7"/>
    <p:sldId id="414" r:id="rId8"/>
    <p:sldId id="415" r:id="rId9"/>
    <p:sldId id="1061" r:id="rId10"/>
    <p:sldId id="1062" r:id="rId11"/>
    <p:sldId id="461" r:id="rId12"/>
    <p:sldId id="1063" r:id="rId13"/>
    <p:sldId id="1064" r:id="rId14"/>
    <p:sldId id="902" r:id="rId15"/>
    <p:sldId id="1028" r:id="rId16"/>
    <p:sldId id="988" r:id="rId17"/>
    <p:sldId id="1030" r:id="rId18"/>
    <p:sldId id="1031" r:id="rId19"/>
    <p:sldId id="989" r:id="rId20"/>
    <p:sldId id="1065" r:id="rId21"/>
    <p:sldId id="1034" r:id="rId22"/>
    <p:sldId id="1057" r:id="rId23"/>
    <p:sldId id="1045" r:id="rId24"/>
    <p:sldId id="1046" r:id="rId25"/>
    <p:sldId id="1047" r:id="rId26"/>
    <p:sldId id="1048" r:id="rId27"/>
    <p:sldId id="1058" r:id="rId28"/>
    <p:sldId id="1052" r:id="rId29"/>
    <p:sldId id="1053" r:id="rId30"/>
    <p:sldId id="1054" r:id="rId31"/>
    <p:sldId id="1055" r:id="rId32"/>
    <p:sldId id="1056" r:id="rId33"/>
    <p:sldId id="1066" r:id="rId34"/>
    <p:sldId id="1067" r:id="rId35"/>
    <p:sldId id="1069" r:id="rId36"/>
    <p:sldId id="1070" r:id="rId37"/>
    <p:sldId id="1029" r:id="rId38"/>
  </p:sldIdLst>
  <p:sldSz cx="9144000" cy="6858000" type="overhead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36">
          <p15:clr>
            <a:srgbClr val="A4A3A4"/>
          </p15:clr>
        </p15:guide>
        <p15:guide id="4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FF8931"/>
    <a:srgbClr val="00FFCC"/>
    <a:srgbClr val="FFFFBC"/>
    <a:srgbClr val="FFFF00"/>
    <a:srgbClr val="66CCFF"/>
    <a:srgbClr val="FF6699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/>
    <p:restoredTop sz="94565"/>
  </p:normalViewPr>
  <p:slideViewPr>
    <p:cSldViewPr showGuides="1">
      <p:cViewPr varScale="1">
        <p:scale>
          <a:sx n="84" d="100"/>
          <a:sy n="84" d="100"/>
        </p:scale>
        <p:origin x="1920" y="192"/>
      </p:cViewPr>
      <p:guideLst>
        <p:guide orient="horz" pos="4176"/>
        <p:guide pos="2880"/>
        <p:guide orient="horz" pos="3936"/>
        <p:guide pos="32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4344"/>
    </p:cViewPr>
  </p:sorterViewPr>
  <p:notesViewPr>
    <p:cSldViewPr showGuides="1">
      <p:cViewPr varScale="1">
        <p:scale>
          <a:sx n="54" d="100"/>
          <a:sy n="54" d="100"/>
        </p:scale>
        <p:origin x="-175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1.xml"/><Relationship Id="rId1" Type="http://schemas.openxmlformats.org/officeDocument/2006/relationships/slide" Target="slides/slide15.xml"/><Relationship Id="rId4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9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3838"/>
            <a:ext cx="3209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113838"/>
            <a:ext cx="3130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83354BC9-F6BA-4817-9D4C-5047FA6B1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9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1950" y="0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59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95813"/>
            <a:ext cx="53705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3838"/>
            <a:ext cx="3209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1950" y="9113838"/>
            <a:ext cx="3130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0C6F97-E6AD-46E2-B41A-1B8DE129C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3E02C-A89F-451F-99AA-48F8B8A84E33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4375"/>
            <a:ext cx="4859337" cy="36449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2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Internet Protocol Television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777D-FCDA-4238-AB96-00BD7C8413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9E225F-DED9-44F8-B989-C434C9D09503}" type="slidenum">
              <a:rPr lang="en-US" altLang="en-US" sz="12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372599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B77C22-F3CE-46D3-9304-61CAD9BBCAB2}" type="slidenum">
              <a:rPr lang="en-US" altLang="en-US" sz="12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6" tIns="47512" rIns="95026" bIns="47512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9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739B6D-CB22-4D69-B2A0-EC49A8418C3C}" type="slidenum">
              <a:rPr lang="en-US" altLang="en-US" sz="12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6" tIns="47512" rIns="95026" bIns="47512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7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Internet Protocol Television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777D-FCDA-4238-AB96-00BD7C8413C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42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C6F97-E6AD-46E2-B41A-1B8DE129C17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0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C6F97-E6AD-46E2-B41A-1B8DE129C17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7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BD4EB-9FAA-0F4B-A8D5-6B905786E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C6F97-E6AD-46E2-B41A-1B8DE129C1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D522A-ACB7-4E52-BB8F-E3A0D6A4CF6C}" type="slidenum">
              <a:rPr lang="en-CA" altLang="zh-CN" smtClean="0"/>
              <a:pPr>
                <a:defRPr/>
              </a:pPr>
              <a:t>11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39627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70733-F268-4759-A9B4-8038B438D780}" type="slidenum">
              <a:rPr lang="en-US"/>
              <a:pPr/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4375"/>
            <a:ext cx="4859337" cy="3644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AA13-D0CF-4382-B518-FE1B67468080}" type="slidenum">
              <a:rPr lang="en-US"/>
              <a:pPr/>
              <a:t>16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4375"/>
            <a:ext cx="4859337" cy="36449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4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7C867-721E-4542-8E8B-D96C1A625140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18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7C867-721E-4542-8E8B-D96C1A625140}" type="slidenum">
              <a:rPr lang="en-US"/>
              <a:pPr/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9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567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D35B27-9010-4839-8C41-D2146F2DED2F}" type="slidenum">
              <a:rPr lang="en-US" altLang="en-US" sz="12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8" tIns="47507" rIns="95018" bIns="47507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0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0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 i="0">
              <a:solidFill>
                <a:schemeClr val="bg2"/>
              </a:solidFill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367B01-6A40-4E1C-A608-BB1CE319C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51AF5-E991-43F0-B337-D01B0512E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096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096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7DC4D-A321-490C-BD6D-81F00A88E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815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371600"/>
            <a:ext cx="4381500" cy="2362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86200"/>
            <a:ext cx="4381500" cy="23622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0288FE-7572-4623-ACE7-2728C120C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152400"/>
            <a:ext cx="8991600" cy="6096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59FCE-E0F0-4569-BCC1-14D2FE7F0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41761-030F-4C17-B32D-CEB5A9D93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4ECB9B-E1D2-4BE7-A640-EC5329692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81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81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B560C-EFD8-4793-830D-221F77753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EB20E-0A00-41BC-8C67-B8031B21E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16888-8274-4A24-9981-B7FCFD2A4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21AC0-8B7B-4CCC-AE63-7B968C881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4D7F80-809F-48F6-A49A-CA929FCD3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37093-6E2B-4527-8786-8BB78BE5E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 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29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0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6829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4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949B6A2-40C5-4D2C-AE9C-0D77D99D20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8295" name="Rectangle 1031"/>
          <p:cNvSpPr>
            <a:spLocks noChangeArrowheads="1"/>
          </p:cNvSpPr>
          <p:nvPr/>
        </p:nvSpPr>
        <p:spPr bwMode="auto">
          <a:xfrm>
            <a:off x="0" y="1143000"/>
            <a:ext cx="9144000" cy="746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6" name="Rectangle 1032"/>
          <p:cNvSpPr>
            <a:spLocks noChangeArrowheads="1"/>
          </p:cNvSpPr>
          <p:nvPr/>
        </p:nvSpPr>
        <p:spPr bwMode="auto">
          <a:xfrm>
            <a:off x="36195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b="1" i="0">
              <a:solidFill>
                <a:srgbClr val="B2B2B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661025" algn="l"/>
        </a:tabLst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661025" algn="l"/>
        </a:tabLst>
        <a:defRPr sz="2400">
          <a:solidFill>
            <a:schemeClr val="tx1"/>
          </a:solidFill>
          <a:latin typeface="+mn-lt"/>
          <a:ea typeface="ＭＳ Ｐゴシック" pitchFamily="-108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661025" algn="l"/>
        </a:tabLst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5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9.wmf"/><Relationship Id="rId2" Type="http://schemas.openxmlformats.org/officeDocument/2006/relationships/image" Target="../media/image5.w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7.png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9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20.wmf"/><Relationship Id="rId17" Type="http://schemas.openxmlformats.org/officeDocument/2006/relationships/image" Target="../media/image17.png"/><Relationship Id="rId2" Type="http://schemas.openxmlformats.org/officeDocument/2006/relationships/image" Target="../media/image5.w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6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0.wmf"/><Relationship Id="rId18" Type="http://schemas.openxmlformats.org/officeDocument/2006/relationships/image" Target="../media/image25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22.png"/><Relationship Id="rId10" Type="http://schemas.openxmlformats.org/officeDocument/2006/relationships/image" Target="../media/image12.wmf"/><Relationship Id="rId19" Type="http://schemas.openxmlformats.org/officeDocument/2006/relationships/image" Target="../media/image26.png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20.wmf"/><Relationship Id="rId17" Type="http://schemas.openxmlformats.org/officeDocument/2006/relationships/image" Target="../media/image25.png"/><Relationship Id="rId2" Type="http://schemas.openxmlformats.org/officeDocument/2006/relationships/image" Target="../media/image5.wm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23.png"/><Relationship Id="rId10" Type="http://schemas.openxmlformats.org/officeDocument/2006/relationships/image" Target="../media/image13.wmf"/><Relationship Id="rId19" Type="http://schemas.openxmlformats.org/officeDocument/2006/relationships/image" Target="../media/image27.png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2408"/>
            <a:ext cx="2590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52400" y="774924"/>
            <a:ext cx="8382000" cy="200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  <a:t>Elements of </a:t>
            </a:r>
            <a:b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  <a:t>Application-layer Internetworking</a:t>
            </a:r>
            <a:b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181100" y="2642610"/>
            <a:ext cx="6781800" cy="10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Jorg</a:t>
            </a:r>
            <a: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Liebeherr</a:t>
            </a:r>
            <a:b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  <a:b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821FD-29F3-0C45-983D-297EBBAE7CB7}"/>
              </a:ext>
            </a:extLst>
          </p:cNvPr>
          <p:cNvSpPr/>
          <p:nvPr/>
        </p:nvSpPr>
        <p:spPr>
          <a:xfrm>
            <a:off x="327409" y="6191338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"Elements of Application-layer Internetworking for Adaptive Self-organizing Networks,” J. </a:t>
            </a:r>
            <a:r>
              <a:rPr lang="en-CA" sz="120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Liebeherr</a:t>
            </a:r>
            <a:r>
              <a:rPr lang="en-CA" sz="1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CA" sz="120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Valipour</a:t>
            </a:r>
            <a:r>
              <a:rPr lang="en-CA" sz="1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T. Y. Zhao, Proceedings of the IEEE, April 2019.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C385-5978-794E-B799-D54C887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 Infrastructure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(after a reality check) 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C051-4C21-1944-8BCE-184050CF2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5A9380-5489-8D42-B8E6-D148D3F9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3721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D116F8-04DF-0840-87B3-7E91409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1309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9695238-DD51-454A-8634-58341CDAA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58052"/>
              </p:ext>
            </p:extLst>
          </p:nvPr>
        </p:nvGraphicFramePr>
        <p:xfrm>
          <a:off x="914400" y="1227138"/>
          <a:ext cx="9486900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Visio" r:id="rId3" imgW="10672094" imgH="6091502" progId="Visio.Drawing.11">
                  <p:embed/>
                </p:oleObj>
              </mc:Choice>
              <mc:Fallback>
                <p:oleObj name="Visio" r:id="rId3" imgW="10672094" imgH="6091502" progId="Visio.Drawing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9695238-DD51-454A-8634-58341CDAA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27138"/>
                        <a:ext cx="9486900" cy="540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7D32376-16EE-6444-8373-A98CED6C43CD}"/>
              </a:ext>
            </a:extLst>
          </p:cNvPr>
          <p:cNvGrpSpPr/>
          <p:nvPr/>
        </p:nvGrpSpPr>
        <p:grpSpPr>
          <a:xfrm>
            <a:off x="685800" y="1932561"/>
            <a:ext cx="2971800" cy="1864187"/>
            <a:chOff x="685800" y="1932561"/>
            <a:chExt cx="2971800" cy="186418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1C0A4A06-E981-F64B-B447-854FF8547AC0}"/>
                </a:ext>
              </a:extLst>
            </p:cNvPr>
            <p:cNvSpPr/>
            <p:nvPr/>
          </p:nvSpPr>
          <p:spPr bwMode="auto">
            <a:xfrm>
              <a:off x="685800" y="1932561"/>
              <a:ext cx="2971800" cy="1033462"/>
            </a:xfrm>
            <a:prstGeom prst="cloud">
              <a:avLst/>
            </a:prstGeom>
            <a:grp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Special purpose infrastructure 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79299B4-BDF8-D642-B2D9-F879BCC489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7400" y="2966023"/>
              <a:ext cx="198783" cy="830725"/>
            </a:xfrm>
            <a:prstGeom prst="line">
              <a:avLst/>
            </a:prstGeom>
            <a:grpFill/>
            <a:ln w="12700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D42642-3C41-A14E-91D9-C8AF5B7F681E}"/>
              </a:ext>
            </a:extLst>
          </p:cNvPr>
          <p:cNvGrpSpPr/>
          <p:nvPr/>
        </p:nvGrpSpPr>
        <p:grpSpPr>
          <a:xfrm>
            <a:off x="4004934" y="2114746"/>
            <a:ext cx="948066" cy="3179985"/>
            <a:chOff x="3955824" y="2114243"/>
            <a:chExt cx="745331" cy="3179985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74B0E1E-AFFF-A04F-879C-FB513C2E7201}"/>
                </a:ext>
              </a:extLst>
            </p:cNvPr>
            <p:cNvSpPr/>
            <p:nvPr/>
          </p:nvSpPr>
          <p:spPr bwMode="auto">
            <a:xfrm rot="16200000">
              <a:off x="2842590" y="3227477"/>
              <a:ext cx="2971800" cy="745331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Special purpose infrastructure 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56E9CC-F41D-C043-BD31-BC4BCAF23378}"/>
                </a:ext>
              </a:extLst>
            </p:cNvPr>
            <p:cNvCxnSpPr>
              <a:cxnSpLocks/>
              <a:stCxn id="12" idx="2"/>
            </p:cNvCxnSpPr>
            <p:nvPr/>
          </p:nvCxnSpPr>
          <p:spPr bwMode="auto">
            <a:xfrm>
              <a:off x="4328491" y="5076825"/>
              <a:ext cx="11620" cy="217403"/>
            </a:xfrm>
            <a:prstGeom prst="line">
              <a:avLst/>
            </a:prstGeom>
            <a:ln w="12700"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2301E301-DDAA-364E-850D-210BA7AF6909}"/>
              </a:ext>
            </a:extLst>
          </p:cNvPr>
          <p:cNvSpPr/>
          <p:nvPr/>
        </p:nvSpPr>
        <p:spPr bwMode="auto">
          <a:xfrm>
            <a:off x="1684683" y="5562600"/>
            <a:ext cx="1143000" cy="609600"/>
          </a:xfrm>
          <a:prstGeom prst="cloud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Vehicular </a:t>
            </a:r>
            <a:b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</a:b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Net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9752522-25BD-F74A-97BA-1CFB1C570850}"/>
              </a:ext>
            </a:extLst>
          </p:cNvPr>
          <p:cNvSpPr/>
          <p:nvPr/>
        </p:nvSpPr>
        <p:spPr bwMode="auto">
          <a:xfrm>
            <a:off x="92358" y="4717269"/>
            <a:ext cx="1143000" cy="609600"/>
          </a:xfrm>
          <a:prstGeom prst="cloud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5G </a:t>
            </a:r>
            <a:b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</a:b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Net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D69A7770-E19B-6942-B44B-DD4E50A12A7D}"/>
              </a:ext>
            </a:extLst>
          </p:cNvPr>
          <p:cNvSpPr/>
          <p:nvPr/>
        </p:nvSpPr>
        <p:spPr bwMode="auto">
          <a:xfrm>
            <a:off x="114300" y="5590324"/>
            <a:ext cx="1143000" cy="609600"/>
          </a:xfrm>
          <a:prstGeom prst="cloud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MANET 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A262DD73-322F-4445-B4A4-0DC67065DD15}"/>
              </a:ext>
            </a:extLst>
          </p:cNvPr>
          <p:cNvSpPr/>
          <p:nvPr/>
        </p:nvSpPr>
        <p:spPr bwMode="auto">
          <a:xfrm>
            <a:off x="2833932" y="6092262"/>
            <a:ext cx="1143000" cy="609600"/>
          </a:xfrm>
          <a:prstGeom prst="cloud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Private IP</a:t>
            </a:r>
            <a:b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</a:b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Net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95757BA9-2C59-EC4F-9691-908A85EA5586}"/>
              </a:ext>
            </a:extLst>
          </p:cNvPr>
          <p:cNvSpPr/>
          <p:nvPr/>
        </p:nvSpPr>
        <p:spPr bwMode="auto">
          <a:xfrm>
            <a:off x="852732" y="6180138"/>
            <a:ext cx="1143000" cy="609600"/>
          </a:xfrm>
          <a:prstGeom prst="cloud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IoT</a:t>
            </a:r>
            <a:b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</a:b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-108" charset="0"/>
              </a:rPr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2726318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The Times They Are A-</a:t>
            </a:r>
            <a:r>
              <a:rPr lang="en-CA" sz="3600" b="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Changin</a:t>
            </a:r>
            <a:r>
              <a:rPr lang="en-CA" sz="3600" b="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' </a:t>
            </a:r>
            <a:endParaRPr lang="en-US" sz="3600" b="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Internet-centric: </a:t>
            </a:r>
            <a:b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infrastructures connect to the Internet, but not to each other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7545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central network: </a:t>
            </a:r>
            <a:b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toIntern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3581400" cy="2463800"/>
          </a:xfrm>
          <a:prstGeom prst="rect">
            <a:avLst/>
          </a:prstGeom>
        </p:spPr>
      </p:pic>
      <p:pic>
        <p:nvPicPr>
          <p:cNvPr id="7" name="Picture 6" descr="toA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267200"/>
            <a:ext cx="40767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1306" y="1371600"/>
            <a:ext cx="42672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40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7286-AACE-9D4A-A707-1F771600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Internetworking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C1A4-B6A1-8B45-878C-871C8EF4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Internet ossification since early 2000s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global upgrades fail or proceed at glacial speed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Proliferation of proprietary infrastructures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Networks may not need access to Internet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Global addresses not always essential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internetworking solutions for IoT devices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Lack of internetworking for mobile networks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D70BF-C72A-B244-926F-5C3F534E8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9A7229-E599-7B4C-BDE5-5A8A0B0A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57800"/>
            <a:ext cx="5978951" cy="10334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457200" indent="-457200">
              <a:buFontTx/>
              <a:buNone/>
            </a:pPr>
            <a:r>
              <a:rPr lang="en-US" altLang="en-US" sz="2800" b="1" i="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en-US" altLang="en-US" sz="2800" b="1" i="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good time to think about new approaches to Internetworking</a:t>
            </a:r>
            <a:endParaRPr lang="en-US" altLang="en-US" sz="32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762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8A25-A409-3446-BE55-01F2942A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Application-layer Internetworking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2DEA3-0EBC-5D43-9052-46DA348A9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Devices use available infrastructures to form a network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Separate network for each networked application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device can participate in arbitrarily many networks 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Self-organizing:</a:t>
            </a:r>
          </a:p>
          <a:p>
            <a:pPr lv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Devices detect and establish connectivity with other devices</a:t>
            </a:r>
          </a:p>
          <a:p>
            <a:pPr lv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No central control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Networks may exist only for a limited time</a:t>
            </a: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Topology can be highly dynamic</a:t>
            </a: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All network nodes participate in relaying data (peer-to-peer)</a:t>
            </a: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No need for global deployment</a:t>
            </a:r>
          </a:p>
          <a:p>
            <a:pPr lvl="1"/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5F63C-DE2E-1A47-ADA8-5499FEF06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366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Oval 2"/>
          <p:cNvSpPr>
            <a:spLocks noChangeArrowheads="1"/>
          </p:cNvSpPr>
          <p:nvPr/>
        </p:nvSpPr>
        <p:spPr bwMode="auto">
          <a:xfrm>
            <a:off x="381000" y="5184310"/>
            <a:ext cx="8610600" cy="1088978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 of substrate networks</a:t>
            </a: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1AC66B91-87EB-E44A-A49D-A6B563C47336}"/>
              </a:ext>
            </a:extLst>
          </p:cNvPr>
          <p:cNvSpPr>
            <a:spLocks noChangeArrowheads="1"/>
          </p:cNvSpPr>
          <p:nvPr/>
        </p:nvSpPr>
        <p:spPr bwMode="auto">
          <a:xfrm rot="1678804">
            <a:off x="4529802" y="4858649"/>
            <a:ext cx="3824070" cy="94327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BD595B-05B2-4043-8101-1F606E814E9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Multi-substrate application network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19183F-EFDD-BC47-9DCA-E81A228B2413}"/>
              </a:ext>
            </a:extLst>
          </p:cNvPr>
          <p:cNvSpPr/>
          <p:nvPr/>
        </p:nvSpPr>
        <p:spPr bwMode="auto">
          <a:xfrm>
            <a:off x="6572250" y="5486400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CF4F4701-C0A7-B44F-84BA-647537713500}"/>
              </a:ext>
            </a:extLst>
          </p:cNvPr>
          <p:cNvSpPr>
            <a:spLocks noChangeArrowheads="1"/>
          </p:cNvSpPr>
          <p:nvPr/>
        </p:nvSpPr>
        <p:spPr bwMode="auto">
          <a:xfrm rot="19848818">
            <a:off x="1138149" y="4603970"/>
            <a:ext cx="2750128" cy="943270"/>
          </a:xfrm>
          <a:prstGeom prst="ellipse">
            <a:avLst/>
          </a:prstGeom>
          <a:solidFill>
            <a:srgbClr val="00B050">
              <a:alpha val="20000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9117AC7-AB8E-2B4F-A065-AE175AE02C20}"/>
              </a:ext>
            </a:extLst>
          </p:cNvPr>
          <p:cNvSpPr>
            <a:spLocks noChangeArrowheads="1"/>
          </p:cNvSpPr>
          <p:nvPr/>
        </p:nvSpPr>
        <p:spPr bwMode="auto">
          <a:xfrm rot="177088">
            <a:off x="2972379" y="4021605"/>
            <a:ext cx="2750128" cy="943270"/>
          </a:xfrm>
          <a:prstGeom prst="ellips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235C13-746B-C649-8A10-958B6D55EA73}"/>
              </a:ext>
            </a:extLst>
          </p:cNvPr>
          <p:cNvSpPr/>
          <p:nvPr/>
        </p:nvSpPr>
        <p:spPr bwMode="auto">
          <a:xfrm>
            <a:off x="4937809" y="4436228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CD8CD0-1791-0A44-9882-75BCEDFEBB1B}"/>
              </a:ext>
            </a:extLst>
          </p:cNvPr>
          <p:cNvSpPr/>
          <p:nvPr/>
        </p:nvSpPr>
        <p:spPr bwMode="auto">
          <a:xfrm>
            <a:off x="4047357" y="5676900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3B887A-C979-F141-80D2-C749A1B601D2}"/>
              </a:ext>
            </a:extLst>
          </p:cNvPr>
          <p:cNvSpPr/>
          <p:nvPr/>
        </p:nvSpPr>
        <p:spPr bwMode="auto">
          <a:xfrm>
            <a:off x="3217432" y="4333177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FC97B7-8792-A148-92AB-FF8AEE39FFBF}"/>
              </a:ext>
            </a:extLst>
          </p:cNvPr>
          <p:cNvSpPr/>
          <p:nvPr/>
        </p:nvSpPr>
        <p:spPr bwMode="auto">
          <a:xfrm>
            <a:off x="1546519" y="5427243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E6F4639-783C-3B41-A8B3-5C4894A6FCD5}"/>
              </a:ext>
            </a:extLst>
          </p:cNvPr>
          <p:cNvSpPr/>
          <p:nvPr/>
        </p:nvSpPr>
        <p:spPr bwMode="auto">
          <a:xfrm>
            <a:off x="533400" y="1447800"/>
            <a:ext cx="7818251" cy="209774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network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435F5C-6317-624B-9D7E-071C66BACA34}"/>
              </a:ext>
            </a:extLst>
          </p:cNvPr>
          <p:cNvSpPr/>
          <p:nvPr/>
        </p:nvSpPr>
        <p:spPr bwMode="auto">
          <a:xfrm>
            <a:off x="1551109" y="1943303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EBFF22-E86F-C149-BE0D-6C36720FB5FF}"/>
              </a:ext>
            </a:extLst>
          </p:cNvPr>
          <p:cNvCxnSpPr>
            <a:cxnSpLocks/>
            <a:stCxn id="25" idx="0"/>
            <a:endCxn id="29" idx="4"/>
          </p:cNvCxnSpPr>
          <p:nvPr/>
        </p:nvCxnSpPr>
        <p:spPr bwMode="auto">
          <a:xfrm flipV="1">
            <a:off x="1737019" y="2324303"/>
            <a:ext cx="4590" cy="3102940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EF17E3-AEE3-6E45-A79B-37C754EFB481}"/>
              </a:ext>
            </a:extLst>
          </p:cNvPr>
          <p:cNvSpPr/>
          <p:nvPr/>
        </p:nvSpPr>
        <p:spPr bwMode="auto">
          <a:xfrm>
            <a:off x="3217432" y="2667000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9A0CAA-FE7E-684E-B440-2114D799C5E3}"/>
              </a:ext>
            </a:extLst>
          </p:cNvPr>
          <p:cNvCxnSpPr>
            <a:cxnSpLocks/>
            <a:stCxn id="24" idx="0"/>
            <a:endCxn id="30" idx="4"/>
          </p:cNvCxnSpPr>
          <p:nvPr/>
        </p:nvCxnSpPr>
        <p:spPr bwMode="auto">
          <a:xfrm flipV="1">
            <a:off x="3407932" y="3048000"/>
            <a:ext cx="0" cy="1285177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7413411-3AE1-734C-8C26-D5B8BC59CA1A}"/>
              </a:ext>
            </a:extLst>
          </p:cNvPr>
          <p:cNvSpPr/>
          <p:nvPr/>
        </p:nvSpPr>
        <p:spPr bwMode="auto">
          <a:xfrm>
            <a:off x="4047357" y="3048000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881375-4650-DD4D-8F29-F4E9488C2CC1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V="1">
            <a:off x="4237857" y="3429002"/>
            <a:ext cx="0" cy="2247898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8AF28A3-B510-D943-9CD8-FCD52C1E8ED7}"/>
              </a:ext>
            </a:extLst>
          </p:cNvPr>
          <p:cNvSpPr/>
          <p:nvPr/>
        </p:nvSpPr>
        <p:spPr bwMode="auto">
          <a:xfrm>
            <a:off x="4937809" y="2249138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27DCA6-2CF0-254C-846A-406BACB1730D}"/>
              </a:ext>
            </a:extLst>
          </p:cNvPr>
          <p:cNvCxnSpPr>
            <a:cxnSpLocks/>
            <a:stCxn id="22" idx="0"/>
            <a:endCxn id="32" idx="4"/>
          </p:cNvCxnSpPr>
          <p:nvPr/>
        </p:nvCxnSpPr>
        <p:spPr bwMode="auto">
          <a:xfrm flipV="1">
            <a:off x="5128309" y="2630138"/>
            <a:ext cx="0" cy="1806090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06F7AAF-1347-454B-8A53-8AAE134908DF}"/>
              </a:ext>
            </a:extLst>
          </p:cNvPr>
          <p:cNvSpPr/>
          <p:nvPr/>
        </p:nvSpPr>
        <p:spPr bwMode="auto">
          <a:xfrm>
            <a:off x="6572250" y="2043891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91AD3F7-A8AB-7442-8E78-A3B88693CCB8}"/>
              </a:ext>
            </a:extLst>
          </p:cNvPr>
          <p:cNvCxnSpPr>
            <a:cxnSpLocks/>
            <a:stCxn id="6" idx="0"/>
            <a:endCxn id="33" idx="4"/>
          </p:cNvCxnSpPr>
          <p:nvPr/>
        </p:nvCxnSpPr>
        <p:spPr bwMode="auto">
          <a:xfrm flipV="1">
            <a:off x="6762750" y="2424891"/>
            <a:ext cx="0" cy="3061509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D1C655-92D6-6941-ADAF-5DB1C1F3E357}"/>
              </a:ext>
            </a:extLst>
          </p:cNvPr>
          <p:cNvCxnSpPr>
            <a:stCxn id="29" idx="5"/>
            <a:endCxn id="30" idx="2"/>
          </p:cNvCxnSpPr>
          <p:nvPr/>
        </p:nvCxnSpPr>
        <p:spPr bwMode="auto">
          <a:xfrm>
            <a:off x="1876313" y="2268507"/>
            <a:ext cx="1341119" cy="588993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1D5E10-5CE7-864F-A0A4-BF8FADD2F649}"/>
              </a:ext>
            </a:extLst>
          </p:cNvPr>
          <p:cNvCxnSpPr>
            <a:cxnSpLocks/>
            <a:stCxn id="29" idx="6"/>
            <a:endCxn id="32" idx="1"/>
          </p:cNvCxnSpPr>
          <p:nvPr/>
        </p:nvCxnSpPr>
        <p:spPr bwMode="auto">
          <a:xfrm>
            <a:off x="1932109" y="2133803"/>
            <a:ext cx="3061496" cy="171131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A85E85-0EB8-E34D-A9DB-A6F216AAB19D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 bwMode="auto">
          <a:xfrm flipV="1">
            <a:off x="3598432" y="2439638"/>
            <a:ext cx="1339377" cy="417862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2459032-A394-E94A-A95F-FEEA402F1BBB}"/>
              </a:ext>
            </a:extLst>
          </p:cNvPr>
          <p:cNvCxnSpPr>
            <a:cxnSpLocks/>
            <a:stCxn id="30" idx="5"/>
            <a:endCxn id="31" idx="2"/>
          </p:cNvCxnSpPr>
          <p:nvPr/>
        </p:nvCxnSpPr>
        <p:spPr bwMode="auto">
          <a:xfrm>
            <a:off x="3542636" y="2992204"/>
            <a:ext cx="504721" cy="24629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5335E57-A2BF-3A45-8A94-828D4C61237C}"/>
              </a:ext>
            </a:extLst>
          </p:cNvPr>
          <p:cNvCxnSpPr>
            <a:cxnSpLocks/>
            <a:stCxn id="31" idx="6"/>
            <a:endCxn id="33" idx="3"/>
          </p:cNvCxnSpPr>
          <p:nvPr/>
        </p:nvCxnSpPr>
        <p:spPr bwMode="auto">
          <a:xfrm flipV="1">
            <a:off x="4428357" y="2369095"/>
            <a:ext cx="2199689" cy="869405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714BC96-BA09-6145-AC3F-46DF6AF329D0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 bwMode="auto">
          <a:xfrm flipV="1">
            <a:off x="5318809" y="2234391"/>
            <a:ext cx="1253441" cy="205247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1DF1B3-A8C6-F54C-A8E4-3DA59F4BBCE6}"/>
              </a:ext>
            </a:extLst>
          </p:cNvPr>
          <p:cNvCxnSpPr>
            <a:cxnSpLocks/>
            <a:stCxn id="31" idx="7"/>
            <a:endCxn id="32" idx="3"/>
          </p:cNvCxnSpPr>
          <p:nvPr/>
        </p:nvCxnSpPr>
        <p:spPr bwMode="auto">
          <a:xfrm flipV="1">
            <a:off x="4372561" y="2574342"/>
            <a:ext cx="621044" cy="529454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F9CDA8-790E-4397-98F7-D4F1016F51A5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914400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Platform: HyperCast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382000" cy="16764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HyperCast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 set of protocols for large-scale self-organizing application networks</a:t>
            </a:r>
          </a:p>
          <a:p>
            <a:pPr lvl="1">
              <a:buFontTx/>
              <a:buNone/>
            </a:pPr>
            <a:endParaRPr lang="en-US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21509" name="Picture 4" descr="network-ani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286861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28600" y="2438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661025" algn="l"/>
              </a:tabLst>
            </a:pPr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charset="2"/>
              </a:rPr>
              <a:t>Designed in my research group at Univ. of Virginia and Univ. of Toronto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661025" algn="l"/>
              </a:tabLst>
            </a:pPr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charset="2"/>
              </a:rPr>
              <a:t>~100,000 lines of Java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661025" algn="l"/>
              </a:tabLst>
            </a:pPr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charset="2"/>
              </a:rPr>
              <a:t>Socket inspired API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661025" algn="l"/>
              </a:tabLst>
            </a:pPr>
            <a:endParaRPr lang="en-US" sz="24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661025" algn="l"/>
              </a:tabLst>
            </a:pPr>
            <a:endParaRPr lang="en-US" sz="24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66132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84CBF3-E84C-4F45-B7BF-88748D41C6ED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HyperCast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Application Networks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8600" y="13716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sz="20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self-organize to form a network graph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sz="20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forwarded along the edges of the graph</a:t>
            </a:r>
            <a:endParaRPr lang="en-US" sz="2400" b="1" i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4419600"/>
            <a:ext cx="1295400" cy="1676400"/>
            <a:chOff x="1246" y="859"/>
            <a:chExt cx="952" cy="1311"/>
          </a:xfrm>
        </p:grpSpPr>
        <p:sp>
          <p:nvSpPr>
            <p:cNvPr id="23595" name="Oval 5"/>
            <p:cNvSpPr>
              <a:spLocks noChangeArrowheads="1"/>
            </p:cNvSpPr>
            <p:nvPr/>
          </p:nvSpPr>
          <p:spPr bwMode="auto">
            <a:xfrm>
              <a:off x="1246" y="1036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6" name="Oval 6"/>
            <p:cNvSpPr>
              <a:spLocks noChangeArrowheads="1"/>
            </p:cNvSpPr>
            <p:nvPr/>
          </p:nvSpPr>
          <p:spPr bwMode="auto">
            <a:xfrm>
              <a:off x="1598" y="1521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7" name="Oval 7"/>
            <p:cNvSpPr>
              <a:spLocks noChangeArrowheads="1"/>
            </p:cNvSpPr>
            <p:nvPr/>
          </p:nvSpPr>
          <p:spPr bwMode="auto">
            <a:xfrm>
              <a:off x="1684" y="859"/>
              <a:ext cx="172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8" name="Oval 8"/>
            <p:cNvSpPr>
              <a:spLocks noChangeArrowheads="1"/>
            </p:cNvSpPr>
            <p:nvPr/>
          </p:nvSpPr>
          <p:spPr bwMode="auto">
            <a:xfrm>
              <a:off x="1306" y="1513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9" name="Oval 9"/>
            <p:cNvSpPr>
              <a:spLocks noChangeArrowheads="1"/>
            </p:cNvSpPr>
            <p:nvPr/>
          </p:nvSpPr>
          <p:spPr bwMode="auto">
            <a:xfrm>
              <a:off x="1724" y="1231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00" name="Oval 10"/>
            <p:cNvSpPr>
              <a:spLocks noChangeArrowheads="1"/>
            </p:cNvSpPr>
            <p:nvPr/>
          </p:nvSpPr>
          <p:spPr bwMode="auto">
            <a:xfrm>
              <a:off x="1297" y="1969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01" name="Oval 11"/>
            <p:cNvSpPr>
              <a:spLocks noChangeArrowheads="1"/>
            </p:cNvSpPr>
            <p:nvPr/>
          </p:nvSpPr>
          <p:spPr bwMode="auto">
            <a:xfrm>
              <a:off x="1836" y="1989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02" name="Oval 12"/>
            <p:cNvSpPr>
              <a:spLocks noChangeArrowheads="1"/>
            </p:cNvSpPr>
            <p:nvPr/>
          </p:nvSpPr>
          <p:spPr bwMode="auto">
            <a:xfrm>
              <a:off x="2025" y="1460"/>
              <a:ext cx="173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7869" name="AutoShape 13"/>
          <p:cNvSpPr>
            <a:spLocks noChangeArrowheads="1"/>
          </p:cNvSpPr>
          <p:nvPr/>
        </p:nvSpPr>
        <p:spPr bwMode="auto">
          <a:xfrm>
            <a:off x="2743200" y="5132388"/>
            <a:ext cx="1143000" cy="354012"/>
          </a:xfrm>
          <a:prstGeom prst="rightArrow">
            <a:avLst>
              <a:gd name="adj1" fmla="val 50000"/>
              <a:gd name="adj2" fmla="val 80718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81550" y="1371600"/>
            <a:ext cx="4057650" cy="1703388"/>
            <a:chOff x="3060" y="1759"/>
            <a:chExt cx="2556" cy="1073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060" y="1759"/>
              <a:ext cx="1104" cy="1073"/>
              <a:chOff x="3500" y="1638"/>
              <a:chExt cx="1558" cy="1635"/>
            </a:xfrm>
          </p:grpSpPr>
          <p:sp>
            <p:nvSpPr>
              <p:cNvPr id="23583" name="AutoShape 16"/>
              <p:cNvSpPr>
                <a:spLocks noChangeArrowheads="1"/>
              </p:cNvSpPr>
              <p:nvPr/>
            </p:nvSpPr>
            <p:spPr bwMode="auto">
              <a:xfrm>
                <a:off x="3611" y="1754"/>
                <a:ext cx="1336" cy="1403"/>
              </a:xfrm>
              <a:prstGeom prst="cube">
                <a:avLst>
                  <a:gd name="adj" fmla="val 33264"/>
                </a:avLst>
              </a:prstGeom>
              <a:gradFill rotWithShape="0">
                <a:gsLst>
                  <a:gs pos="0">
                    <a:srgbClr val="8585E1"/>
                  </a:gs>
                  <a:gs pos="100000">
                    <a:srgbClr val="E5E5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4" name="Oval 17"/>
              <p:cNvSpPr>
                <a:spLocks noChangeArrowheads="1"/>
              </p:cNvSpPr>
              <p:nvPr/>
            </p:nvSpPr>
            <p:spPr bwMode="auto">
              <a:xfrm>
                <a:off x="3945" y="1638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5" name="Oval 18"/>
              <p:cNvSpPr>
                <a:spLocks noChangeArrowheads="1"/>
              </p:cNvSpPr>
              <p:nvPr/>
            </p:nvSpPr>
            <p:spPr bwMode="auto">
              <a:xfrm>
                <a:off x="3945" y="2572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6" name="Oval 19"/>
              <p:cNvSpPr>
                <a:spLocks noChangeArrowheads="1"/>
              </p:cNvSpPr>
              <p:nvPr/>
            </p:nvSpPr>
            <p:spPr bwMode="auto">
              <a:xfrm>
                <a:off x="3500" y="3039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7" name="Oval 20"/>
              <p:cNvSpPr>
                <a:spLocks noChangeArrowheads="1"/>
              </p:cNvSpPr>
              <p:nvPr/>
            </p:nvSpPr>
            <p:spPr bwMode="auto">
              <a:xfrm>
                <a:off x="4390" y="3039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8" name="Oval 21"/>
              <p:cNvSpPr>
                <a:spLocks noChangeArrowheads="1"/>
              </p:cNvSpPr>
              <p:nvPr/>
            </p:nvSpPr>
            <p:spPr bwMode="auto">
              <a:xfrm>
                <a:off x="4835" y="2572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9" name="Oval 22"/>
              <p:cNvSpPr>
                <a:spLocks noChangeArrowheads="1"/>
              </p:cNvSpPr>
              <p:nvPr/>
            </p:nvSpPr>
            <p:spPr bwMode="auto">
              <a:xfrm>
                <a:off x="4835" y="1638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90" name="Line 23"/>
              <p:cNvSpPr>
                <a:spLocks noChangeShapeType="1"/>
              </p:cNvSpPr>
              <p:nvPr/>
            </p:nvSpPr>
            <p:spPr bwMode="auto">
              <a:xfrm flipV="1">
                <a:off x="4053" y="1872"/>
                <a:ext cx="0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91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4497" y="2358"/>
                <a:ext cx="0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92" name="Line 25"/>
              <p:cNvSpPr>
                <a:spLocks noChangeShapeType="1"/>
              </p:cNvSpPr>
              <p:nvPr/>
            </p:nvSpPr>
            <p:spPr bwMode="auto">
              <a:xfrm flipV="1">
                <a:off x="3689" y="2766"/>
                <a:ext cx="293" cy="3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93" name="Oval 26"/>
              <p:cNvSpPr>
                <a:spLocks noChangeArrowheads="1"/>
              </p:cNvSpPr>
              <p:nvPr/>
            </p:nvSpPr>
            <p:spPr bwMode="auto">
              <a:xfrm>
                <a:off x="3501" y="2101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94" name="Oval 27"/>
              <p:cNvSpPr>
                <a:spLocks noChangeArrowheads="1"/>
              </p:cNvSpPr>
              <p:nvPr/>
            </p:nvSpPr>
            <p:spPr bwMode="auto">
              <a:xfrm>
                <a:off x="4387" y="2102"/>
                <a:ext cx="223" cy="23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582" name="Text Box 28"/>
            <p:cNvSpPr txBox="1">
              <a:spLocks noChangeArrowheads="1"/>
            </p:cNvSpPr>
            <p:nvPr/>
          </p:nvSpPr>
          <p:spPr bwMode="auto">
            <a:xfrm>
              <a:off x="4272" y="2064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>
              <a:spAutoFit/>
            </a:bodyPr>
            <a:lstStyle/>
            <a:p>
              <a:endParaRPr lang="en-U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400550" y="3276600"/>
            <a:ext cx="4438650" cy="1752600"/>
            <a:chOff x="2868" y="2976"/>
            <a:chExt cx="2796" cy="1104"/>
          </a:xfrm>
        </p:grpSpPr>
        <p:pic>
          <p:nvPicPr>
            <p:cNvPr id="23579" name="Picture 30" descr="dtria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8" y="2976"/>
              <a:ext cx="1452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Text Box 31"/>
            <p:cNvSpPr txBox="1">
              <a:spLocks noChangeArrowheads="1"/>
            </p:cNvSpPr>
            <p:nvPr/>
          </p:nvSpPr>
          <p:spPr bwMode="auto">
            <a:xfrm>
              <a:off x="4320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>
              <a:sp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105400" y="5105400"/>
            <a:ext cx="4191000" cy="1676400"/>
            <a:chOff x="2784" y="3504"/>
            <a:chExt cx="2640" cy="1056"/>
          </a:xfrm>
        </p:grpSpPr>
        <p:sp>
          <p:nvSpPr>
            <p:cNvPr id="23562" name="Text Box 33"/>
            <p:cNvSpPr txBox="1">
              <a:spLocks noChangeArrowheads="1"/>
            </p:cNvSpPr>
            <p:nvPr/>
          </p:nvSpPr>
          <p:spPr bwMode="auto">
            <a:xfrm>
              <a:off x="3804" y="3744"/>
              <a:ext cx="16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>
              <a:spAutoFit/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784" y="3504"/>
              <a:ext cx="816" cy="1056"/>
              <a:chOff x="1812" y="1728"/>
              <a:chExt cx="816" cy="1056"/>
            </a:xfrm>
          </p:grpSpPr>
          <p:sp>
            <p:nvSpPr>
              <p:cNvPr id="23564" name="Oval 35"/>
              <p:cNvSpPr>
                <a:spLocks noChangeArrowheads="1"/>
              </p:cNvSpPr>
              <p:nvPr/>
            </p:nvSpPr>
            <p:spPr bwMode="auto">
              <a:xfrm>
                <a:off x="1812" y="1871"/>
                <a:ext cx="148" cy="1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5" name="Oval 36"/>
              <p:cNvSpPr>
                <a:spLocks noChangeArrowheads="1"/>
              </p:cNvSpPr>
              <p:nvPr/>
            </p:nvSpPr>
            <p:spPr bwMode="auto">
              <a:xfrm>
                <a:off x="2114" y="2261"/>
                <a:ext cx="148" cy="14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6" name="Oval 37"/>
              <p:cNvSpPr>
                <a:spLocks noChangeArrowheads="1"/>
              </p:cNvSpPr>
              <p:nvPr/>
            </p:nvSpPr>
            <p:spPr bwMode="auto">
              <a:xfrm>
                <a:off x="2187" y="1728"/>
                <a:ext cx="148" cy="14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7" name="Oval 38"/>
              <p:cNvSpPr>
                <a:spLocks noChangeArrowheads="1"/>
              </p:cNvSpPr>
              <p:nvPr/>
            </p:nvSpPr>
            <p:spPr bwMode="auto">
              <a:xfrm>
                <a:off x="1863" y="2255"/>
                <a:ext cx="149" cy="14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8" name="Oval 39"/>
              <p:cNvSpPr>
                <a:spLocks noChangeArrowheads="1"/>
              </p:cNvSpPr>
              <p:nvPr/>
            </p:nvSpPr>
            <p:spPr bwMode="auto">
              <a:xfrm>
                <a:off x="2222" y="2028"/>
                <a:ext cx="148" cy="1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9" name="Oval 40"/>
              <p:cNvSpPr>
                <a:spLocks noChangeArrowheads="1"/>
              </p:cNvSpPr>
              <p:nvPr/>
            </p:nvSpPr>
            <p:spPr bwMode="auto">
              <a:xfrm>
                <a:off x="1856" y="2622"/>
                <a:ext cx="148" cy="14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70" name="Oval 41"/>
              <p:cNvSpPr>
                <a:spLocks noChangeArrowheads="1"/>
              </p:cNvSpPr>
              <p:nvPr/>
            </p:nvSpPr>
            <p:spPr bwMode="auto">
              <a:xfrm>
                <a:off x="2318" y="2638"/>
                <a:ext cx="148" cy="14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71" name="Oval 42"/>
              <p:cNvSpPr>
                <a:spLocks noChangeArrowheads="1"/>
              </p:cNvSpPr>
              <p:nvPr/>
            </p:nvSpPr>
            <p:spPr bwMode="auto">
              <a:xfrm>
                <a:off x="2480" y="2212"/>
                <a:ext cx="148" cy="14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3572" name="AutoShape 43"/>
              <p:cNvCxnSpPr>
                <a:cxnSpLocks noChangeShapeType="1"/>
                <a:stCxn id="23569" idx="6"/>
                <a:endCxn id="23570" idx="2"/>
              </p:cNvCxnSpPr>
              <p:nvPr/>
            </p:nvCxnSpPr>
            <p:spPr bwMode="auto">
              <a:xfrm>
                <a:off x="2004" y="2695"/>
                <a:ext cx="314" cy="16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573" name="AutoShape 44"/>
              <p:cNvCxnSpPr>
                <a:cxnSpLocks noChangeShapeType="1"/>
                <a:stCxn id="23568" idx="3"/>
                <a:endCxn id="23565" idx="0"/>
              </p:cNvCxnSpPr>
              <p:nvPr/>
            </p:nvCxnSpPr>
            <p:spPr bwMode="auto">
              <a:xfrm flipH="1">
                <a:off x="2188" y="2152"/>
                <a:ext cx="56" cy="109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574" name="AutoShape 45"/>
              <p:cNvCxnSpPr>
                <a:cxnSpLocks noChangeShapeType="1"/>
                <a:stCxn id="23567" idx="6"/>
              </p:cNvCxnSpPr>
              <p:nvPr/>
            </p:nvCxnSpPr>
            <p:spPr bwMode="auto">
              <a:xfrm flipV="1">
                <a:off x="2012" y="2326"/>
                <a:ext cx="96" cy="2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575" name="AutoShape 46"/>
              <p:cNvCxnSpPr>
                <a:cxnSpLocks noChangeShapeType="1"/>
                <a:stCxn id="23571" idx="1"/>
                <a:endCxn id="23568" idx="5"/>
              </p:cNvCxnSpPr>
              <p:nvPr/>
            </p:nvCxnSpPr>
            <p:spPr bwMode="auto">
              <a:xfrm flipH="1" flipV="1">
                <a:off x="2348" y="2152"/>
                <a:ext cx="154" cy="81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576" name="AutoShape 47"/>
              <p:cNvCxnSpPr>
                <a:cxnSpLocks noChangeShapeType="1"/>
                <a:stCxn id="23566" idx="4"/>
                <a:endCxn id="23568" idx="0"/>
              </p:cNvCxnSpPr>
              <p:nvPr/>
            </p:nvCxnSpPr>
            <p:spPr bwMode="auto">
              <a:xfrm>
                <a:off x="2261" y="1874"/>
                <a:ext cx="35" cy="154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577" name="AutoShape 48"/>
              <p:cNvCxnSpPr>
                <a:cxnSpLocks noChangeShapeType="1"/>
                <a:stCxn id="23566" idx="2"/>
                <a:endCxn id="23564" idx="7"/>
              </p:cNvCxnSpPr>
              <p:nvPr/>
            </p:nvCxnSpPr>
            <p:spPr bwMode="auto">
              <a:xfrm flipH="1">
                <a:off x="1938" y="1801"/>
                <a:ext cx="249" cy="91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578" name="AutoShape 49"/>
              <p:cNvCxnSpPr>
                <a:cxnSpLocks noChangeShapeType="1"/>
                <a:stCxn id="23570" idx="1"/>
                <a:endCxn id="23565" idx="4"/>
              </p:cNvCxnSpPr>
              <p:nvPr/>
            </p:nvCxnSpPr>
            <p:spPr bwMode="auto">
              <a:xfrm flipH="1" flipV="1">
                <a:off x="2188" y="2407"/>
                <a:ext cx="152" cy="252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2BDB75-E9F8-42FF-AC69-21C68EC87B71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Scalability Experiment </a:t>
            </a:r>
            <a:endParaRPr lang="en-US" alt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Platform: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Linux  PC Cluster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 to 100 PCs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 to 100 nodes per PC</a:t>
            </a:r>
          </a:p>
          <a:p>
            <a:pPr lvl="2"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 to 10,000 network nodes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lvl="1"/>
            <a:endParaRPr lang="en-US" altLang="en-US" sz="1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endParaRPr lang="en-US" altLang="en-US" sz="1800" b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95400" y="3567113"/>
          <a:ext cx="6410325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VISIO" r:id="rId3" imgW="8848080" imgH="3700440" progId="Visio.Drawing.6">
                  <p:embed/>
                </p:oleObj>
              </mc:Choice>
              <mc:Fallback>
                <p:oleObj name="VISIO" r:id="rId3" imgW="8848080" imgH="370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67113"/>
                        <a:ext cx="6410325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107763" dir="189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2871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BE5CF9-217E-49D7-936B-5504B5063DA9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733550" y="2806700"/>
            <a:ext cx="4419600" cy="584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b="1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Experiment: Scalability </a:t>
            </a:r>
            <a:endParaRPr lang="en-US" altLang="en-US" sz="2800" b="1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2743200" y="2755900"/>
            <a:ext cx="2895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228600" y="13716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tabLst>
                <a:tab pos="1703388" algn="l"/>
                <a:tab pos="3548063" algn="r"/>
              </a:tabLs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tabLst>
                <a:tab pos="1876425" algn="l"/>
                <a:tab pos="3548063" algn="r"/>
              </a:tabLst>
            </a:pPr>
            <a:r>
              <a:rPr lang="en-US" altLang="en-US" sz="2000" b="1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Measurement:  	</a:t>
            </a:r>
            <a: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with N members, how long does it take to add M new </a:t>
            </a:r>
            <a:b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members?</a:t>
            </a:r>
            <a:br>
              <a:rPr lang="en-US" altLang="en-US" sz="2000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1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Topology:</a:t>
            </a:r>
            <a:r>
              <a:rPr lang="en-US" altLang="en-US" sz="1800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Delaunay Triangulation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altLang="en-US" sz="1800" i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2F3C3-BE60-4B4B-8669-8F4E3606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58" y="2681287"/>
            <a:ext cx="6832283" cy="3795713"/>
          </a:xfrm>
          <a:prstGeom prst="rect">
            <a:avLst/>
          </a:prstGeom>
        </p:spPr>
      </p:pic>
      <p:sp>
        <p:nvSpPr>
          <p:cNvPr id="55304" name="Text Box 7"/>
          <p:cNvSpPr txBox="1">
            <a:spLocks noChangeArrowheads="1"/>
          </p:cNvSpPr>
          <p:nvPr/>
        </p:nvSpPr>
        <p:spPr bwMode="auto">
          <a:xfrm rot="-5400000">
            <a:off x="-181457" y="4159250"/>
            <a:ext cx="2894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Stabilize (sec)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3429000" y="6233180"/>
            <a:ext cx="4267200" cy="369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1" i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number of nodes (N+M)</a:t>
            </a:r>
          </a:p>
        </p:txBody>
      </p:sp>
    </p:spTree>
    <p:extLst>
      <p:ext uri="{BB962C8B-B14F-4D97-AF65-F5344CB8AC3E}">
        <p14:creationId xmlns:p14="http://schemas.microsoft.com/office/powerpoint/2010/main" val="42196446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501E3B-3D04-4DA4-83ED-212E10CC0943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Overlay Sockets</a:t>
            </a:r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509713"/>
          <a:ext cx="80010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3" name="Visio" r:id="rId4" imgW="6676183" imgH="4590203" progId="Visio.Drawing.11">
                  <p:embed/>
                </p:oleObj>
              </mc:Choice>
              <mc:Fallback>
                <p:oleObj name="Visio" r:id="rId4" imgW="6676183" imgH="4590203" progId="Visio.Drawing.11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09713"/>
                        <a:ext cx="8001000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16" name="Freeform 4"/>
          <p:cNvSpPr>
            <a:spLocks/>
          </p:cNvSpPr>
          <p:nvPr/>
        </p:nvSpPr>
        <p:spPr bwMode="auto">
          <a:xfrm>
            <a:off x="935038" y="3249613"/>
            <a:ext cx="2341562" cy="309562"/>
          </a:xfrm>
          <a:custGeom>
            <a:avLst/>
            <a:gdLst>
              <a:gd name="T0" fmla="*/ 0 w 1635"/>
              <a:gd name="T1" fmla="*/ 156 h 206"/>
              <a:gd name="T2" fmla="*/ 342 w 1635"/>
              <a:gd name="T3" fmla="*/ 200 h 206"/>
              <a:gd name="T4" fmla="*/ 870 w 1635"/>
              <a:gd name="T5" fmla="*/ 120 h 206"/>
              <a:gd name="T6" fmla="*/ 1635 w 1635"/>
              <a:gd name="T7" fmla="*/ 0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1635"/>
              <a:gd name="T13" fmla="*/ 0 h 206"/>
              <a:gd name="T14" fmla="*/ 1635 w 1635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5" h="206">
                <a:moveTo>
                  <a:pt x="0" y="156"/>
                </a:moveTo>
                <a:cubicBezTo>
                  <a:pt x="56" y="163"/>
                  <a:pt x="197" y="206"/>
                  <a:pt x="342" y="200"/>
                </a:cubicBezTo>
                <a:cubicBezTo>
                  <a:pt x="487" y="194"/>
                  <a:pt x="655" y="153"/>
                  <a:pt x="870" y="120"/>
                </a:cubicBezTo>
                <a:cubicBezTo>
                  <a:pt x="1085" y="87"/>
                  <a:pt x="1476" y="25"/>
                  <a:pt x="16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17" name="Freeform 5"/>
          <p:cNvSpPr>
            <a:spLocks/>
          </p:cNvSpPr>
          <p:nvPr/>
        </p:nvSpPr>
        <p:spPr bwMode="auto">
          <a:xfrm>
            <a:off x="996950" y="3894138"/>
            <a:ext cx="2170113" cy="290512"/>
          </a:xfrm>
          <a:custGeom>
            <a:avLst/>
            <a:gdLst>
              <a:gd name="T0" fmla="*/ 0 w 1494"/>
              <a:gd name="T1" fmla="*/ 69 h 249"/>
              <a:gd name="T2" fmla="*/ 855 w 1494"/>
              <a:gd name="T3" fmla="*/ 30 h 249"/>
              <a:gd name="T4" fmla="*/ 1494 w 1494"/>
              <a:gd name="T5" fmla="*/ 249 h 249"/>
              <a:gd name="T6" fmla="*/ 0 60000 65536"/>
              <a:gd name="T7" fmla="*/ 0 60000 65536"/>
              <a:gd name="T8" fmla="*/ 0 60000 65536"/>
              <a:gd name="T9" fmla="*/ 0 w 1494"/>
              <a:gd name="T10" fmla="*/ 0 h 249"/>
              <a:gd name="T11" fmla="*/ 1494 w 1494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4" h="249">
                <a:moveTo>
                  <a:pt x="0" y="69"/>
                </a:moveTo>
                <a:cubicBezTo>
                  <a:pt x="142" y="63"/>
                  <a:pt x="606" y="0"/>
                  <a:pt x="855" y="30"/>
                </a:cubicBezTo>
                <a:cubicBezTo>
                  <a:pt x="1104" y="60"/>
                  <a:pt x="1361" y="203"/>
                  <a:pt x="1494" y="24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18" name="Freeform 6"/>
          <p:cNvSpPr>
            <a:spLocks/>
          </p:cNvSpPr>
          <p:nvPr/>
        </p:nvSpPr>
        <p:spPr bwMode="auto">
          <a:xfrm>
            <a:off x="996950" y="3249613"/>
            <a:ext cx="2314575" cy="763587"/>
          </a:xfrm>
          <a:custGeom>
            <a:avLst/>
            <a:gdLst>
              <a:gd name="T0" fmla="*/ 0 w 1605"/>
              <a:gd name="T1" fmla="*/ 504 h 504"/>
              <a:gd name="T2" fmla="*/ 651 w 1605"/>
              <a:gd name="T3" fmla="*/ 276 h 504"/>
              <a:gd name="T4" fmla="*/ 1605 w 1605"/>
              <a:gd name="T5" fmla="*/ 0 h 504"/>
              <a:gd name="T6" fmla="*/ 0 60000 65536"/>
              <a:gd name="T7" fmla="*/ 0 60000 65536"/>
              <a:gd name="T8" fmla="*/ 0 60000 65536"/>
              <a:gd name="T9" fmla="*/ 0 w 1605"/>
              <a:gd name="T10" fmla="*/ 0 h 504"/>
              <a:gd name="T11" fmla="*/ 1605 w 1605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5" h="504">
                <a:moveTo>
                  <a:pt x="0" y="504"/>
                </a:moveTo>
                <a:cubicBezTo>
                  <a:pt x="108" y="466"/>
                  <a:pt x="384" y="360"/>
                  <a:pt x="651" y="276"/>
                </a:cubicBezTo>
                <a:cubicBezTo>
                  <a:pt x="918" y="192"/>
                  <a:pt x="1406" y="58"/>
                  <a:pt x="160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19" name="Freeform 7"/>
          <p:cNvSpPr>
            <a:spLocks/>
          </p:cNvSpPr>
          <p:nvPr/>
        </p:nvSpPr>
        <p:spPr bwMode="auto">
          <a:xfrm>
            <a:off x="3125788" y="3284538"/>
            <a:ext cx="185737" cy="865187"/>
          </a:xfrm>
          <a:custGeom>
            <a:avLst/>
            <a:gdLst>
              <a:gd name="T0" fmla="*/ 0 w 117"/>
              <a:gd name="T1" fmla="*/ 663 h 663"/>
              <a:gd name="T2" fmla="*/ 79 w 117"/>
              <a:gd name="T3" fmla="*/ 323 h 663"/>
              <a:gd name="T4" fmla="*/ 117 w 117"/>
              <a:gd name="T5" fmla="*/ 0 h 663"/>
              <a:gd name="T6" fmla="*/ 0 60000 65536"/>
              <a:gd name="T7" fmla="*/ 0 60000 65536"/>
              <a:gd name="T8" fmla="*/ 0 60000 65536"/>
              <a:gd name="T9" fmla="*/ 0 w 117"/>
              <a:gd name="T10" fmla="*/ 0 h 663"/>
              <a:gd name="T11" fmla="*/ 117 w 117"/>
              <a:gd name="T12" fmla="*/ 663 h 6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663">
                <a:moveTo>
                  <a:pt x="0" y="663"/>
                </a:moveTo>
                <a:cubicBezTo>
                  <a:pt x="13" y="606"/>
                  <a:pt x="60" y="433"/>
                  <a:pt x="79" y="323"/>
                </a:cubicBezTo>
                <a:cubicBezTo>
                  <a:pt x="98" y="213"/>
                  <a:pt x="109" y="67"/>
                  <a:pt x="117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20" name="Freeform 8"/>
          <p:cNvSpPr>
            <a:spLocks/>
          </p:cNvSpPr>
          <p:nvPr/>
        </p:nvSpPr>
        <p:spPr bwMode="auto">
          <a:xfrm>
            <a:off x="935038" y="3475038"/>
            <a:ext cx="66675" cy="547687"/>
          </a:xfrm>
          <a:custGeom>
            <a:avLst/>
            <a:gdLst>
              <a:gd name="T0" fmla="*/ 42 w 42"/>
              <a:gd name="T1" fmla="*/ 345 h 345"/>
              <a:gd name="T2" fmla="*/ 24 w 42"/>
              <a:gd name="T3" fmla="*/ 156 h 345"/>
              <a:gd name="T4" fmla="*/ 0 w 42"/>
              <a:gd name="T5" fmla="*/ 0 h 345"/>
              <a:gd name="T6" fmla="*/ 0 60000 65536"/>
              <a:gd name="T7" fmla="*/ 0 60000 65536"/>
              <a:gd name="T8" fmla="*/ 0 60000 65536"/>
              <a:gd name="T9" fmla="*/ 0 w 42"/>
              <a:gd name="T10" fmla="*/ 0 h 345"/>
              <a:gd name="T11" fmla="*/ 42 w 4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345">
                <a:moveTo>
                  <a:pt x="42" y="345"/>
                </a:moveTo>
                <a:cubicBezTo>
                  <a:pt x="39" y="313"/>
                  <a:pt x="31" y="213"/>
                  <a:pt x="24" y="156"/>
                </a:cubicBezTo>
                <a:cubicBezTo>
                  <a:pt x="17" y="99"/>
                  <a:pt x="5" y="3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4572000" y="1371600"/>
            <a:ext cx="41148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FB3FF-57F8-B245-9645-A5E49F1E2AE2}"/>
              </a:ext>
            </a:extLst>
          </p:cNvPr>
          <p:cNvSpPr/>
          <p:nvPr/>
        </p:nvSpPr>
        <p:spPr bwMode="auto">
          <a:xfrm>
            <a:off x="533400" y="6019800"/>
            <a:ext cx="3505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6" grpId="0" animBg="1"/>
      <p:bldP spid="1114117" grpId="0" animBg="1"/>
      <p:bldP spid="1114118" grpId="0" animBg="1"/>
      <p:bldP spid="1114119" grpId="0" animBg="1"/>
      <p:bldP spid="1114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Internet began small …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0D24BF-482A-264B-A11D-1FCDDADD3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19200"/>
            <a:ext cx="5239861" cy="48768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2EBE07-1D8F-1240-B873-0CDC1BC77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76" y="3774515"/>
            <a:ext cx="3633735" cy="2330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CBE98-75BE-0A42-B29A-2F6BD71005A4}"/>
              </a:ext>
            </a:extLst>
          </p:cNvPr>
          <p:cNvSpPr/>
          <p:nvPr/>
        </p:nvSpPr>
        <p:spPr bwMode="auto">
          <a:xfrm>
            <a:off x="-381000" y="990600"/>
            <a:ext cx="10134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50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12700"/>
        </p:spPr>
        <p:txBody>
          <a:bodyPr/>
          <a:lstStyle/>
          <a:p>
            <a:fld id="{3A501E3B-3D04-4DA4-83ED-212E10CC0943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Overlay Sockets</a:t>
            </a:r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509713"/>
          <a:ext cx="80010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1" name="Visio" r:id="rId4" imgW="6676183" imgH="4590203" progId="Visio.Drawing.11">
                  <p:embed/>
                </p:oleObj>
              </mc:Choice>
              <mc:Fallback>
                <p:oleObj name="Visio" r:id="rId4" imgW="6676183" imgH="4590203" progId="Visio.Drawing.11">
                  <p:embed/>
                  <p:pic>
                    <p:nvPicPr>
                      <p:cNvPr id="2560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09713"/>
                        <a:ext cx="8001000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16" name="Freeform 4"/>
          <p:cNvSpPr>
            <a:spLocks/>
          </p:cNvSpPr>
          <p:nvPr/>
        </p:nvSpPr>
        <p:spPr bwMode="auto">
          <a:xfrm>
            <a:off x="935038" y="3249613"/>
            <a:ext cx="2341562" cy="309562"/>
          </a:xfrm>
          <a:custGeom>
            <a:avLst/>
            <a:gdLst>
              <a:gd name="T0" fmla="*/ 0 w 1635"/>
              <a:gd name="T1" fmla="*/ 156 h 206"/>
              <a:gd name="T2" fmla="*/ 342 w 1635"/>
              <a:gd name="T3" fmla="*/ 200 h 206"/>
              <a:gd name="T4" fmla="*/ 870 w 1635"/>
              <a:gd name="T5" fmla="*/ 120 h 206"/>
              <a:gd name="T6" fmla="*/ 1635 w 1635"/>
              <a:gd name="T7" fmla="*/ 0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1635"/>
              <a:gd name="T13" fmla="*/ 0 h 206"/>
              <a:gd name="T14" fmla="*/ 1635 w 1635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5" h="206">
                <a:moveTo>
                  <a:pt x="0" y="156"/>
                </a:moveTo>
                <a:cubicBezTo>
                  <a:pt x="56" y="163"/>
                  <a:pt x="197" y="206"/>
                  <a:pt x="342" y="200"/>
                </a:cubicBezTo>
                <a:cubicBezTo>
                  <a:pt x="487" y="194"/>
                  <a:pt x="655" y="153"/>
                  <a:pt x="870" y="120"/>
                </a:cubicBezTo>
                <a:cubicBezTo>
                  <a:pt x="1085" y="87"/>
                  <a:pt x="1476" y="25"/>
                  <a:pt x="16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17" name="Freeform 5"/>
          <p:cNvSpPr>
            <a:spLocks/>
          </p:cNvSpPr>
          <p:nvPr/>
        </p:nvSpPr>
        <p:spPr bwMode="auto">
          <a:xfrm>
            <a:off x="996950" y="3894138"/>
            <a:ext cx="2170113" cy="290512"/>
          </a:xfrm>
          <a:custGeom>
            <a:avLst/>
            <a:gdLst>
              <a:gd name="T0" fmla="*/ 0 w 1494"/>
              <a:gd name="T1" fmla="*/ 69 h 249"/>
              <a:gd name="T2" fmla="*/ 855 w 1494"/>
              <a:gd name="T3" fmla="*/ 30 h 249"/>
              <a:gd name="T4" fmla="*/ 1494 w 1494"/>
              <a:gd name="T5" fmla="*/ 249 h 249"/>
              <a:gd name="T6" fmla="*/ 0 60000 65536"/>
              <a:gd name="T7" fmla="*/ 0 60000 65536"/>
              <a:gd name="T8" fmla="*/ 0 60000 65536"/>
              <a:gd name="T9" fmla="*/ 0 w 1494"/>
              <a:gd name="T10" fmla="*/ 0 h 249"/>
              <a:gd name="T11" fmla="*/ 1494 w 1494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4" h="249">
                <a:moveTo>
                  <a:pt x="0" y="69"/>
                </a:moveTo>
                <a:cubicBezTo>
                  <a:pt x="142" y="63"/>
                  <a:pt x="606" y="0"/>
                  <a:pt x="855" y="30"/>
                </a:cubicBezTo>
                <a:cubicBezTo>
                  <a:pt x="1104" y="60"/>
                  <a:pt x="1361" y="203"/>
                  <a:pt x="1494" y="24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18" name="Freeform 6"/>
          <p:cNvSpPr>
            <a:spLocks/>
          </p:cNvSpPr>
          <p:nvPr/>
        </p:nvSpPr>
        <p:spPr bwMode="auto">
          <a:xfrm>
            <a:off x="996950" y="3249613"/>
            <a:ext cx="2314575" cy="763587"/>
          </a:xfrm>
          <a:custGeom>
            <a:avLst/>
            <a:gdLst>
              <a:gd name="T0" fmla="*/ 0 w 1605"/>
              <a:gd name="T1" fmla="*/ 504 h 504"/>
              <a:gd name="T2" fmla="*/ 651 w 1605"/>
              <a:gd name="T3" fmla="*/ 276 h 504"/>
              <a:gd name="T4" fmla="*/ 1605 w 1605"/>
              <a:gd name="T5" fmla="*/ 0 h 504"/>
              <a:gd name="T6" fmla="*/ 0 60000 65536"/>
              <a:gd name="T7" fmla="*/ 0 60000 65536"/>
              <a:gd name="T8" fmla="*/ 0 60000 65536"/>
              <a:gd name="T9" fmla="*/ 0 w 1605"/>
              <a:gd name="T10" fmla="*/ 0 h 504"/>
              <a:gd name="T11" fmla="*/ 1605 w 1605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5" h="504">
                <a:moveTo>
                  <a:pt x="0" y="504"/>
                </a:moveTo>
                <a:cubicBezTo>
                  <a:pt x="108" y="466"/>
                  <a:pt x="384" y="360"/>
                  <a:pt x="651" y="276"/>
                </a:cubicBezTo>
                <a:cubicBezTo>
                  <a:pt x="918" y="192"/>
                  <a:pt x="1406" y="58"/>
                  <a:pt x="160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19" name="Freeform 7"/>
          <p:cNvSpPr>
            <a:spLocks/>
          </p:cNvSpPr>
          <p:nvPr/>
        </p:nvSpPr>
        <p:spPr bwMode="auto">
          <a:xfrm>
            <a:off x="3125788" y="3284538"/>
            <a:ext cx="185737" cy="865187"/>
          </a:xfrm>
          <a:custGeom>
            <a:avLst/>
            <a:gdLst>
              <a:gd name="T0" fmla="*/ 0 w 117"/>
              <a:gd name="T1" fmla="*/ 663 h 663"/>
              <a:gd name="T2" fmla="*/ 79 w 117"/>
              <a:gd name="T3" fmla="*/ 323 h 663"/>
              <a:gd name="T4" fmla="*/ 117 w 117"/>
              <a:gd name="T5" fmla="*/ 0 h 663"/>
              <a:gd name="T6" fmla="*/ 0 60000 65536"/>
              <a:gd name="T7" fmla="*/ 0 60000 65536"/>
              <a:gd name="T8" fmla="*/ 0 60000 65536"/>
              <a:gd name="T9" fmla="*/ 0 w 117"/>
              <a:gd name="T10" fmla="*/ 0 h 663"/>
              <a:gd name="T11" fmla="*/ 117 w 117"/>
              <a:gd name="T12" fmla="*/ 663 h 6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663">
                <a:moveTo>
                  <a:pt x="0" y="663"/>
                </a:moveTo>
                <a:cubicBezTo>
                  <a:pt x="13" y="606"/>
                  <a:pt x="60" y="433"/>
                  <a:pt x="79" y="323"/>
                </a:cubicBezTo>
                <a:cubicBezTo>
                  <a:pt x="98" y="213"/>
                  <a:pt x="109" y="67"/>
                  <a:pt x="117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4120" name="Freeform 8"/>
          <p:cNvSpPr>
            <a:spLocks/>
          </p:cNvSpPr>
          <p:nvPr/>
        </p:nvSpPr>
        <p:spPr bwMode="auto">
          <a:xfrm>
            <a:off x="935038" y="3475038"/>
            <a:ext cx="66675" cy="547687"/>
          </a:xfrm>
          <a:custGeom>
            <a:avLst/>
            <a:gdLst>
              <a:gd name="T0" fmla="*/ 42 w 42"/>
              <a:gd name="T1" fmla="*/ 345 h 345"/>
              <a:gd name="T2" fmla="*/ 24 w 42"/>
              <a:gd name="T3" fmla="*/ 156 h 345"/>
              <a:gd name="T4" fmla="*/ 0 w 42"/>
              <a:gd name="T5" fmla="*/ 0 h 345"/>
              <a:gd name="T6" fmla="*/ 0 60000 65536"/>
              <a:gd name="T7" fmla="*/ 0 60000 65536"/>
              <a:gd name="T8" fmla="*/ 0 60000 65536"/>
              <a:gd name="T9" fmla="*/ 0 w 42"/>
              <a:gd name="T10" fmla="*/ 0 h 345"/>
              <a:gd name="T11" fmla="*/ 42 w 4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345">
                <a:moveTo>
                  <a:pt x="42" y="345"/>
                </a:moveTo>
                <a:cubicBezTo>
                  <a:pt x="39" y="313"/>
                  <a:pt x="31" y="213"/>
                  <a:pt x="24" y="156"/>
                </a:cubicBezTo>
                <a:cubicBezTo>
                  <a:pt x="17" y="99"/>
                  <a:pt x="5" y="3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4572000" y="1371600"/>
            <a:ext cx="41148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FB3FF-57F8-B245-9645-A5E49F1E2AE2}"/>
              </a:ext>
            </a:extLst>
          </p:cNvPr>
          <p:cNvSpPr/>
          <p:nvPr/>
        </p:nvSpPr>
        <p:spPr bwMode="auto">
          <a:xfrm>
            <a:off x="533400" y="6019800"/>
            <a:ext cx="3505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C03A9329-5772-7C45-881D-A67634231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6139"/>
              </p:ext>
            </p:extLst>
          </p:nvPr>
        </p:nvGraphicFramePr>
        <p:xfrm>
          <a:off x="5014912" y="1533462"/>
          <a:ext cx="3976688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2" name="Visio" r:id="rId6" imgW="7870183" imgH="7936765" progId="Visio.Drawing.11">
                  <p:embed/>
                </p:oleObj>
              </mc:Choice>
              <mc:Fallback>
                <p:oleObj name="Visio" r:id="rId6" imgW="7870183" imgH="7936765" progId="Visio.Drawing.11">
                  <p:embed/>
                  <p:pic>
                    <p:nvPicPr>
                      <p:cNvPr id="972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1533462"/>
                        <a:ext cx="3976688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2">
            <a:extLst>
              <a:ext uri="{FF2B5EF4-FFF2-40B4-BE49-F238E27FC236}">
                <a16:creationId xmlns:a16="http://schemas.microsoft.com/office/drawing/2014/main" id="{098675B8-A43E-6B4C-B05F-2EDAAD94E40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95596" y="5538022"/>
            <a:ext cx="1315703" cy="495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rc 53">
            <a:extLst>
              <a:ext uri="{FF2B5EF4-FFF2-40B4-BE49-F238E27FC236}">
                <a16:creationId xmlns:a16="http://schemas.microsoft.com/office/drawing/2014/main" id="{9AC1063C-2994-9949-B6F4-6D8C016C008D}"/>
              </a:ext>
            </a:extLst>
          </p:cNvPr>
          <p:cNvSpPr>
            <a:spLocks/>
          </p:cNvSpPr>
          <p:nvPr/>
        </p:nvSpPr>
        <p:spPr bwMode="auto">
          <a:xfrm flipV="1">
            <a:off x="5543155" y="5760426"/>
            <a:ext cx="712672" cy="387619"/>
          </a:xfrm>
          <a:custGeom>
            <a:avLst/>
            <a:gdLst>
              <a:gd name="T0" fmla="*/ 0 w 30285"/>
              <a:gd name="T1" fmla="*/ 28 h 31341"/>
              <a:gd name="T2" fmla="*/ 1056 w 30285"/>
              <a:gd name="T3" fmla="*/ 488 h 31341"/>
              <a:gd name="T4" fmla="*/ 328 w 30285"/>
              <a:gd name="T5" fmla="*/ 336 h 31341"/>
              <a:gd name="T6" fmla="*/ 0 60000 65536"/>
              <a:gd name="T7" fmla="*/ 0 60000 65536"/>
              <a:gd name="T8" fmla="*/ 0 60000 65536"/>
              <a:gd name="T9" fmla="*/ 0 w 30285"/>
              <a:gd name="T10" fmla="*/ 0 h 31341"/>
              <a:gd name="T11" fmla="*/ 30285 w 30285"/>
              <a:gd name="T12" fmla="*/ 31341 h 31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85" h="31341" fill="none" extrusionOk="0">
                <a:moveTo>
                  <a:pt x="-1" y="1822"/>
                </a:moveTo>
                <a:cubicBezTo>
                  <a:pt x="2737" y="620"/>
                  <a:pt x="5695" y="-1"/>
                  <a:pt x="8685" y="-1"/>
                </a:cubicBezTo>
                <a:cubicBezTo>
                  <a:pt x="20614" y="0"/>
                  <a:pt x="30285" y="9670"/>
                  <a:pt x="30285" y="21600"/>
                </a:cubicBezTo>
                <a:cubicBezTo>
                  <a:pt x="30285" y="24983"/>
                  <a:pt x="29489" y="28320"/>
                  <a:pt x="27963" y="31340"/>
                </a:cubicBezTo>
              </a:path>
              <a:path w="30285" h="31341" stroke="0" extrusionOk="0">
                <a:moveTo>
                  <a:pt x="-1" y="1822"/>
                </a:moveTo>
                <a:cubicBezTo>
                  <a:pt x="2737" y="620"/>
                  <a:pt x="5695" y="-1"/>
                  <a:pt x="8685" y="-1"/>
                </a:cubicBezTo>
                <a:cubicBezTo>
                  <a:pt x="20614" y="0"/>
                  <a:pt x="30285" y="9670"/>
                  <a:pt x="30285" y="21600"/>
                </a:cubicBezTo>
                <a:cubicBezTo>
                  <a:pt x="30285" y="24983"/>
                  <a:pt x="29489" y="28320"/>
                  <a:pt x="27963" y="31340"/>
                </a:cubicBezTo>
                <a:lnTo>
                  <a:pt x="8685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8B11CD5D-AA71-4A43-B81E-86C42DA2EC57}"/>
              </a:ext>
            </a:extLst>
          </p:cNvPr>
          <p:cNvSpPr>
            <a:spLocks/>
          </p:cNvSpPr>
          <p:nvPr/>
        </p:nvSpPr>
        <p:spPr bwMode="auto">
          <a:xfrm flipV="1">
            <a:off x="4641724" y="5825559"/>
            <a:ext cx="1016680" cy="397945"/>
          </a:xfrm>
          <a:custGeom>
            <a:avLst/>
            <a:gdLst>
              <a:gd name="T0" fmla="*/ 105 w 43200"/>
              <a:gd name="T1" fmla="*/ 501 h 32215"/>
              <a:gd name="T2" fmla="*/ 1632 w 43200"/>
              <a:gd name="T3" fmla="*/ 336 h 32215"/>
              <a:gd name="T4" fmla="*/ 816 w 43200"/>
              <a:gd name="T5" fmla="*/ 336 h 32215"/>
              <a:gd name="T6" fmla="*/ 0 60000 65536"/>
              <a:gd name="T7" fmla="*/ 0 60000 65536"/>
              <a:gd name="T8" fmla="*/ 0 60000 65536"/>
              <a:gd name="T9" fmla="*/ 0 w 43200"/>
              <a:gd name="T10" fmla="*/ 0 h 32215"/>
              <a:gd name="T11" fmla="*/ 43200 w 43200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rc 55">
            <a:extLst>
              <a:ext uri="{FF2B5EF4-FFF2-40B4-BE49-F238E27FC236}">
                <a16:creationId xmlns:a16="http://schemas.microsoft.com/office/drawing/2014/main" id="{87D994AC-896E-464B-AAED-F5BB5057FD73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456696" y="5515809"/>
            <a:ext cx="571897" cy="312106"/>
          </a:xfrm>
          <a:custGeom>
            <a:avLst/>
            <a:gdLst>
              <a:gd name="T0" fmla="*/ 46 w 43200"/>
              <a:gd name="T1" fmla="*/ 501 h 32215"/>
              <a:gd name="T2" fmla="*/ 720 w 43200"/>
              <a:gd name="T3" fmla="*/ 336 h 32215"/>
              <a:gd name="T4" fmla="*/ 360 w 43200"/>
              <a:gd name="T5" fmla="*/ 336 h 32215"/>
              <a:gd name="T6" fmla="*/ 0 60000 65536"/>
              <a:gd name="T7" fmla="*/ 0 60000 65536"/>
              <a:gd name="T8" fmla="*/ 0 60000 65536"/>
              <a:gd name="T9" fmla="*/ 0 w 43200"/>
              <a:gd name="T10" fmla="*/ 0 h 32215"/>
              <a:gd name="T11" fmla="*/ 43200 w 43200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rc 56">
            <a:extLst>
              <a:ext uri="{FF2B5EF4-FFF2-40B4-BE49-F238E27FC236}">
                <a16:creationId xmlns:a16="http://schemas.microsoft.com/office/drawing/2014/main" id="{74D1A005-DF35-1847-847B-4591F862B957}"/>
              </a:ext>
            </a:extLst>
          </p:cNvPr>
          <p:cNvSpPr>
            <a:spLocks/>
          </p:cNvSpPr>
          <p:nvPr/>
        </p:nvSpPr>
        <p:spPr bwMode="auto">
          <a:xfrm rot="8988979" flipV="1">
            <a:off x="4705889" y="5127368"/>
            <a:ext cx="636048" cy="486907"/>
          </a:xfrm>
          <a:custGeom>
            <a:avLst/>
            <a:gdLst>
              <a:gd name="T0" fmla="*/ 222 w 43200"/>
              <a:gd name="T1" fmla="*/ 613 h 39421"/>
              <a:gd name="T2" fmla="*/ 1021 w 43200"/>
              <a:gd name="T3" fmla="*/ 336 h 39421"/>
              <a:gd name="T4" fmla="*/ 510 w 43200"/>
              <a:gd name="T5" fmla="*/ 336 h 39421"/>
              <a:gd name="T6" fmla="*/ 0 60000 65536"/>
              <a:gd name="T7" fmla="*/ 0 60000 65536"/>
              <a:gd name="T8" fmla="*/ 0 60000 65536"/>
              <a:gd name="T9" fmla="*/ 0 w 43200"/>
              <a:gd name="T10" fmla="*/ 0 h 39421"/>
              <a:gd name="T11" fmla="*/ 43200 w 43200"/>
              <a:gd name="T12" fmla="*/ 39421 h 39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421" fill="none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39421" stroke="0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c 57">
            <a:extLst>
              <a:ext uri="{FF2B5EF4-FFF2-40B4-BE49-F238E27FC236}">
                <a16:creationId xmlns:a16="http://schemas.microsoft.com/office/drawing/2014/main" id="{368C75F1-4063-3E4B-9347-75FB4C6826DD}"/>
              </a:ext>
            </a:extLst>
          </p:cNvPr>
          <p:cNvSpPr>
            <a:spLocks/>
          </p:cNvSpPr>
          <p:nvPr/>
        </p:nvSpPr>
        <p:spPr bwMode="auto">
          <a:xfrm rot="10583242" flipV="1">
            <a:off x="5123899" y="5080504"/>
            <a:ext cx="867168" cy="486907"/>
          </a:xfrm>
          <a:custGeom>
            <a:avLst/>
            <a:gdLst>
              <a:gd name="T0" fmla="*/ 303 w 43200"/>
              <a:gd name="T1" fmla="*/ 613 h 39421"/>
              <a:gd name="T2" fmla="*/ 1392 w 43200"/>
              <a:gd name="T3" fmla="*/ 336 h 39421"/>
              <a:gd name="T4" fmla="*/ 696 w 43200"/>
              <a:gd name="T5" fmla="*/ 336 h 39421"/>
              <a:gd name="T6" fmla="*/ 0 60000 65536"/>
              <a:gd name="T7" fmla="*/ 0 60000 65536"/>
              <a:gd name="T8" fmla="*/ 0 60000 65536"/>
              <a:gd name="T9" fmla="*/ 0 w 43200"/>
              <a:gd name="T10" fmla="*/ 0 h 39421"/>
              <a:gd name="T11" fmla="*/ 43200 w 43200"/>
              <a:gd name="T12" fmla="*/ 39421 h 39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421" fill="none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39421" stroke="0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rc 58">
            <a:extLst>
              <a:ext uri="{FF2B5EF4-FFF2-40B4-BE49-F238E27FC236}">
                <a16:creationId xmlns:a16="http://schemas.microsoft.com/office/drawing/2014/main" id="{1C238FE1-41E9-7444-BE49-AFF35E6FE378}"/>
              </a:ext>
            </a:extLst>
          </p:cNvPr>
          <p:cNvSpPr>
            <a:spLocks/>
          </p:cNvSpPr>
          <p:nvPr/>
        </p:nvSpPr>
        <p:spPr bwMode="auto">
          <a:xfrm rot="11694374" flipV="1">
            <a:off x="5782374" y="5406962"/>
            <a:ext cx="480306" cy="397945"/>
          </a:xfrm>
          <a:custGeom>
            <a:avLst/>
            <a:gdLst>
              <a:gd name="T0" fmla="*/ 56 w 38664"/>
              <a:gd name="T1" fmla="*/ 501 h 32215"/>
              <a:gd name="T2" fmla="*/ 771 w 38664"/>
              <a:gd name="T3" fmla="*/ 130 h 32215"/>
              <a:gd name="T4" fmla="*/ 431 w 38664"/>
              <a:gd name="T5" fmla="*/ 336 h 32215"/>
              <a:gd name="T6" fmla="*/ 0 60000 65536"/>
              <a:gd name="T7" fmla="*/ 0 60000 65536"/>
              <a:gd name="T8" fmla="*/ 0 60000 65536"/>
              <a:gd name="T9" fmla="*/ 0 w 38664"/>
              <a:gd name="T10" fmla="*/ 0 h 32215"/>
              <a:gd name="T11" fmla="*/ 38664 w 38664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64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273" y="0"/>
                  <a:pt x="34571" y="3084"/>
                  <a:pt x="38663" y="8356"/>
                </a:cubicBezTo>
              </a:path>
              <a:path w="38664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273" y="0"/>
                  <a:pt x="34571" y="3084"/>
                  <a:pt x="38663" y="8356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67EA9523-D005-5646-AF9D-016DD261156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55401" y="5309263"/>
            <a:ext cx="1076484" cy="495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Substrate 1</a:t>
            </a:r>
          </a:p>
        </p:txBody>
      </p:sp>
      <p:sp>
        <p:nvSpPr>
          <p:cNvPr id="22" name="Line 60">
            <a:extLst>
              <a:ext uri="{FF2B5EF4-FFF2-40B4-BE49-F238E27FC236}">
                <a16:creationId xmlns:a16="http://schemas.microsoft.com/office/drawing/2014/main" id="{25EA9505-9218-9941-B4C3-095CF0C501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1950" y="4275138"/>
            <a:ext cx="305111" cy="805366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61">
            <a:extLst>
              <a:ext uri="{FF2B5EF4-FFF2-40B4-BE49-F238E27FC236}">
                <a16:creationId xmlns:a16="http://schemas.microsoft.com/office/drawing/2014/main" id="{14CA4369-499E-824F-9A4B-BC514EF2E5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3861" y="4275138"/>
            <a:ext cx="22015" cy="129540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64">
            <a:extLst>
              <a:ext uri="{FF2B5EF4-FFF2-40B4-BE49-F238E27FC236}">
                <a16:creationId xmlns:a16="http://schemas.microsoft.com/office/drawing/2014/main" id="{9D7AFD91-CA43-674A-B22C-45926D0651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25978" y="6028056"/>
            <a:ext cx="1315703" cy="495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rc 65">
            <a:extLst>
              <a:ext uri="{FF2B5EF4-FFF2-40B4-BE49-F238E27FC236}">
                <a16:creationId xmlns:a16="http://schemas.microsoft.com/office/drawing/2014/main" id="{17D29B12-E3A1-1049-916E-ACFC6F7C8D9D}"/>
              </a:ext>
            </a:extLst>
          </p:cNvPr>
          <p:cNvSpPr>
            <a:spLocks/>
          </p:cNvSpPr>
          <p:nvPr/>
        </p:nvSpPr>
        <p:spPr bwMode="auto">
          <a:xfrm flipV="1">
            <a:off x="7273537" y="6250460"/>
            <a:ext cx="712672" cy="387619"/>
          </a:xfrm>
          <a:custGeom>
            <a:avLst/>
            <a:gdLst>
              <a:gd name="T0" fmla="*/ 0 w 30285"/>
              <a:gd name="T1" fmla="*/ 28 h 31341"/>
              <a:gd name="T2" fmla="*/ 1056 w 30285"/>
              <a:gd name="T3" fmla="*/ 488 h 31341"/>
              <a:gd name="T4" fmla="*/ 328 w 30285"/>
              <a:gd name="T5" fmla="*/ 336 h 31341"/>
              <a:gd name="T6" fmla="*/ 0 60000 65536"/>
              <a:gd name="T7" fmla="*/ 0 60000 65536"/>
              <a:gd name="T8" fmla="*/ 0 60000 65536"/>
              <a:gd name="T9" fmla="*/ 0 w 30285"/>
              <a:gd name="T10" fmla="*/ 0 h 31341"/>
              <a:gd name="T11" fmla="*/ 30285 w 30285"/>
              <a:gd name="T12" fmla="*/ 31341 h 31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85" h="31341" fill="none" extrusionOk="0">
                <a:moveTo>
                  <a:pt x="-1" y="1822"/>
                </a:moveTo>
                <a:cubicBezTo>
                  <a:pt x="2737" y="620"/>
                  <a:pt x="5695" y="-1"/>
                  <a:pt x="8685" y="-1"/>
                </a:cubicBezTo>
                <a:cubicBezTo>
                  <a:pt x="20614" y="0"/>
                  <a:pt x="30285" y="9670"/>
                  <a:pt x="30285" y="21600"/>
                </a:cubicBezTo>
                <a:cubicBezTo>
                  <a:pt x="30285" y="24983"/>
                  <a:pt x="29489" y="28320"/>
                  <a:pt x="27963" y="31340"/>
                </a:cubicBezTo>
              </a:path>
              <a:path w="30285" h="31341" stroke="0" extrusionOk="0">
                <a:moveTo>
                  <a:pt x="-1" y="1822"/>
                </a:moveTo>
                <a:cubicBezTo>
                  <a:pt x="2737" y="620"/>
                  <a:pt x="5695" y="-1"/>
                  <a:pt x="8685" y="-1"/>
                </a:cubicBezTo>
                <a:cubicBezTo>
                  <a:pt x="20614" y="0"/>
                  <a:pt x="30285" y="9670"/>
                  <a:pt x="30285" y="21600"/>
                </a:cubicBezTo>
                <a:cubicBezTo>
                  <a:pt x="30285" y="24983"/>
                  <a:pt x="29489" y="28320"/>
                  <a:pt x="27963" y="31340"/>
                </a:cubicBezTo>
                <a:lnTo>
                  <a:pt x="8685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rc 66">
            <a:extLst>
              <a:ext uri="{FF2B5EF4-FFF2-40B4-BE49-F238E27FC236}">
                <a16:creationId xmlns:a16="http://schemas.microsoft.com/office/drawing/2014/main" id="{74035E4B-73BD-5941-9EC4-74154027EF18}"/>
              </a:ext>
            </a:extLst>
          </p:cNvPr>
          <p:cNvSpPr>
            <a:spLocks/>
          </p:cNvSpPr>
          <p:nvPr/>
        </p:nvSpPr>
        <p:spPr bwMode="auto">
          <a:xfrm flipV="1">
            <a:off x="6372106" y="6315593"/>
            <a:ext cx="1016680" cy="397945"/>
          </a:xfrm>
          <a:custGeom>
            <a:avLst/>
            <a:gdLst>
              <a:gd name="T0" fmla="*/ 105 w 43200"/>
              <a:gd name="T1" fmla="*/ 501 h 32215"/>
              <a:gd name="T2" fmla="*/ 1632 w 43200"/>
              <a:gd name="T3" fmla="*/ 336 h 32215"/>
              <a:gd name="T4" fmla="*/ 816 w 43200"/>
              <a:gd name="T5" fmla="*/ 336 h 32215"/>
              <a:gd name="T6" fmla="*/ 0 60000 65536"/>
              <a:gd name="T7" fmla="*/ 0 60000 65536"/>
              <a:gd name="T8" fmla="*/ 0 60000 65536"/>
              <a:gd name="T9" fmla="*/ 0 w 43200"/>
              <a:gd name="T10" fmla="*/ 0 h 32215"/>
              <a:gd name="T11" fmla="*/ 43200 w 43200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c 67">
            <a:extLst>
              <a:ext uri="{FF2B5EF4-FFF2-40B4-BE49-F238E27FC236}">
                <a16:creationId xmlns:a16="http://schemas.microsoft.com/office/drawing/2014/main" id="{4C80D595-7191-2D4D-B740-B2AECF9ADA9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187078" y="6005843"/>
            <a:ext cx="571897" cy="312106"/>
          </a:xfrm>
          <a:custGeom>
            <a:avLst/>
            <a:gdLst>
              <a:gd name="T0" fmla="*/ 46 w 43200"/>
              <a:gd name="T1" fmla="*/ 501 h 32215"/>
              <a:gd name="T2" fmla="*/ 720 w 43200"/>
              <a:gd name="T3" fmla="*/ 336 h 32215"/>
              <a:gd name="T4" fmla="*/ 360 w 43200"/>
              <a:gd name="T5" fmla="*/ 336 h 32215"/>
              <a:gd name="T6" fmla="*/ 0 60000 65536"/>
              <a:gd name="T7" fmla="*/ 0 60000 65536"/>
              <a:gd name="T8" fmla="*/ 0 60000 65536"/>
              <a:gd name="T9" fmla="*/ 0 w 43200"/>
              <a:gd name="T10" fmla="*/ 0 h 32215"/>
              <a:gd name="T11" fmla="*/ 43200 w 43200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c 68">
            <a:extLst>
              <a:ext uri="{FF2B5EF4-FFF2-40B4-BE49-F238E27FC236}">
                <a16:creationId xmlns:a16="http://schemas.microsoft.com/office/drawing/2014/main" id="{E62924CE-1805-9746-A147-8D4C777C14D5}"/>
              </a:ext>
            </a:extLst>
          </p:cNvPr>
          <p:cNvSpPr>
            <a:spLocks/>
          </p:cNvSpPr>
          <p:nvPr/>
        </p:nvSpPr>
        <p:spPr bwMode="auto">
          <a:xfrm rot="8988979" flipV="1">
            <a:off x="6436271" y="5617402"/>
            <a:ext cx="636048" cy="486907"/>
          </a:xfrm>
          <a:custGeom>
            <a:avLst/>
            <a:gdLst>
              <a:gd name="T0" fmla="*/ 222 w 43200"/>
              <a:gd name="T1" fmla="*/ 613 h 39421"/>
              <a:gd name="T2" fmla="*/ 1021 w 43200"/>
              <a:gd name="T3" fmla="*/ 336 h 39421"/>
              <a:gd name="T4" fmla="*/ 510 w 43200"/>
              <a:gd name="T5" fmla="*/ 336 h 39421"/>
              <a:gd name="T6" fmla="*/ 0 60000 65536"/>
              <a:gd name="T7" fmla="*/ 0 60000 65536"/>
              <a:gd name="T8" fmla="*/ 0 60000 65536"/>
              <a:gd name="T9" fmla="*/ 0 w 43200"/>
              <a:gd name="T10" fmla="*/ 0 h 39421"/>
              <a:gd name="T11" fmla="*/ 43200 w 43200"/>
              <a:gd name="T12" fmla="*/ 39421 h 39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421" fill="none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39421" stroke="0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rc 69">
            <a:extLst>
              <a:ext uri="{FF2B5EF4-FFF2-40B4-BE49-F238E27FC236}">
                <a16:creationId xmlns:a16="http://schemas.microsoft.com/office/drawing/2014/main" id="{5BFDD690-1735-5045-9ADA-CD19174BB95E}"/>
              </a:ext>
            </a:extLst>
          </p:cNvPr>
          <p:cNvSpPr>
            <a:spLocks/>
          </p:cNvSpPr>
          <p:nvPr/>
        </p:nvSpPr>
        <p:spPr bwMode="auto">
          <a:xfrm rot="10583242" flipV="1">
            <a:off x="6854281" y="5570538"/>
            <a:ext cx="867168" cy="486907"/>
          </a:xfrm>
          <a:custGeom>
            <a:avLst/>
            <a:gdLst>
              <a:gd name="T0" fmla="*/ 303 w 43200"/>
              <a:gd name="T1" fmla="*/ 613 h 39421"/>
              <a:gd name="T2" fmla="*/ 1392 w 43200"/>
              <a:gd name="T3" fmla="*/ 336 h 39421"/>
              <a:gd name="T4" fmla="*/ 696 w 43200"/>
              <a:gd name="T5" fmla="*/ 336 h 39421"/>
              <a:gd name="T6" fmla="*/ 0 60000 65536"/>
              <a:gd name="T7" fmla="*/ 0 60000 65536"/>
              <a:gd name="T8" fmla="*/ 0 60000 65536"/>
              <a:gd name="T9" fmla="*/ 0 w 43200"/>
              <a:gd name="T10" fmla="*/ 0 h 39421"/>
              <a:gd name="T11" fmla="*/ 43200 w 43200"/>
              <a:gd name="T12" fmla="*/ 39421 h 39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421" fill="none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39421" stroke="0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70">
            <a:extLst>
              <a:ext uri="{FF2B5EF4-FFF2-40B4-BE49-F238E27FC236}">
                <a16:creationId xmlns:a16="http://schemas.microsoft.com/office/drawing/2014/main" id="{A4E09C7E-ECD5-1745-9F54-04CFF046AC3E}"/>
              </a:ext>
            </a:extLst>
          </p:cNvPr>
          <p:cNvSpPr>
            <a:spLocks/>
          </p:cNvSpPr>
          <p:nvPr/>
        </p:nvSpPr>
        <p:spPr bwMode="auto">
          <a:xfrm rot="11694374" flipV="1">
            <a:off x="7512756" y="5896996"/>
            <a:ext cx="480306" cy="397945"/>
          </a:xfrm>
          <a:custGeom>
            <a:avLst/>
            <a:gdLst>
              <a:gd name="T0" fmla="*/ 56 w 38664"/>
              <a:gd name="T1" fmla="*/ 501 h 32215"/>
              <a:gd name="T2" fmla="*/ 771 w 38664"/>
              <a:gd name="T3" fmla="*/ 130 h 32215"/>
              <a:gd name="T4" fmla="*/ 431 w 38664"/>
              <a:gd name="T5" fmla="*/ 336 h 32215"/>
              <a:gd name="T6" fmla="*/ 0 60000 65536"/>
              <a:gd name="T7" fmla="*/ 0 60000 65536"/>
              <a:gd name="T8" fmla="*/ 0 60000 65536"/>
              <a:gd name="T9" fmla="*/ 0 w 38664"/>
              <a:gd name="T10" fmla="*/ 0 h 32215"/>
              <a:gd name="T11" fmla="*/ 38664 w 38664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64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273" y="0"/>
                  <a:pt x="34571" y="3084"/>
                  <a:pt x="38663" y="8356"/>
                </a:cubicBezTo>
              </a:path>
              <a:path w="38664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273" y="0"/>
                  <a:pt x="34571" y="3084"/>
                  <a:pt x="38663" y="8356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71">
            <a:extLst>
              <a:ext uri="{FF2B5EF4-FFF2-40B4-BE49-F238E27FC236}">
                <a16:creationId xmlns:a16="http://schemas.microsoft.com/office/drawing/2014/main" id="{400704C0-AFDB-6B49-ADC8-C4F55CF38D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85783" y="5799297"/>
            <a:ext cx="1076484" cy="495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Substrate 2</a:t>
            </a:r>
          </a:p>
        </p:txBody>
      </p:sp>
      <p:sp>
        <p:nvSpPr>
          <p:cNvPr id="34" name="Rectangle 76">
            <a:extLst>
              <a:ext uri="{FF2B5EF4-FFF2-40B4-BE49-F238E27FC236}">
                <a16:creationId xmlns:a16="http://schemas.microsoft.com/office/drawing/2014/main" id="{9E239887-B5B1-744A-A533-561785C8AF1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87049" y="5062606"/>
            <a:ext cx="1315703" cy="495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rc 77">
            <a:extLst>
              <a:ext uri="{FF2B5EF4-FFF2-40B4-BE49-F238E27FC236}">
                <a16:creationId xmlns:a16="http://schemas.microsoft.com/office/drawing/2014/main" id="{E68138D8-75C6-D34C-AA4D-49E63758E1C0}"/>
              </a:ext>
            </a:extLst>
          </p:cNvPr>
          <p:cNvSpPr>
            <a:spLocks/>
          </p:cNvSpPr>
          <p:nvPr/>
        </p:nvSpPr>
        <p:spPr bwMode="auto">
          <a:xfrm flipV="1">
            <a:off x="8534608" y="5285010"/>
            <a:ext cx="712672" cy="387619"/>
          </a:xfrm>
          <a:custGeom>
            <a:avLst/>
            <a:gdLst>
              <a:gd name="T0" fmla="*/ 0 w 30285"/>
              <a:gd name="T1" fmla="*/ 28 h 31341"/>
              <a:gd name="T2" fmla="*/ 1056 w 30285"/>
              <a:gd name="T3" fmla="*/ 488 h 31341"/>
              <a:gd name="T4" fmla="*/ 328 w 30285"/>
              <a:gd name="T5" fmla="*/ 336 h 31341"/>
              <a:gd name="T6" fmla="*/ 0 60000 65536"/>
              <a:gd name="T7" fmla="*/ 0 60000 65536"/>
              <a:gd name="T8" fmla="*/ 0 60000 65536"/>
              <a:gd name="T9" fmla="*/ 0 w 30285"/>
              <a:gd name="T10" fmla="*/ 0 h 31341"/>
              <a:gd name="T11" fmla="*/ 30285 w 30285"/>
              <a:gd name="T12" fmla="*/ 31341 h 31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85" h="31341" fill="none" extrusionOk="0">
                <a:moveTo>
                  <a:pt x="-1" y="1822"/>
                </a:moveTo>
                <a:cubicBezTo>
                  <a:pt x="2737" y="620"/>
                  <a:pt x="5695" y="-1"/>
                  <a:pt x="8685" y="-1"/>
                </a:cubicBezTo>
                <a:cubicBezTo>
                  <a:pt x="20614" y="0"/>
                  <a:pt x="30285" y="9670"/>
                  <a:pt x="30285" y="21600"/>
                </a:cubicBezTo>
                <a:cubicBezTo>
                  <a:pt x="30285" y="24983"/>
                  <a:pt x="29489" y="28320"/>
                  <a:pt x="27963" y="31340"/>
                </a:cubicBezTo>
              </a:path>
              <a:path w="30285" h="31341" stroke="0" extrusionOk="0">
                <a:moveTo>
                  <a:pt x="-1" y="1822"/>
                </a:moveTo>
                <a:cubicBezTo>
                  <a:pt x="2737" y="620"/>
                  <a:pt x="5695" y="-1"/>
                  <a:pt x="8685" y="-1"/>
                </a:cubicBezTo>
                <a:cubicBezTo>
                  <a:pt x="20614" y="0"/>
                  <a:pt x="30285" y="9670"/>
                  <a:pt x="30285" y="21600"/>
                </a:cubicBezTo>
                <a:cubicBezTo>
                  <a:pt x="30285" y="24983"/>
                  <a:pt x="29489" y="28320"/>
                  <a:pt x="27963" y="31340"/>
                </a:cubicBezTo>
                <a:lnTo>
                  <a:pt x="8685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rc 78">
            <a:extLst>
              <a:ext uri="{FF2B5EF4-FFF2-40B4-BE49-F238E27FC236}">
                <a16:creationId xmlns:a16="http://schemas.microsoft.com/office/drawing/2014/main" id="{3D6E743D-E2D6-5B44-BCF3-1D4E71105782}"/>
              </a:ext>
            </a:extLst>
          </p:cNvPr>
          <p:cNvSpPr>
            <a:spLocks/>
          </p:cNvSpPr>
          <p:nvPr/>
        </p:nvSpPr>
        <p:spPr bwMode="auto">
          <a:xfrm flipV="1">
            <a:off x="7633177" y="5350143"/>
            <a:ext cx="1016680" cy="397945"/>
          </a:xfrm>
          <a:custGeom>
            <a:avLst/>
            <a:gdLst>
              <a:gd name="T0" fmla="*/ 105 w 43200"/>
              <a:gd name="T1" fmla="*/ 501 h 32215"/>
              <a:gd name="T2" fmla="*/ 1632 w 43200"/>
              <a:gd name="T3" fmla="*/ 336 h 32215"/>
              <a:gd name="T4" fmla="*/ 816 w 43200"/>
              <a:gd name="T5" fmla="*/ 336 h 32215"/>
              <a:gd name="T6" fmla="*/ 0 60000 65536"/>
              <a:gd name="T7" fmla="*/ 0 60000 65536"/>
              <a:gd name="T8" fmla="*/ 0 60000 65536"/>
              <a:gd name="T9" fmla="*/ 0 w 43200"/>
              <a:gd name="T10" fmla="*/ 0 h 32215"/>
              <a:gd name="T11" fmla="*/ 43200 w 43200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rc 79">
            <a:extLst>
              <a:ext uri="{FF2B5EF4-FFF2-40B4-BE49-F238E27FC236}">
                <a16:creationId xmlns:a16="http://schemas.microsoft.com/office/drawing/2014/main" id="{5E4268B4-442E-2443-A51E-3BD78C91DA0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448149" y="5040393"/>
            <a:ext cx="571897" cy="312106"/>
          </a:xfrm>
          <a:custGeom>
            <a:avLst/>
            <a:gdLst>
              <a:gd name="T0" fmla="*/ 46 w 43200"/>
              <a:gd name="T1" fmla="*/ 501 h 32215"/>
              <a:gd name="T2" fmla="*/ 720 w 43200"/>
              <a:gd name="T3" fmla="*/ 336 h 32215"/>
              <a:gd name="T4" fmla="*/ 360 w 43200"/>
              <a:gd name="T5" fmla="*/ 336 h 32215"/>
              <a:gd name="T6" fmla="*/ 0 60000 65536"/>
              <a:gd name="T7" fmla="*/ 0 60000 65536"/>
              <a:gd name="T8" fmla="*/ 0 60000 65536"/>
              <a:gd name="T9" fmla="*/ 0 w 43200"/>
              <a:gd name="T10" fmla="*/ 0 h 32215"/>
              <a:gd name="T11" fmla="*/ 43200 w 43200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rc 80">
            <a:extLst>
              <a:ext uri="{FF2B5EF4-FFF2-40B4-BE49-F238E27FC236}">
                <a16:creationId xmlns:a16="http://schemas.microsoft.com/office/drawing/2014/main" id="{B318007D-519C-6C4E-A9C1-ABDFD14D465D}"/>
              </a:ext>
            </a:extLst>
          </p:cNvPr>
          <p:cNvSpPr>
            <a:spLocks/>
          </p:cNvSpPr>
          <p:nvPr/>
        </p:nvSpPr>
        <p:spPr bwMode="auto">
          <a:xfrm rot="8988979" flipV="1">
            <a:off x="7697342" y="4651952"/>
            <a:ext cx="636048" cy="486907"/>
          </a:xfrm>
          <a:custGeom>
            <a:avLst/>
            <a:gdLst>
              <a:gd name="T0" fmla="*/ 222 w 43200"/>
              <a:gd name="T1" fmla="*/ 613 h 39421"/>
              <a:gd name="T2" fmla="*/ 1021 w 43200"/>
              <a:gd name="T3" fmla="*/ 336 h 39421"/>
              <a:gd name="T4" fmla="*/ 510 w 43200"/>
              <a:gd name="T5" fmla="*/ 336 h 39421"/>
              <a:gd name="T6" fmla="*/ 0 60000 65536"/>
              <a:gd name="T7" fmla="*/ 0 60000 65536"/>
              <a:gd name="T8" fmla="*/ 0 60000 65536"/>
              <a:gd name="T9" fmla="*/ 0 w 43200"/>
              <a:gd name="T10" fmla="*/ 0 h 39421"/>
              <a:gd name="T11" fmla="*/ 43200 w 43200"/>
              <a:gd name="T12" fmla="*/ 39421 h 39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421" fill="none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39421" stroke="0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rc 81">
            <a:extLst>
              <a:ext uri="{FF2B5EF4-FFF2-40B4-BE49-F238E27FC236}">
                <a16:creationId xmlns:a16="http://schemas.microsoft.com/office/drawing/2014/main" id="{9A46EF8D-EB3E-8841-AB52-2E815539475E}"/>
              </a:ext>
            </a:extLst>
          </p:cNvPr>
          <p:cNvSpPr>
            <a:spLocks/>
          </p:cNvSpPr>
          <p:nvPr/>
        </p:nvSpPr>
        <p:spPr bwMode="auto">
          <a:xfrm rot="10583242" flipV="1">
            <a:off x="8115352" y="4605088"/>
            <a:ext cx="867168" cy="486907"/>
          </a:xfrm>
          <a:custGeom>
            <a:avLst/>
            <a:gdLst>
              <a:gd name="T0" fmla="*/ 303 w 43200"/>
              <a:gd name="T1" fmla="*/ 613 h 39421"/>
              <a:gd name="T2" fmla="*/ 1392 w 43200"/>
              <a:gd name="T3" fmla="*/ 336 h 39421"/>
              <a:gd name="T4" fmla="*/ 696 w 43200"/>
              <a:gd name="T5" fmla="*/ 336 h 39421"/>
              <a:gd name="T6" fmla="*/ 0 60000 65536"/>
              <a:gd name="T7" fmla="*/ 0 60000 65536"/>
              <a:gd name="T8" fmla="*/ 0 60000 65536"/>
              <a:gd name="T9" fmla="*/ 0 w 43200"/>
              <a:gd name="T10" fmla="*/ 0 h 39421"/>
              <a:gd name="T11" fmla="*/ 43200 w 43200"/>
              <a:gd name="T12" fmla="*/ 39421 h 39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421" fill="none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39421" stroke="0" extrusionOk="0">
                <a:moveTo>
                  <a:pt x="9394" y="39420"/>
                </a:moveTo>
                <a:cubicBezTo>
                  <a:pt x="3514" y="35393"/>
                  <a:pt x="0" y="287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rc 82">
            <a:extLst>
              <a:ext uri="{FF2B5EF4-FFF2-40B4-BE49-F238E27FC236}">
                <a16:creationId xmlns:a16="http://schemas.microsoft.com/office/drawing/2014/main" id="{CAD228BB-7772-CB43-B6AE-D2D98C7B9168}"/>
              </a:ext>
            </a:extLst>
          </p:cNvPr>
          <p:cNvSpPr>
            <a:spLocks/>
          </p:cNvSpPr>
          <p:nvPr/>
        </p:nvSpPr>
        <p:spPr bwMode="auto">
          <a:xfrm rot="11694374" flipV="1">
            <a:off x="8773827" y="4931546"/>
            <a:ext cx="480306" cy="397945"/>
          </a:xfrm>
          <a:custGeom>
            <a:avLst/>
            <a:gdLst>
              <a:gd name="T0" fmla="*/ 56 w 38664"/>
              <a:gd name="T1" fmla="*/ 501 h 32215"/>
              <a:gd name="T2" fmla="*/ 771 w 38664"/>
              <a:gd name="T3" fmla="*/ 130 h 32215"/>
              <a:gd name="T4" fmla="*/ 431 w 38664"/>
              <a:gd name="T5" fmla="*/ 336 h 32215"/>
              <a:gd name="T6" fmla="*/ 0 60000 65536"/>
              <a:gd name="T7" fmla="*/ 0 60000 65536"/>
              <a:gd name="T8" fmla="*/ 0 60000 65536"/>
              <a:gd name="T9" fmla="*/ 0 w 38664"/>
              <a:gd name="T10" fmla="*/ 0 h 32215"/>
              <a:gd name="T11" fmla="*/ 38664 w 38664"/>
              <a:gd name="T12" fmla="*/ 32215 h 32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64" h="32215" fill="none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273" y="0"/>
                  <a:pt x="34571" y="3084"/>
                  <a:pt x="38663" y="8356"/>
                </a:cubicBezTo>
              </a:path>
              <a:path w="38664" h="32215" stroke="0" extrusionOk="0">
                <a:moveTo>
                  <a:pt x="2788" y="32214"/>
                </a:moveTo>
                <a:cubicBezTo>
                  <a:pt x="960" y="28975"/>
                  <a:pt x="0" y="253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273" y="0"/>
                  <a:pt x="34571" y="3084"/>
                  <a:pt x="38663" y="8356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83">
            <a:extLst>
              <a:ext uri="{FF2B5EF4-FFF2-40B4-BE49-F238E27FC236}">
                <a16:creationId xmlns:a16="http://schemas.microsoft.com/office/drawing/2014/main" id="{A5C2F7C5-B82D-2B4A-93EC-4E356FBF07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46854" y="4833847"/>
            <a:ext cx="1076484" cy="495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433" tIns="45717" rIns="91433" bIns="45717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Substrate 3</a:t>
            </a:r>
          </a:p>
        </p:txBody>
      </p:sp>
      <p:sp>
        <p:nvSpPr>
          <p:cNvPr id="42" name="Line 85">
            <a:extLst>
              <a:ext uri="{FF2B5EF4-FFF2-40B4-BE49-F238E27FC236}">
                <a16:creationId xmlns:a16="http://schemas.microsoft.com/office/drawing/2014/main" id="{FC94DD01-32E8-0F4C-A845-F854EFF83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5701" y="4208565"/>
            <a:ext cx="365172" cy="385432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72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86B31E-B6A1-4E70-B2FE-499268F96193}" type="slidenum">
              <a:rPr lang="en-US" altLang="en-US" sz="14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4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Writing Programs with Overlay Sockets</a:t>
            </a:r>
          </a:p>
        </p:txBody>
      </p:sp>
      <p:sp>
        <p:nvSpPr>
          <p:cNvPr id="951299" name="Text Box 3"/>
          <p:cNvSpPr txBox="1">
            <a:spLocks noChangeArrowheads="1"/>
          </p:cNvSpPr>
          <p:nvPr/>
        </p:nvSpPr>
        <p:spPr bwMode="auto">
          <a:xfrm>
            <a:off x="1143000" y="2514600"/>
            <a:ext cx="6172200" cy="4154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i="0">
                <a:latin typeface="Courier New" panose="02070309020205020404" pitchFamily="49" charset="0"/>
              </a:rPr>
              <a:t>//Generate the configuration object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OverlaySocketConfig ConfObj = </a:t>
            </a:r>
            <a:b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 	OverlaySocketConfig.createOLConfig("hypercast.xml");</a:t>
            </a:r>
          </a:p>
          <a:p>
            <a:r>
              <a:rPr lang="en-US" altLang="en-US" sz="1200" b="1" i="0">
                <a:latin typeface="Courier New" panose="02070309020205020404" pitchFamily="49" charset="0"/>
              </a:rPr>
              <a:t>//Create an overlay socket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i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I_OverlaySocket socket=ConfObj.createOverlaySocket(null);</a:t>
            </a:r>
          </a:p>
          <a:p>
            <a:r>
              <a:rPr lang="en-US" altLang="en-US" sz="1200" b="1" i="0">
                <a:latin typeface="Courier New" panose="02070309020205020404" pitchFamily="49" charset="0"/>
              </a:rPr>
              <a:t>//Join an overlay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socket.joinOverlay(); </a:t>
            </a:r>
          </a:p>
          <a:p>
            <a:r>
              <a:rPr lang="en-US" altLang="en-US" sz="1200" b="1" i="0">
                <a:latin typeface="Courier New" panose="02070309020205020404" pitchFamily="49" charset="0"/>
              </a:rPr>
              <a:t>//Create a message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OL_Message msg = socket.createMessage(byte[] data); </a:t>
            </a:r>
          </a:p>
          <a:p>
            <a:r>
              <a:rPr lang="en-US" altLang="en-US" sz="1200" b="1" i="0">
                <a:latin typeface="Courier New" panose="02070309020205020404" pitchFamily="49" charset="0"/>
              </a:rPr>
              <a:t>//Send the message to all members in overlay network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socket.sendToAll(msg);</a:t>
            </a:r>
            <a:r>
              <a:rPr lang="en-US" altLang="en-US" sz="1200" i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</a:p>
          <a:p>
            <a:r>
              <a:rPr lang="en-US" altLang="en-US" sz="1200" b="1" i="0">
                <a:latin typeface="Courier New" panose="02070309020205020404" pitchFamily="49" charset="0"/>
              </a:rPr>
              <a:t>//Receive a message from the socket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OL_Message msg = socket.receive();</a:t>
            </a:r>
            <a:r>
              <a:rPr lang="en-US" altLang="en-US" sz="1200" i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</a:p>
          <a:p>
            <a:r>
              <a:rPr lang="en-US" altLang="en-US" sz="1200" b="1" i="0">
                <a:latin typeface="Courier New" panose="02070309020205020404" pitchFamily="49" charset="0"/>
              </a:rPr>
              <a:t>//Extract the payload </a:t>
            </a:r>
            <a:br>
              <a:rPr lang="en-US" altLang="en-US" sz="1200" b="1" i="0">
                <a:latin typeface="Courier New" panose="02070309020205020404" pitchFamily="49" charset="0"/>
              </a:rPr>
            </a:br>
            <a:r>
              <a:rPr lang="en-US" altLang="en-US" sz="1200" b="1" i="0">
                <a:solidFill>
                  <a:srgbClr val="000000"/>
                </a:solidFill>
                <a:latin typeface="Courier New" panose="02070309020205020404" pitchFamily="49" charset="0"/>
              </a:rPr>
              <a:t>byte[] data = msg.getPayload();</a:t>
            </a: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noFill/>
        </p:spPr>
        <p:txBody>
          <a:bodyPr/>
          <a:lstStyle/>
          <a:p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Similarities to Berkeley Socket API</a:t>
            </a:r>
          </a:p>
          <a:p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Programs are independent of overlay topology and substrate network</a:t>
            </a:r>
          </a:p>
          <a:p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Arbitrary number of overlay sockets per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applicaiton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895600"/>
            <a:ext cx="7696200" cy="23622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altLang="zh-CN" sz="4400" b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Cross-Substrate Advertising</a:t>
            </a:r>
            <a:endParaRPr lang="en-US" altLang="zh-CN" sz="44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72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64232B-640C-4D98-9861-6D352A68AA45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1" name="Line 84"/>
          <p:cNvSpPr>
            <a:spLocks noChangeShapeType="1"/>
          </p:cNvSpPr>
          <p:nvPr/>
        </p:nvSpPr>
        <p:spPr bwMode="auto">
          <a:xfrm>
            <a:off x="990600" y="5638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0">
                <a:latin typeface="Calibri" panose="020F0502020204030204" pitchFamily="34" charset="0"/>
                <a:cs typeface="Calibri" panose="020F0502020204030204" pitchFamily="34" charset="0"/>
              </a:rPr>
              <a:t>Cross-substrate advertising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Example 1:</a:t>
            </a:r>
            <a:r>
              <a:rPr lang="en-US" altLang="zh-CN" sz="20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r>
              <a:rPr lang="en-US" altLang="zh-CN" sz="20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and B prefer Substrate 1, but does not have address of A </a:t>
            </a:r>
          </a:p>
          <a:p>
            <a:r>
              <a:rPr lang="en-US" altLang="zh-CN" sz="20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Use Substrate 2 for rendezvous, and exchange address information about Substrate 1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4" name="Line 4"/>
          <p:cNvSpPr>
            <a:spLocks noChangeShapeType="1"/>
          </p:cNvSpPr>
          <p:nvPr/>
        </p:nvSpPr>
        <p:spPr bwMode="auto">
          <a:xfrm>
            <a:off x="4876800" y="41910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838200" y="4114800"/>
            <a:ext cx="2590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6" name="Oval 7"/>
          <p:cNvSpPr>
            <a:spLocks noChangeArrowheads="1"/>
          </p:cNvSpPr>
          <p:nvPr/>
        </p:nvSpPr>
        <p:spPr bwMode="auto">
          <a:xfrm>
            <a:off x="6324600" y="5410200"/>
            <a:ext cx="533400" cy="508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99337" name="Group 18"/>
          <p:cNvGrpSpPr>
            <a:grpSpLocks/>
          </p:cNvGrpSpPr>
          <p:nvPr/>
        </p:nvGrpSpPr>
        <p:grpSpPr bwMode="auto">
          <a:xfrm flipV="1">
            <a:off x="2971800" y="5029200"/>
            <a:ext cx="2057400" cy="1143000"/>
            <a:chOff x="1344" y="1441"/>
            <a:chExt cx="2691" cy="1439"/>
          </a:xfrm>
        </p:grpSpPr>
        <p:sp>
          <p:nvSpPr>
            <p:cNvPr id="99359" name="Rectangle 19"/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0" name="Arc 20"/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  <a:gd name="T9" fmla="*/ 0 w 30285"/>
                <a:gd name="T10" fmla="*/ 0 h 31341"/>
                <a:gd name="T11" fmla="*/ 30285 w 30285"/>
                <a:gd name="T12" fmla="*/ 31341 h 31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1" name="Arc 21"/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2" name="Arc 22"/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3" name="Arc 23"/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4" name="Arc 24"/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5" name="Arc 25"/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  <a:gd name="T9" fmla="*/ 0 w 38664"/>
                <a:gd name="T10" fmla="*/ 0 h 32215"/>
                <a:gd name="T11" fmla="*/ 38664 w 38664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66" name="Rectangle 26"/>
            <p:cNvSpPr>
              <a:spLocks noChangeArrowheads="1"/>
            </p:cNvSpPr>
            <p:nvPr/>
          </p:nvSpPr>
          <p:spPr bwMode="auto">
            <a:xfrm>
              <a:off x="1776" y="1968"/>
              <a:ext cx="17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b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Substrate 1</a:t>
              </a:r>
              <a:b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(Internet)</a:t>
              </a:r>
            </a:p>
          </p:txBody>
        </p:sp>
      </p:grpSp>
      <p:sp>
        <p:nvSpPr>
          <p:cNvPr id="99338" name="Oval 27"/>
          <p:cNvSpPr>
            <a:spLocks noChangeArrowheads="1"/>
          </p:cNvSpPr>
          <p:nvPr/>
        </p:nvSpPr>
        <p:spPr bwMode="auto">
          <a:xfrm>
            <a:off x="533400" y="5410200"/>
            <a:ext cx="533400" cy="508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99339" name="Group 28"/>
          <p:cNvGrpSpPr>
            <a:grpSpLocks/>
          </p:cNvGrpSpPr>
          <p:nvPr/>
        </p:nvGrpSpPr>
        <p:grpSpPr bwMode="auto">
          <a:xfrm flipV="1">
            <a:off x="3352800" y="3505200"/>
            <a:ext cx="2057400" cy="1143000"/>
            <a:chOff x="1344" y="1441"/>
            <a:chExt cx="2691" cy="1439"/>
          </a:xfrm>
        </p:grpSpPr>
        <p:sp>
          <p:nvSpPr>
            <p:cNvPr id="99351" name="Rectangle 29"/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2" name="Arc 30"/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  <a:gd name="T9" fmla="*/ 0 w 30285"/>
                <a:gd name="T10" fmla="*/ 0 h 31341"/>
                <a:gd name="T11" fmla="*/ 30285 w 30285"/>
                <a:gd name="T12" fmla="*/ 31341 h 31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3" name="Arc 31"/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4" name="Arc 32"/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5" name="Arc 33"/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6" name="Arc 34"/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7" name="Arc 35"/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  <a:gd name="T9" fmla="*/ 0 w 38664"/>
                <a:gd name="T10" fmla="*/ 0 h 32215"/>
                <a:gd name="T11" fmla="*/ 38664 w 38664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8" name="Rectangle 36"/>
            <p:cNvSpPr>
              <a:spLocks noChangeArrowheads="1"/>
            </p:cNvSpPr>
            <p:nvPr/>
          </p:nvSpPr>
          <p:spPr bwMode="auto">
            <a:xfrm>
              <a:off x="1776" y="1968"/>
              <a:ext cx="17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b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Substrate 2</a:t>
              </a:r>
              <a:b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US" alt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340" name="Freeform 39"/>
          <p:cNvSpPr>
            <a:spLocks/>
          </p:cNvSpPr>
          <p:nvPr/>
        </p:nvSpPr>
        <p:spPr bwMode="auto">
          <a:xfrm>
            <a:off x="2057400" y="3721100"/>
            <a:ext cx="2514600" cy="774700"/>
          </a:xfrm>
          <a:custGeom>
            <a:avLst/>
            <a:gdLst>
              <a:gd name="T0" fmla="*/ 1584 w 1584"/>
              <a:gd name="T1" fmla="*/ 440 h 488"/>
              <a:gd name="T2" fmla="*/ 960 w 1584"/>
              <a:gd name="T3" fmla="*/ 8 h 488"/>
              <a:gd name="T4" fmla="*/ 0 w 1584"/>
              <a:gd name="T5" fmla="*/ 488 h 488"/>
              <a:gd name="T6" fmla="*/ 0 60000 65536"/>
              <a:gd name="T7" fmla="*/ 0 60000 65536"/>
              <a:gd name="T8" fmla="*/ 0 60000 65536"/>
              <a:gd name="T9" fmla="*/ 0 w 1584"/>
              <a:gd name="T10" fmla="*/ 0 h 488"/>
              <a:gd name="T11" fmla="*/ 1584 w 158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488">
                <a:moveTo>
                  <a:pt x="1584" y="440"/>
                </a:moveTo>
                <a:cubicBezTo>
                  <a:pt x="1404" y="220"/>
                  <a:pt x="1224" y="0"/>
                  <a:pt x="960" y="8"/>
                </a:cubicBezTo>
                <a:cubicBezTo>
                  <a:pt x="696" y="16"/>
                  <a:pt x="144" y="392"/>
                  <a:pt x="0" y="48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41" name="Rectangle 81"/>
          <p:cNvSpPr>
            <a:spLocks noChangeArrowheads="1"/>
          </p:cNvSpPr>
          <p:nvPr/>
        </p:nvSpPr>
        <p:spPr bwMode="auto">
          <a:xfrm>
            <a:off x="914400" y="5867400"/>
            <a:ext cx="6687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i="0">
                <a:latin typeface="Calibri" panose="020F0502020204030204" pitchFamily="34" charset="0"/>
                <a:cs typeface="Calibri" panose="020F0502020204030204" pitchFamily="34" charset="0"/>
              </a:rPr>
              <a:t>Addr_A</a:t>
            </a:r>
            <a:endParaRPr lang="en-US" altLang="en-US" sz="1200" b="1" i="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284288" y="4313238"/>
            <a:ext cx="4957762" cy="1217612"/>
            <a:chOff x="809" y="2717"/>
            <a:chExt cx="3123" cy="767"/>
          </a:xfrm>
        </p:grpSpPr>
        <p:sp>
          <p:nvSpPr>
            <p:cNvPr id="99349" name="Freeform 40"/>
            <p:cNvSpPr>
              <a:spLocks/>
            </p:cNvSpPr>
            <p:nvPr/>
          </p:nvSpPr>
          <p:spPr bwMode="auto">
            <a:xfrm>
              <a:off x="809" y="2717"/>
              <a:ext cx="3123" cy="767"/>
            </a:xfrm>
            <a:custGeom>
              <a:avLst/>
              <a:gdLst>
                <a:gd name="T0" fmla="*/ 3123 w 3123"/>
                <a:gd name="T1" fmla="*/ 767 h 767"/>
                <a:gd name="T2" fmla="*/ 1927 w 3123"/>
                <a:gd name="T3" fmla="*/ 8 h 767"/>
                <a:gd name="T4" fmla="*/ 0 w 3123"/>
                <a:gd name="T5" fmla="*/ 717 h 767"/>
                <a:gd name="T6" fmla="*/ 0 60000 65536"/>
                <a:gd name="T7" fmla="*/ 0 60000 65536"/>
                <a:gd name="T8" fmla="*/ 0 60000 65536"/>
                <a:gd name="T9" fmla="*/ 0 w 3123"/>
                <a:gd name="T10" fmla="*/ 0 h 767"/>
                <a:gd name="T11" fmla="*/ 3123 w 3123"/>
                <a:gd name="T12" fmla="*/ 767 h 7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" h="767">
                  <a:moveTo>
                    <a:pt x="3123" y="767"/>
                  </a:moveTo>
                  <a:cubicBezTo>
                    <a:pt x="2924" y="640"/>
                    <a:pt x="2447" y="16"/>
                    <a:pt x="1927" y="8"/>
                  </a:cubicBezTo>
                  <a:cubicBezTo>
                    <a:pt x="1407" y="0"/>
                    <a:pt x="401" y="569"/>
                    <a:pt x="0" y="71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50" name="Rectangle 86"/>
            <p:cNvSpPr>
              <a:spLocks noChangeArrowheads="1"/>
            </p:cNvSpPr>
            <p:nvPr/>
          </p:nvSpPr>
          <p:spPr bwMode="auto">
            <a:xfrm>
              <a:off x="1680" y="2928"/>
              <a:ext cx="389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Hello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143000" y="3657600"/>
            <a:ext cx="6061075" cy="1674813"/>
            <a:chOff x="720" y="2304"/>
            <a:chExt cx="3818" cy="1055"/>
          </a:xfrm>
        </p:grpSpPr>
        <p:sp>
          <p:nvSpPr>
            <p:cNvPr id="99347" name="Freeform 85"/>
            <p:cNvSpPr>
              <a:spLocks/>
            </p:cNvSpPr>
            <p:nvPr/>
          </p:nvSpPr>
          <p:spPr bwMode="auto">
            <a:xfrm>
              <a:off x="720" y="2304"/>
              <a:ext cx="3360" cy="1055"/>
            </a:xfrm>
            <a:custGeom>
              <a:avLst/>
              <a:gdLst>
                <a:gd name="T0" fmla="*/ 3123 w 3123"/>
                <a:gd name="T1" fmla="*/ 767 h 767"/>
                <a:gd name="T2" fmla="*/ 1927 w 3123"/>
                <a:gd name="T3" fmla="*/ 8 h 767"/>
                <a:gd name="T4" fmla="*/ 0 w 3123"/>
                <a:gd name="T5" fmla="*/ 717 h 767"/>
                <a:gd name="T6" fmla="*/ 0 60000 65536"/>
                <a:gd name="T7" fmla="*/ 0 60000 65536"/>
                <a:gd name="T8" fmla="*/ 0 60000 65536"/>
                <a:gd name="T9" fmla="*/ 0 w 3123"/>
                <a:gd name="T10" fmla="*/ 0 h 767"/>
                <a:gd name="T11" fmla="*/ 3123 w 3123"/>
                <a:gd name="T12" fmla="*/ 767 h 7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" h="767">
                  <a:moveTo>
                    <a:pt x="3123" y="767"/>
                  </a:moveTo>
                  <a:cubicBezTo>
                    <a:pt x="2924" y="640"/>
                    <a:pt x="2447" y="16"/>
                    <a:pt x="1927" y="8"/>
                  </a:cubicBezTo>
                  <a:cubicBezTo>
                    <a:pt x="1407" y="0"/>
                    <a:pt x="401" y="569"/>
                    <a:pt x="0" y="71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48" name="Rectangle 88"/>
            <p:cNvSpPr>
              <a:spLocks noChangeArrowheads="1"/>
            </p:cNvSpPr>
            <p:nvPr/>
          </p:nvSpPr>
          <p:spPr bwMode="auto">
            <a:xfrm>
              <a:off x="3552" y="2767"/>
              <a:ext cx="98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Hello </a:t>
              </a:r>
              <a:r>
                <a:rPr lang="en-US" altLang="en-US" sz="1600" i="0">
                  <a:latin typeface="Calibri" panose="020F0502020204030204" pitchFamily="34" charset="0"/>
                  <a:cs typeface="Calibri" panose="020F0502020204030204" pitchFamily="34" charset="0"/>
                </a:rPr>
                <a:t>(+ Addr_A)</a:t>
              </a:r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1284288" y="5705482"/>
            <a:ext cx="5002212" cy="423863"/>
            <a:chOff x="809" y="3594"/>
            <a:chExt cx="3151" cy="267"/>
          </a:xfrm>
        </p:grpSpPr>
        <p:sp>
          <p:nvSpPr>
            <p:cNvPr id="99345" name="Freeform 37"/>
            <p:cNvSpPr>
              <a:spLocks/>
            </p:cNvSpPr>
            <p:nvPr/>
          </p:nvSpPr>
          <p:spPr bwMode="auto">
            <a:xfrm>
              <a:off x="809" y="3594"/>
              <a:ext cx="3151" cy="195"/>
            </a:xfrm>
            <a:custGeom>
              <a:avLst/>
              <a:gdLst>
                <a:gd name="T0" fmla="*/ 0 w 3151"/>
                <a:gd name="T1" fmla="*/ 0 h 195"/>
                <a:gd name="T2" fmla="*/ 1600 w 3151"/>
                <a:gd name="T3" fmla="*/ 189 h 195"/>
                <a:gd name="T4" fmla="*/ 3151 w 3151"/>
                <a:gd name="T5" fmla="*/ 34 h 195"/>
                <a:gd name="T6" fmla="*/ 0 60000 65536"/>
                <a:gd name="T7" fmla="*/ 0 60000 65536"/>
                <a:gd name="T8" fmla="*/ 0 60000 65536"/>
                <a:gd name="T9" fmla="*/ 0 w 3151"/>
                <a:gd name="T10" fmla="*/ 0 h 195"/>
                <a:gd name="T11" fmla="*/ 3151 w 3151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1" h="195">
                  <a:moveTo>
                    <a:pt x="0" y="0"/>
                  </a:moveTo>
                  <a:cubicBezTo>
                    <a:pt x="266" y="31"/>
                    <a:pt x="1075" y="183"/>
                    <a:pt x="1600" y="189"/>
                  </a:cubicBezTo>
                  <a:cubicBezTo>
                    <a:pt x="2125" y="195"/>
                    <a:pt x="2828" y="66"/>
                    <a:pt x="3151" y="3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346" name="Rectangle 90"/>
            <p:cNvSpPr>
              <a:spLocks noChangeArrowheads="1"/>
            </p:cNvSpPr>
            <p:nvPr/>
          </p:nvSpPr>
          <p:spPr bwMode="auto">
            <a:xfrm>
              <a:off x="1296" y="3648"/>
              <a:ext cx="389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83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C7C013-D27B-405C-A1AB-BD6B214CC84D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0">
                <a:latin typeface="Calibri" panose="020F0502020204030204" pitchFamily="34" charset="0"/>
                <a:cs typeface="Calibri" panose="020F0502020204030204" pitchFamily="34" charset="0"/>
              </a:rPr>
              <a:t>Cross-substrate advertising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Example 2: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 joins network via Substrate 3 with B as neighbor</a:t>
            </a:r>
          </a:p>
          <a:p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 prefers A as neighbor in the application network </a:t>
            </a:r>
          </a:p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 detects that it can talk to A via Substrate 2</a:t>
            </a:r>
          </a:p>
          <a:p>
            <a:pPr lvl="1"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81" name="Line 4"/>
          <p:cNvSpPr>
            <a:spLocks noChangeShapeType="1"/>
          </p:cNvSpPr>
          <p:nvPr/>
        </p:nvSpPr>
        <p:spPr bwMode="auto">
          <a:xfrm>
            <a:off x="5562600" y="4419600"/>
            <a:ext cx="1600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82" name="Line 5"/>
          <p:cNvSpPr>
            <a:spLocks noChangeShapeType="1"/>
          </p:cNvSpPr>
          <p:nvPr/>
        </p:nvSpPr>
        <p:spPr bwMode="auto">
          <a:xfrm>
            <a:off x="3200400" y="601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83" name="Line 6"/>
          <p:cNvSpPr>
            <a:spLocks noChangeShapeType="1"/>
          </p:cNvSpPr>
          <p:nvPr/>
        </p:nvSpPr>
        <p:spPr bwMode="auto">
          <a:xfrm flipV="1">
            <a:off x="1981200" y="4267200"/>
            <a:ext cx="2133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84" name="Oval 7"/>
          <p:cNvSpPr>
            <a:spLocks noChangeArrowheads="1"/>
          </p:cNvSpPr>
          <p:nvPr/>
        </p:nvSpPr>
        <p:spPr bwMode="auto">
          <a:xfrm>
            <a:off x="4495800" y="5765800"/>
            <a:ext cx="533400" cy="508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78952" name="Oval 8"/>
          <p:cNvSpPr>
            <a:spLocks noChangeArrowheads="1"/>
          </p:cNvSpPr>
          <p:nvPr/>
        </p:nvSpPr>
        <p:spPr bwMode="auto">
          <a:xfrm>
            <a:off x="5943600" y="4724400"/>
            <a:ext cx="533400" cy="508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01386" name="Group 9"/>
          <p:cNvGrpSpPr>
            <a:grpSpLocks/>
          </p:cNvGrpSpPr>
          <p:nvPr/>
        </p:nvGrpSpPr>
        <p:grpSpPr bwMode="auto">
          <a:xfrm flipV="1">
            <a:off x="6172200" y="5448300"/>
            <a:ext cx="1676400" cy="1143000"/>
            <a:chOff x="1344" y="1441"/>
            <a:chExt cx="2691" cy="1439"/>
          </a:xfrm>
        </p:grpSpPr>
        <p:sp>
          <p:nvSpPr>
            <p:cNvPr id="101412" name="Rectangle 10"/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3" name="Arc 11"/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  <a:gd name="T9" fmla="*/ 0 w 30285"/>
                <a:gd name="T10" fmla="*/ 0 h 31341"/>
                <a:gd name="T11" fmla="*/ 30285 w 30285"/>
                <a:gd name="T12" fmla="*/ 31341 h 31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4" name="Arc 12"/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5" name="Arc 13"/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6" name="Arc 14"/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7" name="Arc 15"/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8" name="Arc 16"/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  <a:gd name="T9" fmla="*/ 0 w 38664"/>
                <a:gd name="T10" fmla="*/ 0 h 32215"/>
                <a:gd name="T11" fmla="*/ 38664 w 38664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9" name="Rectangle 17"/>
            <p:cNvSpPr>
              <a:spLocks noChangeArrowheads="1"/>
            </p:cNvSpPr>
            <p:nvPr/>
          </p:nvSpPr>
          <p:spPr bwMode="auto">
            <a:xfrm>
              <a:off x="1776" y="1968"/>
              <a:ext cx="17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Substrate 3</a:t>
              </a:r>
            </a:p>
          </p:txBody>
        </p:sp>
      </p:grpSp>
      <p:grpSp>
        <p:nvGrpSpPr>
          <p:cNvPr id="101387" name="Group 18"/>
          <p:cNvGrpSpPr>
            <a:grpSpLocks/>
          </p:cNvGrpSpPr>
          <p:nvPr/>
        </p:nvGrpSpPr>
        <p:grpSpPr bwMode="auto">
          <a:xfrm flipV="1">
            <a:off x="1295400" y="5448300"/>
            <a:ext cx="2057400" cy="1143000"/>
            <a:chOff x="1344" y="1441"/>
            <a:chExt cx="2691" cy="1439"/>
          </a:xfrm>
        </p:grpSpPr>
        <p:sp>
          <p:nvSpPr>
            <p:cNvPr id="101404" name="Rectangle 19"/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5" name="Arc 20"/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  <a:gd name="T9" fmla="*/ 0 w 30285"/>
                <a:gd name="T10" fmla="*/ 0 h 31341"/>
                <a:gd name="T11" fmla="*/ 30285 w 30285"/>
                <a:gd name="T12" fmla="*/ 31341 h 31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6" name="Arc 21"/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7" name="Arc 22"/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8" name="Arc 23"/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9" name="Arc 24"/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0" name="Arc 25"/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  <a:gd name="T9" fmla="*/ 0 w 38664"/>
                <a:gd name="T10" fmla="*/ 0 h 32215"/>
                <a:gd name="T11" fmla="*/ 38664 w 38664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11" name="Rectangle 26"/>
            <p:cNvSpPr>
              <a:spLocks noChangeArrowheads="1"/>
            </p:cNvSpPr>
            <p:nvPr/>
          </p:nvSpPr>
          <p:spPr bwMode="auto">
            <a:xfrm>
              <a:off x="1776" y="1968"/>
              <a:ext cx="17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Substrate 1</a:t>
              </a:r>
            </a:p>
          </p:txBody>
        </p:sp>
      </p:grpSp>
      <p:sp>
        <p:nvSpPr>
          <p:cNvPr id="101388" name="Oval 27"/>
          <p:cNvSpPr>
            <a:spLocks noChangeArrowheads="1"/>
          </p:cNvSpPr>
          <p:nvPr/>
        </p:nvSpPr>
        <p:spPr bwMode="auto">
          <a:xfrm>
            <a:off x="2895600" y="4724400"/>
            <a:ext cx="533400" cy="508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101389" name="Group 28"/>
          <p:cNvGrpSpPr>
            <a:grpSpLocks/>
          </p:cNvGrpSpPr>
          <p:nvPr/>
        </p:nvGrpSpPr>
        <p:grpSpPr bwMode="auto">
          <a:xfrm flipV="1">
            <a:off x="3657600" y="3886200"/>
            <a:ext cx="2057400" cy="1143000"/>
            <a:chOff x="1344" y="1441"/>
            <a:chExt cx="2691" cy="1439"/>
          </a:xfrm>
        </p:grpSpPr>
        <p:sp>
          <p:nvSpPr>
            <p:cNvPr id="101396" name="Rectangle 29"/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397" name="Arc 30"/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  <a:gd name="T9" fmla="*/ 0 w 30285"/>
                <a:gd name="T10" fmla="*/ 0 h 31341"/>
                <a:gd name="T11" fmla="*/ 30285 w 30285"/>
                <a:gd name="T12" fmla="*/ 31341 h 31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398" name="Arc 31"/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399" name="Arc 32"/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215"/>
                <a:gd name="T11" fmla="*/ 43200 w 43200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0" name="Arc 33"/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1" name="Arc 34"/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21"/>
                <a:gd name="T11" fmla="*/ 43200 w 43200"/>
                <a:gd name="T12" fmla="*/ 39421 h 394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2" name="Arc 35"/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  <a:gd name="T9" fmla="*/ 0 w 38664"/>
                <a:gd name="T10" fmla="*/ 0 h 32215"/>
                <a:gd name="T11" fmla="*/ 38664 w 38664"/>
                <a:gd name="T12" fmla="*/ 32215 h 32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403" name="Rectangle 36"/>
            <p:cNvSpPr>
              <a:spLocks noChangeArrowheads="1"/>
            </p:cNvSpPr>
            <p:nvPr/>
          </p:nvSpPr>
          <p:spPr bwMode="auto">
            <a:xfrm>
              <a:off x="1776" y="1968"/>
              <a:ext cx="17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3" tIns="45717" rIns="91433" bIns="45717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b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Substrate 2</a:t>
              </a:r>
              <a:br>
                <a:rPr lang="en-US" altLang="en-US" sz="16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(no broadcast)</a:t>
              </a:r>
            </a:p>
          </p:txBody>
        </p:sp>
      </p:grpSp>
      <p:sp>
        <p:nvSpPr>
          <p:cNvPr id="101390" name="Freeform 37"/>
          <p:cNvSpPr>
            <a:spLocks/>
          </p:cNvSpPr>
          <p:nvPr/>
        </p:nvSpPr>
        <p:spPr bwMode="auto">
          <a:xfrm>
            <a:off x="2349500" y="5257800"/>
            <a:ext cx="2146300" cy="723900"/>
          </a:xfrm>
          <a:custGeom>
            <a:avLst/>
            <a:gdLst>
              <a:gd name="T0" fmla="*/ 440 w 1352"/>
              <a:gd name="T1" fmla="*/ 0 h 456"/>
              <a:gd name="T2" fmla="*/ 152 w 1352"/>
              <a:gd name="T3" fmla="*/ 384 h 456"/>
              <a:gd name="T4" fmla="*/ 1352 w 1352"/>
              <a:gd name="T5" fmla="*/ 432 h 456"/>
              <a:gd name="T6" fmla="*/ 0 60000 65536"/>
              <a:gd name="T7" fmla="*/ 0 60000 65536"/>
              <a:gd name="T8" fmla="*/ 0 60000 65536"/>
              <a:gd name="T9" fmla="*/ 0 w 1352"/>
              <a:gd name="T10" fmla="*/ 0 h 456"/>
              <a:gd name="T11" fmla="*/ 1352 w 1352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2" h="456">
                <a:moveTo>
                  <a:pt x="440" y="0"/>
                </a:moveTo>
                <a:cubicBezTo>
                  <a:pt x="220" y="156"/>
                  <a:pt x="0" y="312"/>
                  <a:pt x="152" y="384"/>
                </a:cubicBezTo>
                <a:cubicBezTo>
                  <a:pt x="304" y="456"/>
                  <a:pt x="828" y="444"/>
                  <a:pt x="1352" y="4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8982" name="Freeform 38"/>
          <p:cNvSpPr>
            <a:spLocks/>
          </p:cNvSpPr>
          <p:nvPr/>
        </p:nvSpPr>
        <p:spPr bwMode="auto">
          <a:xfrm>
            <a:off x="5029200" y="5181600"/>
            <a:ext cx="2133600" cy="889000"/>
          </a:xfrm>
          <a:custGeom>
            <a:avLst/>
            <a:gdLst>
              <a:gd name="T0" fmla="*/ 0 w 1344"/>
              <a:gd name="T1" fmla="*/ 480 h 560"/>
              <a:gd name="T2" fmla="*/ 1200 w 1344"/>
              <a:gd name="T3" fmla="*/ 480 h 560"/>
              <a:gd name="T4" fmla="*/ 864 w 1344"/>
              <a:gd name="T5" fmla="*/ 0 h 560"/>
              <a:gd name="T6" fmla="*/ 0 60000 65536"/>
              <a:gd name="T7" fmla="*/ 0 60000 65536"/>
              <a:gd name="T8" fmla="*/ 0 60000 65536"/>
              <a:gd name="T9" fmla="*/ 0 w 1344"/>
              <a:gd name="T10" fmla="*/ 0 h 560"/>
              <a:gd name="T11" fmla="*/ 1344 w 1344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560">
                <a:moveTo>
                  <a:pt x="0" y="480"/>
                </a:moveTo>
                <a:cubicBezTo>
                  <a:pt x="528" y="520"/>
                  <a:pt x="1056" y="560"/>
                  <a:pt x="1200" y="480"/>
                </a:cubicBezTo>
                <a:cubicBezTo>
                  <a:pt x="1344" y="400"/>
                  <a:pt x="1104" y="200"/>
                  <a:pt x="86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92" name="Freeform 39"/>
          <p:cNvSpPr>
            <a:spLocks/>
          </p:cNvSpPr>
          <p:nvPr/>
        </p:nvSpPr>
        <p:spPr bwMode="auto">
          <a:xfrm>
            <a:off x="3429000" y="4102100"/>
            <a:ext cx="2514600" cy="774700"/>
          </a:xfrm>
          <a:custGeom>
            <a:avLst/>
            <a:gdLst>
              <a:gd name="T0" fmla="*/ 1584 w 1584"/>
              <a:gd name="T1" fmla="*/ 440 h 488"/>
              <a:gd name="T2" fmla="*/ 960 w 1584"/>
              <a:gd name="T3" fmla="*/ 8 h 488"/>
              <a:gd name="T4" fmla="*/ 0 w 1584"/>
              <a:gd name="T5" fmla="*/ 488 h 488"/>
              <a:gd name="T6" fmla="*/ 0 60000 65536"/>
              <a:gd name="T7" fmla="*/ 0 60000 65536"/>
              <a:gd name="T8" fmla="*/ 0 60000 65536"/>
              <a:gd name="T9" fmla="*/ 0 w 1584"/>
              <a:gd name="T10" fmla="*/ 0 h 488"/>
              <a:gd name="T11" fmla="*/ 1584 w 158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488">
                <a:moveTo>
                  <a:pt x="1584" y="440"/>
                </a:moveTo>
                <a:cubicBezTo>
                  <a:pt x="1404" y="220"/>
                  <a:pt x="1224" y="0"/>
                  <a:pt x="960" y="8"/>
                </a:cubicBezTo>
                <a:cubicBezTo>
                  <a:pt x="696" y="16"/>
                  <a:pt x="144" y="392"/>
                  <a:pt x="0" y="48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8984" name="Freeform 40"/>
          <p:cNvSpPr>
            <a:spLocks/>
          </p:cNvSpPr>
          <p:nvPr/>
        </p:nvSpPr>
        <p:spPr bwMode="auto">
          <a:xfrm>
            <a:off x="3352800" y="3733800"/>
            <a:ext cx="2743200" cy="914400"/>
          </a:xfrm>
          <a:custGeom>
            <a:avLst/>
            <a:gdLst>
              <a:gd name="T0" fmla="*/ 1728 w 1728"/>
              <a:gd name="T1" fmla="*/ 432 h 432"/>
              <a:gd name="T2" fmla="*/ 816 w 1728"/>
              <a:gd name="T3" fmla="*/ 0 h 432"/>
              <a:gd name="T4" fmla="*/ 0 w 1728"/>
              <a:gd name="T5" fmla="*/ 432 h 432"/>
              <a:gd name="T6" fmla="*/ 0 60000 65536"/>
              <a:gd name="T7" fmla="*/ 0 60000 65536"/>
              <a:gd name="T8" fmla="*/ 0 60000 65536"/>
              <a:gd name="T9" fmla="*/ 0 w 1728"/>
              <a:gd name="T10" fmla="*/ 0 h 432"/>
              <a:gd name="T11" fmla="*/ 1728 w 172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432">
                <a:moveTo>
                  <a:pt x="1728" y="432"/>
                </a:moveTo>
                <a:cubicBezTo>
                  <a:pt x="1416" y="216"/>
                  <a:pt x="1104" y="0"/>
                  <a:pt x="816" y="0"/>
                </a:cubicBezTo>
                <a:cubicBezTo>
                  <a:pt x="528" y="0"/>
                  <a:pt x="264" y="216"/>
                  <a:pt x="0" y="43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8987" name="Rectangle 43"/>
          <p:cNvSpPr>
            <a:spLocks noChangeArrowheads="1"/>
          </p:cNvSpPr>
          <p:nvPr/>
        </p:nvSpPr>
        <p:spPr bwMode="auto">
          <a:xfrm>
            <a:off x="2771775" y="4297363"/>
            <a:ext cx="6687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i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Addr_A</a:t>
            </a:r>
            <a:endParaRPr lang="en-US" altLang="en-US" sz="1200" b="1" i="0" baseline="-2500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95" name="Freeform 44"/>
          <p:cNvSpPr>
            <a:spLocks/>
          </p:cNvSpPr>
          <p:nvPr/>
        </p:nvSpPr>
        <p:spPr bwMode="auto">
          <a:xfrm>
            <a:off x="2133600" y="4648200"/>
            <a:ext cx="2209800" cy="1181100"/>
          </a:xfrm>
          <a:custGeom>
            <a:avLst/>
            <a:gdLst>
              <a:gd name="T0" fmla="*/ 528 w 1392"/>
              <a:gd name="T1" fmla="*/ 0 h 744"/>
              <a:gd name="T2" fmla="*/ 144 w 1392"/>
              <a:gd name="T3" fmla="*/ 624 h 744"/>
              <a:gd name="T4" fmla="*/ 1392 w 1392"/>
              <a:gd name="T5" fmla="*/ 720 h 744"/>
              <a:gd name="T6" fmla="*/ 0 60000 65536"/>
              <a:gd name="T7" fmla="*/ 0 60000 65536"/>
              <a:gd name="T8" fmla="*/ 0 60000 65536"/>
              <a:gd name="T9" fmla="*/ 0 w 1392"/>
              <a:gd name="T10" fmla="*/ 0 h 744"/>
              <a:gd name="T11" fmla="*/ 1392 w 139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744">
                <a:moveTo>
                  <a:pt x="528" y="0"/>
                </a:moveTo>
                <a:cubicBezTo>
                  <a:pt x="264" y="252"/>
                  <a:pt x="0" y="504"/>
                  <a:pt x="144" y="624"/>
                </a:cubicBezTo>
                <a:cubicBezTo>
                  <a:pt x="288" y="744"/>
                  <a:pt x="840" y="732"/>
                  <a:pt x="1392" y="72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9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4236 C -0.04323 0.03495 -0.04323 0.02755 -0.05156 0.05347 C -0.05989 0.0794 -0.12378 0.16273 -0.09323 0.19792 C -0.06267 0.2331 0.03455 0.24884 0.13177 0.2645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978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1 0.27569 C 0.14497 0.28773 0.14983 0.29977 0.16511 0.29792 C 0.18039 0.29606 0.18316 0.27384 0.23177 0.26458 C 0.28039 0.25532 0.43177 0.27384 0.45677 0.24236 C 0.48177 0.21088 0.43177 0.14329 0.38177 0.07569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978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52" grpId="0" animBg="1"/>
      <p:bldP spid="978982" grpId="0" animBg="1"/>
      <p:bldP spid="978982" grpId="1" animBg="1"/>
      <p:bldP spid="978984" grpId="0" animBg="1"/>
      <p:bldP spid="978987" grpId="0"/>
      <p:bldP spid="97898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5F0111-BAFF-4AC4-9B4B-629A892ECE53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Cross-substrate advertising</a:t>
            </a:r>
            <a:b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Outgoing - </a:t>
            </a:r>
          </a:p>
        </p:txBody>
      </p:sp>
      <p:graphicFrame>
        <p:nvGraphicFramePr>
          <p:cNvPr id="1024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06425" y="1341438"/>
          <a:ext cx="6626225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Visio" r:id="rId4" imgW="5673852" imgH="4197668" progId="Visio.Drawing.11">
                  <p:embed/>
                </p:oleObj>
              </mc:Choice>
              <mc:Fallback>
                <p:oleObj name="Visio" r:id="rId4" imgW="5673852" imgH="4197668" progId="Visio.Drawing.11">
                  <p:embed/>
                  <p:pic>
                    <p:nvPicPr>
                      <p:cNvPr id="102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341438"/>
                        <a:ext cx="6626225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1341438" y="1866900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myLA = 50,102</a:t>
            </a:r>
          </a:p>
        </p:txBody>
      </p:sp>
      <p:sp>
        <p:nvSpPr>
          <p:cNvPr id="1040389" name="Line 5"/>
          <p:cNvSpPr>
            <a:spLocks noChangeShapeType="1"/>
          </p:cNvSpPr>
          <p:nvPr/>
        </p:nvSpPr>
        <p:spPr bwMode="auto">
          <a:xfrm>
            <a:off x="3492500" y="2443163"/>
            <a:ext cx="0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55875" y="2154238"/>
            <a:ext cx="1371600" cy="304800"/>
            <a:chOff x="1610" y="1357"/>
            <a:chExt cx="864" cy="192"/>
          </a:xfrm>
        </p:grpSpPr>
        <p:sp>
          <p:nvSpPr>
            <p:cNvPr id="102425" name="Rectangle 7"/>
            <p:cNvSpPr>
              <a:spLocks noChangeArrowheads="1"/>
            </p:cNvSpPr>
            <p:nvPr/>
          </p:nvSpPr>
          <p:spPr bwMode="auto">
            <a:xfrm>
              <a:off x="1610" y="1357"/>
              <a:ext cx="864" cy="192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426" name="Rectangle 8"/>
            <p:cNvSpPr>
              <a:spLocks noChangeArrowheads="1"/>
            </p:cNvSpPr>
            <p:nvPr/>
          </p:nvSpPr>
          <p:spPr bwMode="auto">
            <a:xfrm>
              <a:off x="1655" y="1404"/>
              <a:ext cx="77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Source: 50,102</a:t>
              </a:r>
              <a:endParaRPr lang="en-US" altLang="en-US" sz="1200" i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0393" name="Freeform 9"/>
          <p:cNvSpPr>
            <a:spLocks/>
          </p:cNvSpPr>
          <p:nvPr/>
        </p:nvSpPr>
        <p:spPr bwMode="auto">
          <a:xfrm>
            <a:off x="3492500" y="5734050"/>
            <a:ext cx="963613" cy="574675"/>
          </a:xfrm>
          <a:custGeom>
            <a:avLst/>
            <a:gdLst>
              <a:gd name="T0" fmla="*/ 29 w 743"/>
              <a:gd name="T1" fmla="*/ 0 h 383"/>
              <a:gd name="T2" fmla="*/ 119 w 743"/>
              <a:gd name="T3" fmla="*/ 324 h 383"/>
              <a:gd name="T4" fmla="*/ 743 w 743"/>
              <a:gd name="T5" fmla="*/ 354 h 383"/>
              <a:gd name="T6" fmla="*/ 0 60000 65536"/>
              <a:gd name="T7" fmla="*/ 0 60000 65536"/>
              <a:gd name="T8" fmla="*/ 0 60000 65536"/>
              <a:gd name="T9" fmla="*/ 0 w 743"/>
              <a:gd name="T10" fmla="*/ 0 h 383"/>
              <a:gd name="T11" fmla="*/ 743 w 743"/>
              <a:gd name="T12" fmla="*/ 383 h 3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3" h="383">
                <a:moveTo>
                  <a:pt x="29" y="0"/>
                </a:moveTo>
                <a:cubicBezTo>
                  <a:pt x="44" y="54"/>
                  <a:pt x="0" y="265"/>
                  <a:pt x="119" y="324"/>
                </a:cubicBezTo>
                <a:cubicBezTo>
                  <a:pt x="238" y="383"/>
                  <a:pt x="613" y="348"/>
                  <a:pt x="743" y="35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09" name="Rectangle 10"/>
          <p:cNvSpPr>
            <a:spLocks noChangeArrowheads="1"/>
          </p:cNvSpPr>
          <p:nvPr/>
        </p:nvSpPr>
        <p:spPr bwMode="auto">
          <a:xfrm>
            <a:off x="827088" y="5962650"/>
            <a:ext cx="561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Adr_1</a:t>
            </a:r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1822450" y="5962650"/>
            <a:ext cx="561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Adr_2</a:t>
            </a:r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2770188" y="5962650"/>
            <a:ext cx="561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Adr_3</a:t>
            </a:r>
          </a:p>
        </p:txBody>
      </p:sp>
      <p:sp>
        <p:nvSpPr>
          <p:cNvPr id="1040397" name="Freeform 13"/>
          <p:cNvSpPr>
            <a:spLocks/>
          </p:cNvSpPr>
          <p:nvPr/>
        </p:nvSpPr>
        <p:spPr bwMode="auto">
          <a:xfrm>
            <a:off x="2195513" y="3562350"/>
            <a:ext cx="1296987" cy="752475"/>
          </a:xfrm>
          <a:custGeom>
            <a:avLst/>
            <a:gdLst>
              <a:gd name="T0" fmla="*/ 555 w 555"/>
              <a:gd name="T1" fmla="*/ 474 h 474"/>
              <a:gd name="T2" fmla="*/ 514 w 555"/>
              <a:gd name="T3" fmla="*/ 104 h 474"/>
              <a:gd name="T4" fmla="*/ 327 w 555"/>
              <a:gd name="T5" fmla="*/ 16 h 474"/>
              <a:gd name="T6" fmla="*/ 0 w 555"/>
              <a:gd name="T7" fmla="*/ 11 h 474"/>
              <a:gd name="T8" fmla="*/ 0 60000 65536"/>
              <a:gd name="T9" fmla="*/ 0 60000 65536"/>
              <a:gd name="T10" fmla="*/ 0 60000 65536"/>
              <a:gd name="T11" fmla="*/ 0 60000 65536"/>
              <a:gd name="T12" fmla="*/ 0 w 555"/>
              <a:gd name="T13" fmla="*/ 0 h 474"/>
              <a:gd name="T14" fmla="*/ 555 w 555"/>
              <a:gd name="T15" fmla="*/ 474 h 4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" h="474">
                <a:moveTo>
                  <a:pt x="555" y="474"/>
                </a:moveTo>
                <a:cubicBezTo>
                  <a:pt x="548" y="412"/>
                  <a:pt x="552" y="180"/>
                  <a:pt x="514" y="104"/>
                </a:cubicBezTo>
                <a:cubicBezTo>
                  <a:pt x="476" y="28"/>
                  <a:pt x="413" y="32"/>
                  <a:pt x="327" y="16"/>
                </a:cubicBezTo>
                <a:cubicBezTo>
                  <a:pt x="241" y="0"/>
                  <a:pt x="68" y="12"/>
                  <a:pt x="0" y="1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0398" name="Rectangle 14"/>
          <p:cNvSpPr>
            <a:spLocks noChangeArrowheads="1"/>
          </p:cNvSpPr>
          <p:nvPr/>
        </p:nvSpPr>
        <p:spPr bwMode="auto">
          <a:xfrm>
            <a:off x="900113" y="3379788"/>
            <a:ext cx="504825" cy="304800"/>
          </a:xfrm>
          <a:prstGeom prst="rect">
            <a:avLst/>
          </a:prstGeom>
          <a:solidFill>
            <a:srgbClr val="99CCFF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54000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Adr_1</a:t>
            </a:r>
          </a:p>
        </p:txBody>
      </p:sp>
      <p:sp>
        <p:nvSpPr>
          <p:cNvPr id="1040399" name="Rectangle 15"/>
          <p:cNvSpPr>
            <a:spLocks noChangeArrowheads="1"/>
          </p:cNvSpPr>
          <p:nvPr/>
        </p:nvSpPr>
        <p:spPr bwMode="auto">
          <a:xfrm>
            <a:off x="971550" y="3738563"/>
            <a:ext cx="504825" cy="304800"/>
          </a:xfrm>
          <a:prstGeom prst="rect">
            <a:avLst/>
          </a:prstGeom>
          <a:solidFill>
            <a:srgbClr val="99CCFF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54000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Adr_2</a:t>
            </a:r>
          </a:p>
        </p:txBody>
      </p:sp>
      <p:sp>
        <p:nvSpPr>
          <p:cNvPr id="1040400" name="Rectangle 16"/>
          <p:cNvSpPr>
            <a:spLocks noChangeArrowheads="1"/>
          </p:cNvSpPr>
          <p:nvPr/>
        </p:nvSpPr>
        <p:spPr bwMode="auto">
          <a:xfrm>
            <a:off x="1547813" y="3451225"/>
            <a:ext cx="504825" cy="304800"/>
          </a:xfrm>
          <a:prstGeom prst="rect">
            <a:avLst/>
          </a:prstGeom>
          <a:solidFill>
            <a:srgbClr val="99CCFF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54000"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Adr_3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00563" y="6092825"/>
            <a:ext cx="3109912" cy="795338"/>
            <a:chOff x="2835" y="3838"/>
            <a:chExt cx="1959" cy="501"/>
          </a:xfrm>
        </p:grpSpPr>
        <p:sp>
          <p:nvSpPr>
            <p:cNvPr id="102417" name="Rectangle 18"/>
            <p:cNvSpPr>
              <a:spLocks noChangeArrowheads="1"/>
            </p:cNvSpPr>
            <p:nvPr/>
          </p:nvSpPr>
          <p:spPr bwMode="auto">
            <a:xfrm>
              <a:off x="3470" y="4145"/>
              <a:ext cx="13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 of substrate addresses</a:t>
              </a:r>
            </a:p>
          </p:txBody>
        </p:sp>
        <p:grpSp>
          <p:nvGrpSpPr>
            <p:cNvPr id="102418" name="Group 19"/>
            <p:cNvGrpSpPr>
              <a:grpSpLocks/>
            </p:cNvGrpSpPr>
            <p:nvPr/>
          </p:nvGrpSpPr>
          <p:grpSpPr bwMode="auto">
            <a:xfrm>
              <a:off x="2835" y="3838"/>
              <a:ext cx="864" cy="192"/>
              <a:chOff x="1610" y="1357"/>
              <a:chExt cx="864" cy="192"/>
            </a:xfrm>
          </p:grpSpPr>
          <p:sp>
            <p:nvSpPr>
              <p:cNvPr id="102423" name="Rectangle 20"/>
              <p:cNvSpPr>
                <a:spLocks noChangeArrowheads="1"/>
              </p:cNvSpPr>
              <p:nvPr/>
            </p:nvSpPr>
            <p:spPr bwMode="auto">
              <a:xfrm>
                <a:off x="1610" y="1357"/>
                <a:ext cx="864" cy="192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424" name="Rectangle 21"/>
              <p:cNvSpPr>
                <a:spLocks noChangeArrowheads="1"/>
              </p:cNvSpPr>
              <p:nvPr/>
            </p:nvSpPr>
            <p:spPr bwMode="auto">
              <a:xfrm>
                <a:off x="1655" y="1404"/>
                <a:ext cx="771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Source: 50,102</a:t>
                </a:r>
                <a:endParaRPr lang="en-US" altLang="en-US" sz="1200" i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2419" name="Rectangle 22"/>
            <p:cNvSpPr>
              <a:spLocks noChangeArrowheads="1"/>
            </p:cNvSpPr>
            <p:nvPr/>
          </p:nvSpPr>
          <p:spPr bwMode="auto">
            <a:xfrm>
              <a:off x="3696" y="3838"/>
              <a:ext cx="318" cy="192"/>
            </a:xfrm>
            <a:prstGeom prst="rect">
              <a:avLst/>
            </a:prstGeom>
            <a:solidFill>
              <a:srgbClr val="99CCFF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54000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Adr_1</a:t>
              </a:r>
            </a:p>
          </p:txBody>
        </p:sp>
        <p:sp>
          <p:nvSpPr>
            <p:cNvPr id="102420" name="Rectangle 23"/>
            <p:cNvSpPr>
              <a:spLocks noChangeArrowheads="1"/>
            </p:cNvSpPr>
            <p:nvPr/>
          </p:nvSpPr>
          <p:spPr bwMode="auto">
            <a:xfrm>
              <a:off x="4014" y="3838"/>
              <a:ext cx="318" cy="192"/>
            </a:xfrm>
            <a:prstGeom prst="rect">
              <a:avLst/>
            </a:prstGeom>
            <a:solidFill>
              <a:srgbClr val="99CCFF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54000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Adr_2</a:t>
              </a:r>
            </a:p>
          </p:txBody>
        </p:sp>
        <p:sp>
          <p:nvSpPr>
            <p:cNvPr id="102421" name="Rectangle 24"/>
            <p:cNvSpPr>
              <a:spLocks noChangeArrowheads="1"/>
            </p:cNvSpPr>
            <p:nvPr/>
          </p:nvSpPr>
          <p:spPr bwMode="auto">
            <a:xfrm>
              <a:off x="4332" y="3838"/>
              <a:ext cx="318" cy="192"/>
            </a:xfrm>
            <a:prstGeom prst="rect">
              <a:avLst/>
            </a:prstGeom>
            <a:solidFill>
              <a:srgbClr val="99CCFF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54000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Adr_3</a:t>
              </a:r>
            </a:p>
          </p:txBody>
        </p:sp>
        <p:sp>
          <p:nvSpPr>
            <p:cNvPr id="102422" name="AutoShape 25"/>
            <p:cNvSpPr>
              <a:spLocks/>
            </p:cNvSpPr>
            <p:nvPr/>
          </p:nvSpPr>
          <p:spPr bwMode="auto">
            <a:xfrm rot="5400000">
              <a:off x="4128" y="3633"/>
              <a:ext cx="90" cy="953"/>
            </a:xfrm>
            <a:prstGeom prst="rightBrace">
              <a:avLst>
                <a:gd name="adj1" fmla="val 882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9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9" grpId="0" animBg="1"/>
      <p:bldP spid="1040393" grpId="0" animBg="1"/>
      <p:bldP spid="1040397" grpId="0" animBg="1"/>
      <p:bldP spid="1040398" grpId="0" animBg="1"/>
      <p:bldP spid="1040399" grpId="0" animBg="1"/>
      <p:bldP spid="10404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2E3233-D614-41D0-A31B-9676DCA82A6E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Cross-substrate advertising</a:t>
            </a:r>
            <a:b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Incoming -</a:t>
            </a:r>
          </a:p>
        </p:txBody>
      </p:sp>
      <p:graphicFrame>
        <p:nvGraphicFramePr>
          <p:cNvPr id="1044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1341438"/>
          <a:ext cx="6626225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Visio" r:id="rId4" imgW="5673852" imgH="4197668" progId="Visio.Drawing.11">
                  <p:embed/>
                </p:oleObj>
              </mc:Choice>
              <mc:Fallback>
                <p:oleObj name="Visio" r:id="rId4" imgW="5673852" imgH="4197668" progId="Visio.Drawing.11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41438"/>
                        <a:ext cx="6626225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84" name="Group 28"/>
          <p:cNvGraphicFramePr>
            <a:graphicFrameLocks noGrp="1"/>
          </p:cNvGraphicFramePr>
          <p:nvPr>
            <p:ph sz="half" idx="2"/>
          </p:nvPr>
        </p:nvGraphicFramePr>
        <p:xfrm>
          <a:off x="5233988" y="3341688"/>
          <a:ext cx="2795587" cy="55296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Substrate addresses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50,102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Adr_1, Adr_2, Adr_3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3471" name="Line 15"/>
          <p:cNvSpPr>
            <a:spLocks noChangeShapeType="1"/>
          </p:cNvSpPr>
          <p:nvPr/>
        </p:nvSpPr>
        <p:spPr bwMode="auto">
          <a:xfrm>
            <a:off x="3779838" y="2565400"/>
            <a:ext cx="0" cy="2447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4465" name="Group 16"/>
          <p:cNvGrpSpPr>
            <a:grpSpLocks/>
          </p:cNvGrpSpPr>
          <p:nvPr/>
        </p:nvGrpSpPr>
        <p:grpSpPr bwMode="auto">
          <a:xfrm>
            <a:off x="3563938" y="2154238"/>
            <a:ext cx="1371600" cy="304800"/>
            <a:chOff x="1610" y="1357"/>
            <a:chExt cx="864" cy="192"/>
          </a:xfrm>
        </p:grpSpPr>
        <p:sp>
          <p:nvSpPr>
            <p:cNvPr id="104475" name="Rectangle 17"/>
            <p:cNvSpPr>
              <a:spLocks noChangeArrowheads="1"/>
            </p:cNvSpPr>
            <p:nvPr/>
          </p:nvSpPr>
          <p:spPr bwMode="auto">
            <a:xfrm>
              <a:off x="1610" y="1357"/>
              <a:ext cx="864" cy="192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76" name="Rectangle 18"/>
            <p:cNvSpPr>
              <a:spLocks noChangeArrowheads="1"/>
            </p:cNvSpPr>
            <p:nvPr/>
          </p:nvSpPr>
          <p:spPr bwMode="auto">
            <a:xfrm>
              <a:off x="1655" y="1404"/>
              <a:ext cx="77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Source: 50,102</a:t>
              </a:r>
              <a:endParaRPr lang="en-US" altLang="en-US" sz="1200" i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3475" name="Freeform 19"/>
          <p:cNvSpPr>
            <a:spLocks/>
          </p:cNvSpPr>
          <p:nvPr/>
        </p:nvSpPr>
        <p:spPr bwMode="auto">
          <a:xfrm flipH="1">
            <a:off x="3779838" y="3716338"/>
            <a:ext cx="1152525" cy="752475"/>
          </a:xfrm>
          <a:custGeom>
            <a:avLst/>
            <a:gdLst>
              <a:gd name="T0" fmla="*/ 555 w 555"/>
              <a:gd name="T1" fmla="*/ 474 h 474"/>
              <a:gd name="T2" fmla="*/ 514 w 555"/>
              <a:gd name="T3" fmla="*/ 104 h 474"/>
              <a:gd name="T4" fmla="*/ 327 w 555"/>
              <a:gd name="T5" fmla="*/ 16 h 474"/>
              <a:gd name="T6" fmla="*/ 0 w 555"/>
              <a:gd name="T7" fmla="*/ 11 h 474"/>
              <a:gd name="T8" fmla="*/ 0 60000 65536"/>
              <a:gd name="T9" fmla="*/ 0 60000 65536"/>
              <a:gd name="T10" fmla="*/ 0 60000 65536"/>
              <a:gd name="T11" fmla="*/ 0 60000 65536"/>
              <a:gd name="T12" fmla="*/ 0 w 555"/>
              <a:gd name="T13" fmla="*/ 0 h 474"/>
              <a:gd name="T14" fmla="*/ 555 w 555"/>
              <a:gd name="T15" fmla="*/ 474 h 4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" h="474">
                <a:moveTo>
                  <a:pt x="555" y="474"/>
                </a:moveTo>
                <a:cubicBezTo>
                  <a:pt x="548" y="412"/>
                  <a:pt x="552" y="180"/>
                  <a:pt x="514" y="104"/>
                </a:cubicBezTo>
                <a:cubicBezTo>
                  <a:pt x="476" y="28"/>
                  <a:pt x="413" y="32"/>
                  <a:pt x="327" y="16"/>
                </a:cubicBezTo>
                <a:cubicBezTo>
                  <a:pt x="241" y="0"/>
                  <a:pt x="68" y="12"/>
                  <a:pt x="0" y="1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4467" name="Group 20"/>
          <p:cNvGrpSpPr>
            <a:grpSpLocks/>
          </p:cNvGrpSpPr>
          <p:nvPr/>
        </p:nvGrpSpPr>
        <p:grpSpPr bwMode="auto">
          <a:xfrm>
            <a:off x="179388" y="6092825"/>
            <a:ext cx="2881312" cy="304800"/>
            <a:chOff x="113" y="3838"/>
            <a:chExt cx="1815" cy="192"/>
          </a:xfrm>
        </p:grpSpPr>
        <p:grpSp>
          <p:nvGrpSpPr>
            <p:cNvPr id="104469" name="Group 21"/>
            <p:cNvGrpSpPr>
              <a:grpSpLocks/>
            </p:cNvGrpSpPr>
            <p:nvPr/>
          </p:nvGrpSpPr>
          <p:grpSpPr bwMode="auto">
            <a:xfrm>
              <a:off x="113" y="3838"/>
              <a:ext cx="864" cy="192"/>
              <a:chOff x="1610" y="1357"/>
              <a:chExt cx="864" cy="192"/>
            </a:xfrm>
          </p:grpSpPr>
          <p:sp>
            <p:nvSpPr>
              <p:cNvPr id="104473" name="Rectangle 22"/>
              <p:cNvSpPr>
                <a:spLocks noChangeArrowheads="1"/>
              </p:cNvSpPr>
              <p:nvPr/>
            </p:nvSpPr>
            <p:spPr bwMode="auto">
              <a:xfrm>
                <a:off x="1610" y="1357"/>
                <a:ext cx="864" cy="192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74" name="Rectangle 23"/>
              <p:cNvSpPr>
                <a:spLocks noChangeArrowheads="1"/>
              </p:cNvSpPr>
              <p:nvPr/>
            </p:nvSpPr>
            <p:spPr bwMode="auto">
              <a:xfrm>
                <a:off x="1655" y="1404"/>
                <a:ext cx="771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Source: 50,102</a:t>
                </a:r>
                <a:endParaRPr lang="en-US" altLang="en-US" sz="1200" i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470" name="Rectangle 24"/>
            <p:cNvSpPr>
              <a:spLocks noChangeArrowheads="1"/>
            </p:cNvSpPr>
            <p:nvPr/>
          </p:nvSpPr>
          <p:spPr bwMode="auto">
            <a:xfrm>
              <a:off x="974" y="3838"/>
              <a:ext cx="318" cy="192"/>
            </a:xfrm>
            <a:prstGeom prst="rect">
              <a:avLst/>
            </a:prstGeom>
            <a:solidFill>
              <a:srgbClr val="99CCFF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54000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Adr_1</a:t>
              </a:r>
            </a:p>
          </p:txBody>
        </p:sp>
        <p:sp>
          <p:nvSpPr>
            <p:cNvPr id="104471" name="Rectangle 25"/>
            <p:cNvSpPr>
              <a:spLocks noChangeArrowheads="1"/>
            </p:cNvSpPr>
            <p:nvPr/>
          </p:nvSpPr>
          <p:spPr bwMode="auto">
            <a:xfrm>
              <a:off x="1292" y="3838"/>
              <a:ext cx="318" cy="192"/>
            </a:xfrm>
            <a:prstGeom prst="rect">
              <a:avLst/>
            </a:prstGeom>
            <a:solidFill>
              <a:srgbClr val="99CCFF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54000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Adr_2</a:t>
              </a:r>
            </a:p>
          </p:txBody>
        </p:sp>
        <p:sp>
          <p:nvSpPr>
            <p:cNvPr id="104472" name="Rectangle 26"/>
            <p:cNvSpPr>
              <a:spLocks noChangeArrowheads="1"/>
            </p:cNvSpPr>
            <p:nvPr/>
          </p:nvSpPr>
          <p:spPr bwMode="auto">
            <a:xfrm>
              <a:off x="1610" y="3838"/>
              <a:ext cx="318" cy="192"/>
            </a:xfrm>
            <a:prstGeom prst="rect">
              <a:avLst/>
            </a:prstGeom>
            <a:solidFill>
              <a:srgbClr val="99CCFF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54000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Adr_3</a:t>
              </a:r>
            </a:p>
          </p:txBody>
        </p:sp>
      </p:grpSp>
      <p:sp>
        <p:nvSpPr>
          <p:cNvPr id="1043483" name="Freeform 27"/>
          <p:cNvSpPr>
            <a:spLocks/>
          </p:cNvSpPr>
          <p:nvPr/>
        </p:nvSpPr>
        <p:spPr bwMode="auto">
          <a:xfrm>
            <a:off x="3132138" y="5661025"/>
            <a:ext cx="647700" cy="647700"/>
          </a:xfrm>
          <a:custGeom>
            <a:avLst/>
            <a:gdLst>
              <a:gd name="T0" fmla="*/ 1723 w 1723"/>
              <a:gd name="T1" fmla="*/ 0 h 448"/>
              <a:gd name="T2" fmla="*/ 1599 w 1723"/>
              <a:gd name="T3" fmla="*/ 379 h 448"/>
              <a:gd name="T4" fmla="*/ 1015 w 1723"/>
              <a:gd name="T5" fmla="*/ 414 h 448"/>
              <a:gd name="T6" fmla="*/ 0 w 1723"/>
              <a:gd name="T7" fmla="*/ 418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1723"/>
              <a:gd name="T13" fmla="*/ 0 h 448"/>
              <a:gd name="T14" fmla="*/ 1723 w 1723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3" h="448">
                <a:moveTo>
                  <a:pt x="1723" y="0"/>
                </a:moveTo>
                <a:cubicBezTo>
                  <a:pt x="1702" y="63"/>
                  <a:pt x="1717" y="310"/>
                  <a:pt x="1599" y="379"/>
                </a:cubicBezTo>
                <a:cubicBezTo>
                  <a:pt x="1481" y="448"/>
                  <a:pt x="1281" y="408"/>
                  <a:pt x="1015" y="414"/>
                </a:cubicBezTo>
                <a:cubicBezTo>
                  <a:pt x="749" y="420"/>
                  <a:pt x="211" y="417"/>
                  <a:pt x="0" y="41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4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71" grpId="0" animBg="1"/>
      <p:bldP spid="1043475" grpId="0" animBg="1"/>
      <p:bldP spid="10434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8C79F4-5062-4B03-9C46-31DCF71A5DFC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 Methods for Cross-substrate Advertisement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pPr>
              <a:buFontTx/>
              <a:buNone/>
              <a:tabLst>
                <a:tab pos="1431925" algn="l"/>
                <a:tab pos="5661025" algn="l"/>
              </a:tabLst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None/>
              <a:tabLst>
                <a:tab pos="1431925" algn="l"/>
                <a:tab pos="5661025" algn="l"/>
              </a:tabLst>
            </a:pPr>
            <a:endParaRPr lang="en-US" altLang="en-US" b="1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2209800" y="31242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1676400" y="30480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 address lists periodically</a:t>
            </a: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5105400" y="333057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 address lists to protocol messages</a:t>
            </a:r>
          </a:p>
        </p:txBody>
      </p:sp>
      <p:sp>
        <p:nvSpPr>
          <p:cNvPr id="39944" name="TextBox 11"/>
          <p:cNvSpPr txBox="1">
            <a:spLocks noChangeArrowheads="1"/>
          </p:cNvSpPr>
          <p:nvPr/>
        </p:nvSpPr>
        <p:spPr bwMode="auto">
          <a:xfrm>
            <a:off x="1752600" y="49530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address list </a:t>
            </a:r>
            <a:b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each message </a:t>
            </a:r>
            <a:b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info on node</a:t>
            </a:r>
          </a:p>
        </p:txBody>
      </p:sp>
      <p:sp>
        <p:nvSpPr>
          <p:cNvPr id="39945" name="TextBox 12"/>
          <p:cNvSpPr txBox="1">
            <a:spLocks noChangeArrowheads="1"/>
          </p:cNvSpPr>
          <p:nvPr/>
        </p:nvSpPr>
        <p:spPr bwMode="auto">
          <a:xfrm>
            <a:off x="6400800" y="49530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address list when info is needed</a:t>
            </a:r>
          </a:p>
        </p:txBody>
      </p:sp>
      <p:sp>
        <p:nvSpPr>
          <p:cNvPr id="39946" name="TextBox 14"/>
          <p:cNvSpPr txBox="1">
            <a:spLocks noChangeArrowheads="1"/>
          </p:cNvSpPr>
          <p:nvPr/>
        </p:nvSpPr>
        <p:spPr bwMode="auto">
          <a:xfrm>
            <a:off x="4038600" y="49530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preferred address </a:t>
            </a:r>
            <a:b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each message with </a:t>
            </a:r>
            <a:b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on node</a:t>
            </a:r>
          </a:p>
        </p:txBody>
      </p:sp>
      <p:cxnSp>
        <p:nvCxnSpPr>
          <p:cNvPr id="39947" name="Straight Connector 16"/>
          <p:cNvCxnSpPr>
            <a:cxnSpLocks noChangeShapeType="1"/>
          </p:cNvCxnSpPr>
          <p:nvPr/>
        </p:nvCxnSpPr>
        <p:spPr bwMode="auto">
          <a:xfrm rot="10800000" flipV="1">
            <a:off x="2590800" y="1981200"/>
            <a:ext cx="19050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948" name="Straight Connector 24"/>
          <p:cNvCxnSpPr>
            <a:cxnSpLocks noChangeShapeType="1"/>
            <a:endCxn id="39956" idx="0"/>
          </p:cNvCxnSpPr>
          <p:nvPr/>
        </p:nvCxnSpPr>
        <p:spPr bwMode="auto">
          <a:xfrm>
            <a:off x="4495800" y="1981200"/>
            <a:ext cx="17145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949" name="Straight Connector 26"/>
          <p:cNvCxnSpPr>
            <a:cxnSpLocks noChangeShapeType="1"/>
            <a:endCxn id="39953" idx="0"/>
          </p:cNvCxnSpPr>
          <p:nvPr/>
        </p:nvCxnSpPr>
        <p:spPr bwMode="auto">
          <a:xfrm>
            <a:off x="6096000" y="3962400"/>
            <a:ext cx="1219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950" name="Straight Connector 28"/>
          <p:cNvCxnSpPr>
            <a:cxnSpLocks noChangeShapeType="1"/>
            <a:endCxn id="39954" idx="0"/>
          </p:cNvCxnSpPr>
          <p:nvPr/>
        </p:nvCxnSpPr>
        <p:spPr bwMode="auto">
          <a:xfrm rot="10800000" flipV="1">
            <a:off x="5105400" y="3962400"/>
            <a:ext cx="990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951" name="Straight Connector 30"/>
          <p:cNvCxnSpPr>
            <a:cxnSpLocks noChangeShapeType="1"/>
            <a:endCxn id="39952" idx="0"/>
          </p:cNvCxnSpPr>
          <p:nvPr/>
        </p:nvCxnSpPr>
        <p:spPr bwMode="auto">
          <a:xfrm rot="10800000" flipV="1">
            <a:off x="2628900" y="3962400"/>
            <a:ext cx="34671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952" name="Rounded Rectangle 9"/>
          <p:cNvSpPr>
            <a:spLocks noChangeArrowheads="1"/>
          </p:cNvSpPr>
          <p:nvPr/>
        </p:nvSpPr>
        <p:spPr bwMode="auto">
          <a:xfrm>
            <a:off x="1905000" y="4419600"/>
            <a:ext cx="14478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“Push” </a:t>
            </a:r>
          </a:p>
        </p:txBody>
      </p:sp>
      <p:sp>
        <p:nvSpPr>
          <p:cNvPr id="39953" name="Rounded Rectangle 10"/>
          <p:cNvSpPr>
            <a:spLocks noChangeArrowheads="1"/>
          </p:cNvSpPr>
          <p:nvPr/>
        </p:nvSpPr>
        <p:spPr bwMode="auto">
          <a:xfrm>
            <a:off x="6781800" y="4419600"/>
            <a:ext cx="10668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“Pull”</a:t>
            </a:r>
          </a:p>
        </p:txBody>
      </p:sp>
      <p:sp>
        <p:nvSpPr>
          <p:cNvPr id="39954" name="Rounded Rectangle 13"/>
          <p:cNvSpPr>
            <a:spLocks noChangeArrowheads="1"/>
          </p:cNvSpPr>
          <p:nvPr/>
        </p:nvSpPr>
        <p:spPr bwMode="auto">
          <a:xfrm>
            <a:off x="4114800" y="4419600"/>
            <a:ext cx="1981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“Push Single” </a:t>
            </a:r>
          </a:p>
        </p:txBody>
      </p:sp>
      <p:sp>
        <p:nvSpPr>
          <p:cNvPr id="39955" name="Rounded Rectangle 4"/>
          <p:cNvSpPr>
            <a:spLocks noChangeArrowheads="1"/>
          </p:cNvSpPr>
          <p:nvPr/>
        </p:nvSpPr>
        <p:spPr bwMode="auto">
          <a:xfrm>
            <a:off x="2057400" y="2514600"/>
            <a:ext cx="1219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Gossip</a:t>
            </a:r>
          </a:p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56" name="Rounded Rectangle 5"/>
          <p:cNvSpPr>
            <a:spLocks noChangeArrowheads="1"/>
          </p:cNvSpPr>
          <p:nvPr/>
        </p:nvSpPr>
        <p:spPr bwMode="auto">
          <a:xfrm>
            <a:off x="5105400" y="2514600"/>
            <a:ext cx="22098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28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Protocol-driven dissemination</a:t>
            </a:r>
          </a:p>
        </p:txBody>
      </p:sp>
    </p:spTree>
    <p:extLst>
      <p:ext uri="{BB962C8B-B14F-4D97-AF65-F5344CB8AC3E}">
        <p14:creationId xmlns:p14="http://schemas.microsoft.com/office/powerpoint/2010/main" val="7766974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CA" altLang="en-US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valuation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12954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Emulab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Testbed</a:t>
            </a:r>
          </a:p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20 Linux nodes</a:t>
            </a:r>
          </a:p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E08D83-2469-4DBD-A98E-C2EDD8A9E3CD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962400"/>
            <a:ext cx="47244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defTabSz="457200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457200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Hypercast with CSA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Delaunay Triangulation protocol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Multiple UDP/IP substrates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0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574" name="Picture 6" descr="racks.jpg"/>
          <p:cNvPicPr>
            <a:picLocks noChangeAspect="1"/>
          </p:cNvPicPr>
          <p:nvPr/>
        </p:nvPicPr>
        <p:blipFill>
          <a:blip r:embed="rId2">
            <a:lum bright="5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747838"/>
            <a:ext cx="3206750" cy="42672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743200"/>
          <a:ext cx="4914900" cy="1194436"/>
        </p:xfrm>
        <a:graphic>
          <a:graphicData uri="http://schemas.openxmlformats.org/drawingml/2006/table">
            <a:tbl>
              <a:tblPr/>
              <a:tblGrid>
                <a:gridCol w="111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2xQuad-Core Xeon 5400 (2 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4G DDR2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8x1Gbps (4 Intel card, 4 NetFPGA)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015718"/>
      </p:ext>
    </p:extLst>
  </p:cSld>
  <p:clrMapOvr>
    <a:masterClrMapping/>
  </p:clrMapOvr>
  <p:transition advTm="61438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D201AA-09B7-46FA-8766-3957BBD7F84E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Experimental Evaluation</a:t>
            </a:r>
          </a:p>
        </p:txBody>
      </p:sp>
      <p:sp>
        <p:nvSpPr>
          <p:cNvPr id="110596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15400" cy="2590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N x N substrates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(N+1) x (N+1) regions</a:t>
            </a:r>
          </a:p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Nodes equally distributed across regions</a:t>
            </a:r>
          </a:p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N=2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4038600" y="7086600"/>
            <a:ext cx="4191000" cy="2438400"/>
            <a:chOff x="240" y="2112"/>
            <a:chExt cx="2640" cy="1536"/>
          </a:xfrm>
        </p:grpSpPr>
        <p:sp>
          <p:nvSpPr>
            <p:cNvPr id="110653" name="AutoShape 13"/>
            <p:cNvSpPr>
              <a:spLocks noChangeArrowheads="1"/>
            </p:cNvSpPr>
            <p:nvPr/>
          </p:nvSpPr>
          <p:spPr bwMode="auto">
            <a:xfrm>
              <a:off x="240" y="2112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rgbClr val="0000FF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54" name="Text Box 15"/>
            <p:cNvSpPr txBox="1">
              <a:spLocks noChangeArrowheads="1"/>
            </p:cNvSpPr>
            <p:nvPr/>
          </p:nvSpPr>
          <p:spPr bwMode="auto">
            <a:xfrm>
              <a:off x="432" y="3264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-4495800" y="2286000"/>
            <a:ext cx="4191000" cy="2438400"/>
            <a:chOff x="1632" y="1440"/>
            <a:chExt cx="2640" cy="1536"/>
          </a:xfrm>
        </p:grpSpPr>
        <p:sp>
          <p:nvSpPr>
            <p:cNvPr id="110651" name="AutoShape 10"/>
            <p:cNvSpPr>
              <a:spLocks noChangeArrowheads="1"/>
            </p:cNvSpPr>
            <p:nvPr/>
          </p:nvSpPr>
          <p:spPr bwMode="auto">
            <a:xfrm>
              <a:off x="1632" y="1440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chemeClr val="accent1">
                <a:alpha val="2588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52" name="Rectangle 17"/>
            <p:cNvSpPr>
              <a:spLocks noChangeArrowheads="1"/>
            </p:cNvSpPr>
            <p:nvPr/>
          </p:nvSpPr>
          <p:spPr bwMode="auto">
            <a:xfrm>
              <a:off x="2304" y="1440"/>
              <a:ext cx="3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77000" y="7162800"/>
            <a:ext cx="4191000" cy="2438400"/>
            <a:chOff x="2352" y="2640"/>
            <a:chExt cx="2640" cy="1536"/>
          </a:xfrm>
        </p:grpSpPr>
        <p:sp>
          <p:nvSpPr>
            <p:cNvPr id="110649" name="AutoShape 12"/>
            <p:cNvSpPr>
              <a:spLocks noChangeArrowheads="1"/>
            </p:cNvSpPr>
            <p:nvPr/>
          </p:nvSpPr>
          <p:spPr bwMode="auto">
            <a:xfrm>
              <a:off x="2352" y="2640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rgbClr val="FF0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50" name="Rectangle 18"/>
            <p:cNvSpPr>
              <a:spLocks noChangeArrowheads="1"/>
            </p:cNvSpPr>
            <p:nvPr/>
          </p:nvSpPr>
          <p:spPr bwMode="auto">
            <a:xfrm>
              <a:off x="3892" y="3792"/>
              <a:ext cx="3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372600" y="2514600"/>
            <a:ext cx="4191000" cy="2438400"/>
            <a:chOff x="1920" y="1872"/>
            <a:chExt cx="2640" cy="1536"/>
          </a:xfrm>
        </p:grpSpPr>
        <p:sp>
          <p:nvSpPr>
            <p:cNvPr id="110647" name="AutoShape 11"/>
            <p:cNvSpPr>
              <a:spLocks noChangeArrowheads="1"/>
            </p:cNvSpPr>
            <p:nvPr/>
          </p:nvSpPr>
          <p:spPr bwMode="auto">
            <a:xfrm>
              <a:off x="1920" y="1872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rgbClr val="FFFF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48" name="Rectangle 19"/>
            <p:cNvSpPr>
              <a:spLocks noChangeArrowheads="1"/>
            </p:cNvSpPr>
            <p:nvPr/>
          </p:nvSpPr>
          <p:spPr bwMode="auto">
            <a:xfrm>
              <a:off x="4008" y="1872"/>
              <a:ext cx="3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371600" y="2971800"/>
            <a:ext cx="6248400" cy="3657600"/>
            <a:chOff x="864" y="1872"/>
            <a:chExt cx="3936" cy="2304"/>
          </a:xfrm>
        </p:grpSpPr>
        <p:grpSp>
          <p:nvGrpSpPr>
            <p:cNvPr id="110629" name="Group 33"/>
            <p:cNvGrpSpPr>
              <a:grpSpLocks/>
            </p:cNvGrpSpPr>
            <p:nvPr/>
          </p:nvGrpSpPr>
          <p:grpSpPr bwMode="auto">
            <a:xfrm>
              <a:off x="864" y="1872"/>
              <a:ext cx="3936" cy="2304"/>
              <a:chOff x="864" y="1872"/>
              <a:chExt cx="3936" cy="2304"/>
            </a:xfrm>
          </p:grpSpPr>
          <p:sp>
            <p:nvSpPr>
              <p:cNvPr id="110639" name="Line 25"/>
              <p:cNvSpPr>
                <a:spLocks noChangeShapeType="1"/>
              </p:cNvSpPr>
              <p:nvPr/>
            </p:nvSpPr>
            <p:spPr bwMode="auto">
              <a:xfrm flipV="1">
                <a:off x="864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0" name="Line 26"/>
              <p:cNvSpPr>
                <a:spLocks noChangeShapeType="1"/>
              </p:cNvSpPr>
              <p:nvPr/>
            </p:nvSpPr>
            <p:spPr bwMode="auto">
              <a:xfrm flipV="1">
                <a:off x="1824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1" name="Line 27"/>
              <p:cNvSpPr>
                <a:spLocks noChangeShapeType="1"/>
              </p:cNvSpPr>
              <p:nvPr/>
            </p:nvSpPr>
            <p:spPr bwMode="auto">
              <a:xfrm flipV="1">
                <a:off x="2832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2" name="Line 28"/>
              <p:cNvSpPr>
                <a:spLocks noChangeShapeType="1"/>
              </p:cNvSpPr>
              <p:nvPr/>
            </p:nvSpPr>
            <p:spPr bwMode="auto">
              <a:xfrm flipV="1">
                <a:off x="3792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3" name="Line 29"/>
              <p:cNvSpPr>
                <a:spLocks noChangeShapeType="1"/>
              </p:cNvSpPr>
              <p:nvPr/>
            </p:nvSpPr>
            <p:spPr bwMode="auto">
              <a:xfrm flipV="1">
                <a:off x="864" y="4176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4" name="Line 30"/>
              <p:cNvSpPr>
                <a:spLocks noChangeShapeType="1"/>
              </p:cNvSpPr>
              <p:nvPr/>
            </p:nvSpPr>
            <p:spPr bwMode="auto">
              <a:xfrm flipV="1">
                <a:off x="1200" y="340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5" name="Line 31"/>
              <p:cNvSpPr>
                <a:spLocks noChangeShapeType="1"/>
              </p:cNvSpPr>
              <p:nvPr/>
            </p:nvSpPr>
            <p:spPr bwMode="auto">
              <a:xfrm flipV="1">
                <a:off x="1536" y="2640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46" name="Line 32"/>
              <p:cNvSpPr>
                <a:spLocks noChangeShapeType="1"/>
              </p:cNvSpPr>
              <p:nvPr/>
            </p:nvSpPr>
            <p:spPr bwMode="auto">
              <a:xfrm flipV="1">
                <a:off x="1872" y="18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630" name="Text Box 34"/>
            <p:cNvSpPr txBox="1">
              <a:spLocks noChangeArrowheads="1"/>
            </p:cNvSpPr>
            <p:nvPr/>
          </p:nvSpPr>
          <p:spPr bwMode="auto">
            <a:xfrm>
              <a:off x="1968" y="2194"/>
              <a:ext cx="43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30000"/>
                </a:lnSpc>
              </a:pPr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b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0631" name="Text Box 36"/>
            <p:cNvSpPr txBox="1">
              <a:spLocks noChangeArrowheads="1"/>
            </p:cNvSpPr>
            <p:nvPr/>
          </p:nvSpPr>
          <p:spPr bwMode="auto">
            <a:xfrm>
              <a:off x="2681" y="2832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10632" name="Text Box 37"/>
            <p:cNvSpPr txBox="1">
              <a:spLocks noChangeArrowheads="1"/>
            </p:cNvSpPr>
            <p:nvPr/>
          </p:nvSpPr>
          <p:spPr bwMode="auto">
            <a:xfrm>
              <a:off x="3024" y="2064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10633" name="Text Box 38"/>
            <p:cNvSpPr txBox="1">
              <a:spLocks noChangeArrowheads="1"/>
            </p:cNvSpPr>
            <p:nvPr/>
          </p:nvSpPr>
          <p:spPr bwMode="auto">
            <a:xfrm>
              <a:off x="3936" y="2064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10634" name="Text Box 39"/>
            <p:cNvSpPr txBox="1">
              <a:spLocks noChangeArrowheads="1"/>
            </p:cNvSpPr>
            <p:nvPr/>
          </p:nvSpPr>
          <p:spPr bwMode="auto">
            <a:xfrm>
              <a:off x="3600" y="2832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10635" name="Text Box 40"/>
            <p:cNvSpPr txBox="1">
              <a:spLocks noChangeArrowheads="1"/>
            </p:cNvSpPr>
            <p:nvPr/>
          </p:nvSpPr>
          <p:spPr bwMode="auto">
            <a:xfrm>
              <a:off x="1283" y="36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10636" name="Text Box 41"/>
            <p:cNvSpPr txBox="1">
              <a:spLocks noChangeArrowheads="1"/>
            </p:cNvSpPr>
            <p:nvPr/>
          </p:nvSpPr>
          <p:spPr bwMode="auto">
            <a:xfrm>
              <a:off x="1632" y="2832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10637" name="Text Box 42"/>
            <p:cNvSpPr txBox="1">
              <a:spLocks noChangeArrowheads="1"/>
            </p:cNvSpPr>
            <p:nvPr/>
          </p:nvSpPr>
          <p:spPr bwMode="auto">
            <a:xfrm>
              <a:off x="3264" y="36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110638" name="Text Box 43"/>
            <p:cNvSpPr txBox="1">
              <a:spLocks noChangeArrowheads="1"/>
            </p:cNvSpPr>
            <p:nvPr/>
          </p:nvSpPr>
          <p:spPr bwMode="auto">
            <a:xfrm>
              <a:off x="2339" y="36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828800" y="3124200"/>
            <a:ext cx="5354638" cy="3325813"/>
            <a:chOff x="1152" y="1968"/>
            <a:chExt cx="3373" cy="2095"/>
          </a:xfrm>
        </p:grpSpPr>
        <p:sp>
          <p:nvSpPr>
            <p:cNvPr id="110603" name="Oval 46"/>
            <p:cNvSpPr>
              <a:spLocks noChangeArrowheads="1"/>
            </p:cNvSpPr>
            <p:nvPr/>
          </p:nvSpPr>
          <p:spPr bwMode="auto">
            <a:xfrm>
              <a:off x="2819" y="2352"/>
              <a:ext cx="61" cy="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04" name="Oval 47"/>
            <p:cNvSpPr>
              <a:spLocks noChangeArrowheads="1"/>
            </p:cNvSpPr>
            <p:nvPr/>
          </p:nvSpPr>
          <p:spPr bwMode="auto">
            <a:xfrm>
              <a:off x="1632" y="3216"/>
              <a:ext cx="61" cy="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05" name="Oval 48"/>
            <p:cNvSpPr>
              <a:spLocks noChangeArrowheads="1"/>
            </p:cNvSpPr>
            <p:nvPr/>
          </p:nvSpPr>
          <p:spPr bwMode="auto">
            <a:xfrm>
              <a:off x="1776" y="2448"/>
              <a:ext cx="60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06" name="Oval 49"/>
            <p:cNvSpPr>
              <a:spLocks noChangeArrowheads="1"/>
            </p:cNvSpPr>
            <p:nvPr/>
          </p:nvSpPr>
          <p:spPr bwMode="auto">
            <a:xfrm>
              <a:off x="2160" y="3888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07" name="Oval 50"/>
            <p:cNvSpPr>
              <a:spLocks noChangeArrowheads="1"/>
            </p:cNvSpPr>
            <p:nvPr/>
          </p:nvSpPr>
          <p:spPr bwMode="auto">
            <a:xfrm>
              <a:off x="4320" y="2448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08" name="Oval 51"/>
            <p:cNvSpPr>
              <a:spLocks noChangeArrowheads="1"/>
            </p:cNvSpPr>
            <p:nvPr/>
          </p:nvSpPr>
          <p:spPr bwMode="auto">
            <a:xfrm>
              <a:off x="3120" y="3984"/>
              <a:ext cx="61" cy="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09" name="Oval 52"/>
            <p:cNvSpPr>
              <a:spLocks noChangeArrowheads="1"/>
            </p:cNvSpPr>
            <p:nvPr/>
          </p:nvSpPr>
          <p:spPr bwMode="auto">
            <a:xfrm>
              <a:off x="3552" y="3072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0" name="Oval 53"/>
            <p:cNvSpPr>
              <a:spLocks noChangeArrowheads="1"/>
            </p:cNvSpPr>
            <p:nvPr/>
          </p:nvSpPr>
          <p:spPr bwMode="auto">
            <a:xfrm>
              <a:off x="2544" y="3120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1" name="Oval 54"/>
            <p:cNvSpPr>
              <a:spLocks noChangeArrowheads="1"/>
            </p:cNvSpPr>
            <p:nvPr/>
          </p:nvSpPr>
          <p:spPr bwMode="auto">
            <a:xfrm>
              <a:off x="3840" y="3120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2" name="Oval 55"/>
            <p:cNvSpPr>
              <a:spLocks noChangeArrowheads="1"/>
            </p:cNvSpPr>
            <p:nvPr/>
          </p:nvSpPr>
          <p:spPr bwMode="auto">
            <a:xfrm>
              <a:off x="4128" y="2832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3" name="Oval 56"/>
            <p:cNvSpPr>
              <a:spLocks noChangeArrowheads="1"/>
            </p:cNvSpPr>
            <p:nvPr/>
          </p:nvSpPr>
          <p:spPr bwMode="auto">
            <a:xfrm>
              <a:off x="4464" y="2016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4" name="Oval 57"/>
            <p:cNvSpPr>
              <a:spLocks noChangeArrowheads="1"/>
            </p:cNvSpPr>
            <p:nvPr/>
          </p:nvSpPr>
          <p:spPr bwMode="auto">
            <a:xfrm>
              <a:off x="3984" y="2448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5" name="Oval 58"/>
            <p:cNvSpPr>
              <a:spLocks noChangeArrowheads="1"/>
            </p:cNvSpPr>
            <p:nvPr/>
          </p:nvSpPr>
          <p:spPr bwMode="auto">
            <a:xfrm>
              <a:off x="3504" y="1968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6" name="Oval 59"/>
            <p:cNvSpPr>
              <a:spLocks noChangeArrowheads="1"/>
            </p:cNvSpPr>
            <p:nvPr/>
          </p:nvSpPr>
          <p:spPr bwMode="auto">
            <a:xfrm>
              <a:off x="3168" y="2352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7" name="Oval 60"/>
            <p:cNvSpPr>
              <a:spLocks noChangeArrowheads="1"/>
            </p:cNvSpPr>
            <p:nvPr/>
          </p:nvSpPr>
          <p:spPr bwMode="auto">
            <a:xfrm>
              <a:off x="2496" y="2016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8" name="Oval 61"/>
            <p:cNvSpPr>
              <a:spLocks noChangeArrowheads="1"/>
            </p:cNvSpPr>
            <p:nvPr/>
          </p:nvSpPr>
          <p:spPr bwMode="auto">
            <a:xfrm>
              <a:off x="2304" y="2352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19" name="Oval 62"/>
            <p:cNvSpPr>
              <a:spLocks noChangeArrowheads="1"/>
            </p:cNvSpPr>
            <p:nvPr/>
          </p:nvSpPr>
          <p:spPr bwMode="auto">
            <a:xfrm>
              <a:off x="2160" y="2784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0" name="Oval 63"/>
            <p:cNvSpPr>
              <a:spLocks noChangeArrowheads="1"/>
            </p:cNvSpPr>
            <p:nvPr/>
          </p:nvSpPr>
          <p:spPr bwMode="auto">
            <a:xfrm>
              <a:off x="2016" y="3216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1" name="Oval 64"/>
            <p:cNvSpPr>
              <a:spLocks noChangeArrowheads="1"/>
            </p:cNvSpPr>
            <p:nvPr/>
          </p:nvSpPr>
          <p:spPr bwMode="auto">
            <a:xfrm>
              <a:off x="1728" y="3936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2" name="Oval 65"/>
            <p:cNvSpPr>
              <a:spLocks noChangeArrowheads="1"/>
            </p:cNvSpPr>
            <p:nvPr/>
          </p:nvSpPr>
          <p:spPr bwMode="auto">
            <a:xfrm>
              <a:off x="1152" y="3792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3" name="Oval 66"/>
            <p:cNvSpPr>
              <a:spLocks noChangeArrowheads="1"/>
            </p:cNvSpPr>
            <p:nvPr/>
          </p:nvSpPr>
          <p:spPr bwMode="auto">
            <a:xfrm>
              <a:off x="1680" y="3504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4" name="Oval 67"/>
            <p:cNvSpPr>
              <a:spLocks noChangeArrowheads="1"/>
            </p:cNvSpPr>
            <p:nvPr/>
          </p:nvSpPr>
          <p:spPr bwMode="auto">
            <a:xfrm>
              <a:off x="3168" y="2832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5" name="Oval 68"/>
            <p:cNvSpPr>
              <a:spLocks noChangeArrowheads="1"/>
            </p:cNvSpPr>
            <p:nvPr/>
          </p:nvSpPr>
          <p:spPr bwMode="auto">
            <a:xfrm>
              <a:off x="2819" y="3600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6" name="Oval 69"/>
            <p:cNvSpPr>
              <a:spLocks noChangeArrowheads="1"/>
            </p:cNvSpPr>
            <p:nvPr/>
          </p:nvSpPr>
          <p:spPr bwMode="auto">
            <a:xfrm>
              <a:off x="3072" y="3216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7" name="Oval 70"/>
            <p:cNvSpPr>
              <a:spLocks noChangeArrowheads="1"/>
            </p:cNvSpPr>
            <p:nvPr/>
          </p:nvSpPr>
          <p:spPr bwMode="auto">
            <a:xfrm>
              <a:off x="3552" y="3504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628" name="Oval 71"/>
            <p:cNvSpPr>
              <a:spLocks noChangeArrowheads="1"/>
            </p:cNvSpPr>
            <p:nvPr/>
          </p:nvSpPr>
          <p:spPr bwMode="auto">
            <a:xfrm>
              <a:off x="3408" y="3936"/>
              <a:ext cx="61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74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17757 L 0.5875 -0.4217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2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21087 L 0.69583 0.099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55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22197 L -0.64584 0.0665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44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0.14428 L -0.3875 -0.4328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to become one of the largest engineering artifacts in history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596336" y="4005064"/>
            <a:ext cx="360040" cy="20162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9904" y="60960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611476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Mapping of Nodes to Substrates</a:t>
            </a:r>
          </a:p>
        </p:txBody>
      </p:sp>
      <p:sp>
        <p:nvSpPr>
          <p:cNvPr id="111619" name="Rectangle 7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15400" cy="2590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K x K substrates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(K+1) x (K+1) regions</a:t>
            </a:r>
          </a:p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Nodes distributed uniformly across regions</a:t>
            </a:r>
          </a:p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4038600" y="7086600"/>
            <a:ext cx="4191000" cy="2438400"/>
            <a:chOff x="240" y="2112"/>
            <a:chExt cx="2640" cy="1536"/>
          </a:xfrm>
        </p:grpSpPr>
        <p:sp>
          <p:nvSpPr>
            <p:cNvPr id="111753" name="AutoShape 13"/>
            <p:cNvSpPr>
              <a:spLocks noChangeArrowheads="1"/>
            </p:cNvSpPr>
            <p:nvPr/>
          </p:nvSpPr>
          <p:spPr bwMode="auto">
            <a:xfrm>
              <a:off x="240" y="2112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rgbClr val="0000FF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754" name="Text Box 15"/>
            <p:cNvSpPr txBox="1">
              <a:spLocks noChangeArrowheads="1"/>
            </p:cNvSpPr>
            <p:nvPr/>
          </p:nvSpPr>
          <p:spPr bwMode="auto">
            <a:xfrm>
              <a:off x="432" y="3264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-4495800" y="2286000"/>
            <a:ext cx="4191000" cy="2438400"/>
            <a:chOff x="1632" y="1440"/>
            <a:chExt cx="2640" cy="1536"/>
          </a:xfrm>
        </p:grpSpPr>
        <p:sp>
          <p:nvSpPr>
            <p:cNvPr id="111751" name="AutoShape 10"/>
            <p:cNvSpPr>
              <a:spLocks noChangeArrowheads="1"/>
            </p:cNvSpPr>
            <p:nvPr/>
          </p:nvSpPr>
          <p:spPr bwMode="auto">
            <a:xfrm>
              <a:off x="1632" y="1440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chemeClr val="accent1">
                <a:alpha val="2588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752" name="Rectangle 17"/>
            <p:cNvSpPr>
              <a:spLocks noChangeArrowheads="1"/>
            </p:cNvSpPr>
            <p:nvPr/>
          </p:nvSpPr>
          <p:spPr bwMode="auto">
            <a:xfrm>
              <a:off x="2304" y="1440"/>
              <a:ext cx="3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77000" y="7162800"/>
            <a:ext cx="4191000" cy="2438400"/>
            <a:chOff x="2352" y="2640"/>
            <a:chExt cx="2640" cy="1536"/>
          </a:xfrm>
        </p:grpSpPr>
        <p:sp>
          <p:nvSpPr>
            <p:cNvPr id="111749" name="AutoShape 12"/>
            <p:cNvSpPr>
              <a:spLocks noChangeArrowheads="1"/>
            </p:cNvSpPr>
            <p:nvPr/>
          </p:nvSpPr>
          <p:spPr bwMode="auto">
            <a:xfrm>
              <a:off x="2352" y="2640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rgbClr val="FF0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750" name="Rectangle 18"/>
            <p:cNvSpPr>
              <a:spLocks noChangeArrowheads="1"/>
            </p:cNvSpPr>
            <p:nvPr/>
          </p:nvSpPr>
          <p:spPr bwMode="auto">
            <a:xfrm>
              <a:off x="3892" y="3792"/>
              <a:ext cx="3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372600" y="2514600"/>
            <a:ext cx="4191000" cy="2438400"/>
            <a:chOff x="1920" y="1872"/>
            <a:chExt cx="2640" cy="1536"/>
          </a:xfrm>
        </p:grpSpPr>
        <p:sp>
          <p:nvSpPr>
            <p:cNvPr id="111747" name="AutoShape 11"/>
            <p:cNvSpPr>
              <a:spLocks noChangeArrowheads="1"/>
            </p:cNvSpPr>
            <p:nvPr/>
          </p:nvSpPr>
          <p:spPr bwMode="auto">
            <a:xfrm>
              <a:off x="1920" y="1872"/>
              <a:ext cx="2640" cy="1536"/>
            </a:xfrm>
            <a:prstGeom prst="parallelogram">
              <a:avLst>
                <a:gd name="adj" fmla="val 42969"/>
              </a:avLst>
            </a:prstGeom>
            <a:solidFill>
              <a:srgbClr val="FFFF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748" name="Rectangle 19"/>
            <p:cNvSpPr>
              <a:spLocks noChangeArrowheads="1"/>
            </p:cNvSpPr>
            <p:nvPr/>
          </p:nvSpPr>
          <p:spPr bwMode="auto">
            <a:xfrm>
              <a:off x="4008" y="1872"/>
              <a:ext cx="3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en-US" baseline="-250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371600" y="2971800"/>
            <a:ext cx="6248400" cy="3657600"/>
            <a:chOff x="864" y="1872"/>
            <a:chExt cx="3936" cy="2304"/>
          </a:xfrm>
        </p:grpSpPr>
        <p:grpSp>
          <p:nvGrpSpPr>
            <p:cNvPr id="111729" name="Group 33"/>
            <p:cNvGrpSpPr>
              <a:grpSpLocks/>
            </p:cNvGrpSpPr>
            <p:nvPr/>
          </p:nvGrpSpPr>
          <p:grpSpPr bwMode="auto">
            <a:xfrm>
              <a:off x="864" y="1872"/>
              <a:ext cx="3936" cy="2304"/>
              <a:chOff x="864" y="1872"/>
              <a:chExt cx="3936" cy="2304"/>
            </a:xfrm>
          </p:grpSpPr>
          <p:sp>
            <p:nvSpPr>
              <p:cNvPr id="111739" name="Line 25"/>
              <p:cNvSpPr>
                <a:spLocks noChangeShapeType="1"/>
              </p:cNvSpPr>
              <p:nvPr/>
            </p:nvSpPr>
            <p:spPr bwMode="auto">
              <a:xfrm flipV="1">
                <a:off x="864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0" name="Line 26"/>
              <p:cNvSpPr>
                <a:spLocks noChangeShapeType="1"/>
              </p:cNvSpPr>
              <p:nvPr/>
            </p:nvSpPr>
            <p:spPr bwMode="auto">
              <a:xfrm flipV="1">
                <a:off x="1824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1" name="Line 27"/>
              <p:cNvSpPr>
                <a:spLocks noChangeShapeType="1"/>
              </p:cNvSpPr>
              <p:nvPr/>
            </p:nvSpPr>
            <p:spPr bwMode="auto">
              <a:xfrm flipV="1">
                <a:off x="2832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2" name="Line 28"/>
              <p:cNvSpPr>
                <a:spLocks noChangeShapeType="1"/>
              </p:cNvSpPr>
              <p:nvPr/>
            </p:nvSpPr>
            <p:spPr bwMode="auto">
              <a:xfrm flipV="1">
                <a:off x="3792" y="1872"/>
                <a:ext cx="1008" cy="23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3" name="Line 29"/>
              <p:cNvSpPr>
                <a:spLocks noChangeShapeType="1"/>
              </p:cNvSpPr>
              <p:nvPr/>
            </p:nvSpPr>
            <p:spPr bwMode="auto">
              <a:xfrm flipV="1">
                <a:off x="864" y="4176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4" name="Line 30"/>
              <p:cNvSpPr>
                <a:spLocks noChangeShapeType="1"/>
              </p:cNvSpPr>
              <p:nvPr/>
            </p:nvSpPr>
            <p:spPr bwMode="auto">
              <a:xfrm flipV="1">
                <a:off x="1200" y="3408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5" name="Line 31"/>
              <p:cNvSpPr>
                <a:spLocks noChangeShapeType="1"/>
              </p:cNvSpPr>
              <p:nvPr/>
            </p:nvSpPr>
            <p:spPr bwMode="auto">
              <a:xfrm flipV="1">
                <a:off x="1536" y="2640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46" name="Line 32"/>
              <p:cNvSpPr>
                <a:spLocks noChangeShapeType="1"/>
              </p:cNvSpPr>
              <p:nvPr/>
            </p:nvSpPr>
            <p:spPr bwMode="auto">
              <a:xfrm flipV="1">
                <a:off x="1872" y="1872"/>
                <a:ext cx="29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1730" name="Text Box 34"/>
            <p:cNvSpPr txBox="1">
              <a:spLocks noChangeArrowheads="1"/>
            </p:cNvSpPr>
            <p:nvPr/>
          </p:nvSpPr>
          <p:spPr bwMode="auto">
            <a:xfrm>
              <a:off x="1968" y="2194"/>
              <a:ext cx="43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30000"/>
                </a:lnSpc>
              </a:pPr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b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1731" name="Text Box 36"/>
            <p:cNvSpPr txBox="1">
              <a:spLocks noChangeArrowheads="1"/>
            </p:cNvSpPr>
            <p:nvPr/>
          </p:nvSpPr>
          <p:spPr bwMode="auto">
            <a:xfrm>
              <a:off x="2681" y="2832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11732" name="Text Box 37"/>
            <p:cNvSpPr txBox="1">
              <a:spLocks noChangeArrowheads="1"/>
            </p:cNvSpPr>
            <p:nvPr/>
          </p:nvSpPr>
          <p:spPr bwMode="auto">
            <a:xfrm>
              <a:off x="3024" y="2064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11733" name="Text Box 38"/>
            <p:cNvSpPr txBox="1">
              <a:spLocks noChangeArrowheads="1"/>
            </p:cNvSpPr>
            <p:nvPr/>
          </p:nvSpPr>
          <p:spPr bwMode="auto">
            <a:xfrm>
              <a:off x="3936" y="2064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11734" name="Text Box 39"/>
            <p:cNvSpPr txBox="1">
              <a:spLocks noChangeArrowheads="1"/>
            </p:cNvSpPr>
            <p:nvPr/>
          </p:nvSpPr>
          <p:spPr bwMode="auto">
            <a:xfrm>
              <a:off x="3600" y="2832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11735" name="Text Box 40"/>
            <p:cNvSpPr txBox="1">
              <a:spLocks noChangeArrowheads="1"/>
            </p:cNvSpPr>
            <p:nvPr/>
          </p:nvSpPr>
          <p:spPr bwMode="auto">
            <a:xfrm>
              <a:off x="1283" y="36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11736" name="Text Box 41"/>
            <p:cNvSpPr txBox="1">
              <a:spLocks noChangeArrowheads="1"/>
            </p:cNvSpPr>
            <p:nvPr/>
          </p:nvSpPr>
          <p:spPr bwMode="auto">
            <a:xfrm>
              <a:off x="1632" y="2832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11737" name="Text Box 42"/>
            <p:cNvSpPr txBox="1">
              <a:spLocks noChangeArrowheads="1"/>
            </p:cNvSpPr>
            <p:nvPr/>
          </p:nvSpPr>
          <p:spPr bwMode="auto">
            <a:xfrm>
              <a:off x="3264" y="36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111738" name="Text Box 43"/>
            <p:cNvSpPr txBox="1">
              <a:spLocks noChangeArrowheads="1"/>
            </p:cNvSpPr>
            <p:nvPr/>
          </p:nvSpPr>
          <p:spPr bwMode="auto">
            <a:xfrm>
              <a:off x="2339" y="36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816100" y="3124200"/>
            <a:ext cx="5354638" cy="3403600"/>
            <a:chOff x="1816100" y="3124200"/>
            <a:chExt cx="5354638" cy="3403601"/>
          </a:xfrm>
        </p:grpSpPr>
        <p:grpSp>
          <p:nvGrpSpPr>
            <p:cNvPr id="111701" name="Group 72"/>
            <p:cNvGrpSpPr>
              <a:grpSpLocks/>
            </p:cNvGrpSpPr>
            <p:nvPr/>
          </p:nvGrpSpPr>
          <p:grpSpPr bwMode="auto">
            <a:xfrm>
              <a:off x="1816100" y="3124200"/>
              <a:ext cx="5354638" cy="3403601"/>
              <a:chOff x="1152" y="1968"/>
              <a:chExt cx="3373" cy="2144"/>
            </a:xfrm>
          </p:grpSpPr>
          <p:sp>
            <p:nvSpPr>
              <p:cNvPr id="111703" name="Oval 46"/>
              <p:cNvSpPr>
                <a:spLocks noChangeArrowheads="1"/>
              </p:cNvSpPr>
              <p:nvPr/>
            </p:nvSpPr>
            <p:spPr bwMode="auto">
              <a:xfrm>
                <a:off x="2776" y="2352"/>
                <a:ext cx="61" cy="7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04" name="Oval 47"/>
              <p:cNvSpPr>
                <a:spLocks noChangeArrowheads="1"/>
              </p:cNvSpPr>
              <p:nvPr/>
            </p:nvSpPr>
            <p:spPr bwMode="auto">
              <a:xfrm>
                <a:off x="1632" y="3216"/>
                <a:ext cx="61" cy="7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05" name="Oval 48"/>
              <p:cNvSpPr>
                <a:spLocks noChangeArrowheads="1"/>
              </p:cNvSpPr>
              <p:nvPr/>
            </p:nvSpPr>
            <p:spPr bwMode="auto">
              <a:xfrm>
                <a:off x="1776" y="2448"/>
                <a:ext cx="60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06" name="Oval 49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07" name="Oval 50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08" name="Oval 51"/>
              <p:cNvSpPr>
                <a:spLocks noChangeArrowheads="1"/>
              </p:cNvSpPr>
              <p:nvPr/>
            </p:nvSpPr>
            <p:spPr bwMode="auto">
              <a:xfrm>
                <a:off x="3120" y="3984"/>
                <a:ext cx="61" cy="7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09" name="Oval 52"/>
              <p:cNvSpPr>
                <a:spLocks noChangeArrowheads="1"/>
              </p:cNvSpPr>
              <p:nvPr/>
            </p:nvSpPr>
            <p:spPr bwMode="auto">
              <a:xfrm>
                <a:off x="3552" y="307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0" name="Oval 53"/>
              <p:cNvSpPr>
                <a:spLocks noChangeArrowheads="1"/>
              </p:cNvSpPr>
              <p:nvPr/>
            </p:nvSpPr>
            <p:spPr bwMode="auto">
              <a:xfrm>
                <a:off x="2544" y="3120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1" name="Oval 54"/>
              <p:cNvSpPr>
                <a:spLocks noChangeArrowheads="1"/>
              </p:cNvSpPr>
              <p:nvPr/>
            </p:nvSpPr>
            <p:spPr bwMode="auto">
              <a:xfrm>
                <a:off x="3845" y="3120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2" name="Oval 55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3" name="Oval 56"/>
              <p:cNvSpPr>
                <a:spLocks noChangeArrowheads="1"/>
              </p:cNvSpPr>
              <p:nvPr/>
            </p:nvSpPr>
            <p:spPr bwMode="auto">
              <a:xfrm>
                <a:off x="4464" y="2016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4" name="Oval 57"/>
              <p:cNvSpPr>
                <a:spLocks noChangeArrowheads="1"/>
              </p:cNvSpPr>
              <p:nvPr/>
            </p:nvSpPr>
            <p:spPr bwMode="auto">
              <a:xfrm>
                <a:off x="3984" y="2448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5" name="Oval 58"/>
              <p:cNvSpPr>
                <a:spLocks noChangeArrowheads="1"/>
              </p:cNvSpPr>
              <p:nvPr/>
            </p:nvSpPr>
            <p:spPr bwMode="auto">
              <a:xfrm>
                <a:off x="3504" y="1968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6" name="Oval 59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7" name="Oval 60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8" name="Oval 61"/>
              <p:cNvSpPr>
                <a:spLocks noChangeArrowheads="1"/>
              </p:cNvSpPr>
              <p:nvPr/>
            </p:nvSpPr>
            <p:spPr bwMode="auto">
              <a:xfrm>
                <a:off x="2304" y="235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19" name="Oval 62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0" name="Oval 63"/>
              <p:cNvSpPr>
                <a:spLocks noChangeArrowheads="1"/>
              </p:cNvSpPr>
              <p:nvPr/>
            </p:nvSpPr>
            <p:spPr bwMode="auto">
              <a:xfrm>
                <a:off x="2016" y="3216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1" name="Oval 64"/>
              <p:cNvSpPr>
                <a:spLocks noChangeArrowheads="1"/>
              </p:cNvSpPr>
              <p:nvPr/>
            </p:nvSpPr>
            <p:spPr bwMode="auto">
              <a:xfrm>
                <a:off x="1709" y="403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2" name="Oval 65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3" name="Oval 66"/>
              <p:cNvSpPr>
                <a:spLocks noChangeArrowheads="1"/>
              </p:cNvSpPr>
              <p:nvPr/>
            </p:nvSpPr>
            <p:spPr bwMode="auto">
              <a:xfrm>
                <a:off x="1680" y="3504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4" name="Oval 67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5" name="Oval 68"/>
              <p:cNvSpPr>
                <a:spLocks noChangeArrowheads="1"/>
              </p:cNvSpPr>
              <p:nvPr/>
            </p:nvSpPr>
            <p:spPr bwMode="auto">
              <a:xfrm>
                <a:off x="2819" y="3600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6" name="Oval 69"/>
              <p:cNvSpPr>
                <a:spLocks noChangeArrowheads="1"/>
              </p:cNvSpPr>
              <p:nvPr/>
            </p:nvSpPr>
            <p:spPr bwMode="auto">
              <a:xfrm>
                <a:off x="3072" y="3216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7" name="Oval 70"/>
              <p:cNvSpPr>
                <a:spLocks noChangeArrowheads="1"/>
              </p:cNvSpPr>
              <p:nvPr/>
            </p:nvSpPr>
            <p:spPr bwMode="auto">
              <a:xfrm>
                <a:off x="3552" y="3504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728" name="Oval 71"/>
              <p:cNvSpPr>
                <a:spLocks noChangeArrowheads="1"/>
              </p:cNvSpPr>
              <p:nvPr/>
            </p:nvSpPr>
            <p:spPr bwMode="auto">
              <a:xfrm>
                <a:off x="3408" y="3936"/>
                <a:ext cx="61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ts val="1000"/>
                  </a:spcAft>
                  <a:defRPr sz="3200" i="1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i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1702" name="Oval 49"/>
            <p:cNvSpPr>
              <a:spLocks noChangeArrowheads="1"/>
            </p:cNvSpPr>
            <p:nvPr/>
          </p:nvSpPr>
          <p:spPr bwMode="auto">
            <a:xfrm>
              <a:off x="4017433" y="5626100"/>
              <a:ext cx="96838" cy="127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US" altLang="en-US" sz="2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1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A3D642-A757-4B87-8E59-428EB0F0F718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412"/>
          <p:cNvGrpSpPr>
            <a:grpSpLocks/>
          </p:cNvGrpSpPr>
          <p:nvPr/>
        </p:nvGrpSpPr>
        <p:grpSpPr bwMode="auto">
          <a:xfrm>
            <a:off x="1865313" y="3187700"/>
            <a:ext cx="5257800" cy="3276600"/>
            <a:chOff x="1864520" y="3187700"/>
            <a:chExt cx="5257800" cy="3276601"/>
          </a:xfrm>
        </p:grpSpPr>
        <p:grpSp>
          <p:nvGrpSpPr>
            <p:cNvPr id="111628" name="Group 290"/>
            <p:cNvGrpSpPr>
              <a:grpSpLocks/>
            </p:cNvGrpSpPr>
            <p:nvPr/>
          </p:nvGrpSpPr>
          <p:grpSpPr bwMode="auto">
            <a:xfrm>
              <a:off x="1864520" y="3187700"/>
              <a:ext cx="5257800" cy="3276601"/>
              <a:chOff x="1864520" y="3187700"/>
              <a:chExt cx="5257800" cy="3276601"/>
            </a:xfrm>
          </p:grpSpPr>
          <p:cxnSp>
            <p:nvCxnSpPr>
              <p:cNvPr id="435" name="Straight Connector 434"/>
              <p:cNvCxnSpPr/>
              <p:nvPr/>
            </p:nvCxnSpPr>
            <p:spPr>
              <a:xfrm flipV="1">
                <a:off x="5036345" y="6356351"/>
                <a:ext cx="374650" cy="301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rot="16200000" flipV="1">
                <a:off x="4272757" y="5530851"/>
                <a:ext cx="44450" cy="3619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3594101" y="4693445"/>
                <a:ext cx="107950" cy="7540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652" name="Group 240"/>
              <p:cNvGrpSpPr>
                <a:grpSpLocks/>
              </p:cNvGrpSpPr>
              <p:nvPr/>
            </p:nvGrpSpPr>
            <p:grpSpPr bwMode="auto">
              <a:xfrm>
                <a:off x="1864520" y="3187700"/>
                <a:ext cx="5257800" cy="3276601"/>
                <a:chOff x="1864520" y="3187700"/>
                <a:chExt cx="5257800" cy="3276601"/>
              </a:xfrm>
            </p:grpSpPr>
            <p:grpSp>
              <p:nvGrpSpPr>
                <p:cNvPr id="111653" name="Group 131"/>
                <p:cNvGrpSpPr>
                  <a:grpSpLocks/>
                </p:cNvGrpSpPr>
                <p:nvPr/>
              </p:nvGrpSpPr>
              <p:grpSpPr bwMode="auto">
                <a:xfrm>
                  <a:off x="2888001" y="3187700"/>
                  <a:ext cx="4234319" cy="3079300"/>
                  <a:chOff x="2888001" y="3187700"/>
                  <a:chExt cx="4234319" cy="3079300"/>
                </a:xfrm>
              </p:grpSpPr>
              <p:cxnSp>
                <p:nvCxnSpPr>
                  <p:cNvPr id="470" name="Straight Connector 469"/>
                  <p:cNvCxnSpPr/>
                  <p:nvPr/>
                </p:nvCxnSpPr>
                <p:spPr>
                  <a:xfrm>
                    <a:off x="6409532" y="3949700"/>
                    <a:ext cx="436563" cy="158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1685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888001" y="3187700"/>
                    <a:ext cx="4234319" cy="3079300"/>
                    <a:chOff x="2888001" y="3187700"/>
                    <a:chExt cx="4234319" cy="3079300"/>
                  </a:xfrm>
                </p:grpSpPr>
                <p:grpSp>
                  <p:nvGrpSpPr>
                    <p:cNvPr id="111686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8001" y="3187700"/>
                      <a:ext cx="4185899" cy="717100"/>
                      <a:chOff x="2888001" y="3187700"/>
                      <a:chExt cx="4185899" cy="717100"/>
                    </a:xfrm>
                  </p:grpSpPr>
                  <p:cxnSp>
                    <p:nvCxnSpPr>
                      <p:cNvPr id="484" name="Straight Connector 483"/>
                      <p:cNvCxnSpPr/>
                      <p:nvPr/>
                    </p:nvCxnSpPr>
                    <p:spPr>
                      <a:xfrm rot="5400000" flipH="1" flipV="1">
                        <a:off x="3098801" y="3053556"/>
                        <a:ext cx="641350" cy="106203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" name="Straight Connector 484"/>
                      <p:cNvCxnSpPr/>
                      <p:nvPr/>
                    </p:nvCxnSpPr>
                    <p:spPr>
                      <a:xfrm flipV="1">
                        <a:off x="4047332" y="3187700"/>
                        <a:ext cx="1503363" cy="76200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" name="Straight Connector 485"/>
                      <p:cNvCxnSpPr/>
                      <p:nvPr/>
                    </p:nvCxnSpPr>
                    <p:spPr>
                      <a:xfrm>
                        <a:off x="5655470" y="3197225"/>
                        <a:ext cx="1419225" cy="66675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73" name="Straight Connector 472"/>
                    <p:cNvCxnSpPr/>
                    <p:nvPr/>
                  </p:nvCxnSpPr>
                  <p:spPr>
                    <a:xfrm rot="5400000">
                      <a:off x="6736558" y="3519487"/>
                      <a:ext cx="577850" cy="19367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473"/>
                    <p:cNvCxnSpPr/>
                    <p:nvPr/>
                  </p:nvCxnSpPr>
                  <p:spPr>
                    <a:xfrm rot="5400000" flipH="1" flipV="1">
                      <a:off x="6507958" y="4129087"/>
                      <a:ext cx="501650" cy="26987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Straight Connector 474"/>
                    <p:cNvCxnSpPr/>
                    <p:nvPr/>
                  </p:nvCxnSpPr>
                  <p:spPr>
                    <a:xfrm rot="5400000" flipH="1" flipV="1">
                      <a:off x="6442870" y="3260725"/>
                      <a:ext cx="596900" cy="69215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475"/>
                    <p:cNvCxnSpPr/>
                    <p:nvPr/>
                  </p:nvCxnSpPr>
                  <p:spPr>
                    <a:xfrm rot="16200000" flipH="1">
                      <a:off x="5642770" y="3222625"/>
                      <a:ext cx="673100" cy="69215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/>
                    <p:cNvCxnSpPr/>
                    <p:nvPr/>
                  </p:nvCxnSpPr>
                  <p:spPr>
                    <a:xfrm rot="5400000" flipH="1" flipV="1">
                      <a:off x="5212558" y="4891088"/>
                      <a:ext cx="1644651" cy="110807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/>
                    <p:cNvCxnSpPr/>
                    <p:nvPr/>
                  </p:nvCxnSpPr>
                  <p:spPr>
                    <a:xfrm flipV="1">
                      <a:off x="6163470" y="4603750"/>
                      <a:ext cx="390525" cy="3683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/>
                    <p:cNvCxnSpPr/>
                    <p:nvPr/>
                  </p:nvCxnSpPr>
                  <p:spPr>
                    <a:xfrm rot="5400000" flipH="1" flipV="1">
                      <a:off x="5638801" y="5112545"/>
                      <a:ext cx="511175" cy="40798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479"/>
                    <p:cNvCxnSpPr/>
                    <p:nvPr/>
                  </p:nvCxnSpPr>
                  <p:spPr>
                    <a:xfrm rot="5400000" flipH="1" flipV="1">
                      <a:off x="5250657" y="5873752"/>
                      <a:ext cx="592137" cy="188912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Straight Connector 480"/>
                    <p:cNvCxnSpPr/>
                    <p:nvPr/>
                  </p:nvCxnSpPr>
                  <p:spPr>
                    <a:xfrm rot="5400000" flipH="1" flipV="1">
                      <a:off x="5207795" y="5346701"/>
                      <a:ext cx="1193800" cy="6477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Straight Connector 481"/>
                    <p:cNvCxnSpPr/>
                    <p:nvPr/>
                  </p:nvCxnSpPr>
                  <p:spPr>
                    <a:xfrm rot="5400000" flipH="1" flipV="1">
                      <a:off x="5776120" y="4368800"/>
                      <a:ext cx="939800" cy="22860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Straight Connector 482"/>
                    <p:cNvCxnSpPr/>
                    <p:nvPr/>
                  </p:nvCxnSpPr>
                  <p:spPr>
                    <a:xfrm rot="16200000" flipV="1">
                      <a:off x="6214270" y="4175125"/>
                      <a:ext cx="520700" cy="15875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40" name="Straight Connector 439"/>
                <p:cNvCxnSpPr/>
                <p:nvPr/>
              </p:nvCxnSpPr>
              <p:spPr>
                <a:xfrm flipV="1">
                  <a:off x="2797970" y="6386514"/>
                  <a:ext cx="2141537" cy="7778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>
                  <a:off x="3512345" y="6235701"/>
                  <a:ext cx="1427162" cy="15081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5400000" flipH="1" flipV="1">
                  <a:off x="3774283" y="5503863"/>
                  <a:ext cx="412750" cy="9620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 rot="5400000" flipH="1" flipV="1">
                  <a:off x="4965701" y="5684045"/>
                  <a:ext cx="717550" cy="6016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flipV="1">
                  <a:off x="2797970" y="6235701"/>
                  <a:ext cx="617537" cy="2286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 rot="10800000">
                  <a:off x="1899445" y="6127751"/>
                  <a:ext cx="801687" cy="3365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 rot="16200000" flipH="1">
                  <a:off x="4489451" y="5879307"/>
                  <a:ext cx="520700" cy="4079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flipV="1">
                  <a:off x="4558507" y="5626101"/>
                  <a:ext cx="1066800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 rot="10800000" flipV="1">
                  <a:off x="1899445" y="5626101"/>
                  <a:ext cx="754062" cy="4127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rot="16200000" flipV="1">
                  <a:off x="2808289" y="5569744"/>
                  <a:ext cx="565150" cy="67786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rot="16200000" flipH="1">
                  <a:off x="2370139" y="6022182"/>
                  <a:ext cx="711200" cy="4603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rot="5400000">
                  <a:off x="1329533" y="4529138"/>
                  <a:ext cx="2025651" cy="95567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rot="5400000">
                  <a:off x="2193926" y="4445794"/>
                  <a:ext cx="1092200" cy="22701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rot="5400000">
                  <a:off x="1824039" y="5252245"/>
                  <a:ext cx="808037" cy="72707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rot="16200000" flipH="1">
                  <a:off x="2498726" y="5358608"/>
                  <a:ext cx="331787" cy="7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2674145" y="5168901"/>
                  <a:ext cx="512762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 rot="5400000" flipH="1" flipV="1">
                  <a:off x="2785270" y="5165726"/>
                  <a:ext cx="368300" cy="4635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>
                <a:xfrm rot="16200000" flipH="1">
                  <a:off x="2888458" y="5595938"/>
                  <a:ext cx="958850" cy="19367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>
                  <a:off x="3283745" y="5168901"/>
                  <a:ext cx="747712" cy="476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rot="5400000">
                  <a:off x="3529014" y="5669757"/>
                  <a:ext cx="438150" cy="56673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 rot="5400000">
                  <a:off x="5368133" y="5275263"/>
                  <a:ext cx="577850" cy="349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rot="16200000" flipH="1">
                  <a:off x="5109370" y="5051426"/>
                  <a:ext cx="368300" cy="6921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rot="5400000" flipH="1" flipV="1">
                  <a:off x="4451351" y="5307807"/>
                  <a:ext cx="520700" cy="3317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rot="5400000" flipH="1" flipV="1">
                  <a:off x="3044033" y="4719637"/>
                  <a:ext cx="577850" cy="19367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 rot="16200000" flipV="1">
                  <a:off x="2934495" y="3943350"/>
                  <a:ext cx="457200" cy="533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 rot="5400000" flipH="1" flipV="1">
                  <a:off x="2717801" y="4426744"/>
                  <a:ext cx="641350" cy="7540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rot="5400000" flipH="1" flipV="1">
                  <a:off x="3797301" y="5349082"/>
                  <a:ext cx="546100" cy="793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>
                  <a:off x="4121945" y="5016501"/>
                  <a:ext cx="741362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 rot="5400000" flipH="1" flipV="1">
                  <a:off x="4243389" y="5025232"/>
                  <a:ext cx="476250" cy="76358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rot="16200000" flipV="1">
                  <a:off x="3547270" y="4479925"/>
                  <a:ext cx="444500" cy="5397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5" name="Straight Connector 414"/>
            <p:cNvCxnSpPr/>
            <p:nvPr/>
          </p:nvCxnSpPr>
          <p:spPr>
            <a:xfrm rot="5400000">
              <a:off x="3642520" y="3378200"/>
              <a:ext cx="406400" cy="3048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flipV="1">
              <a:off x="2901157" y="3797300"/>
              <a:ext cx="742950" cy="152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>
              <a:off x="3272633" y="4033837"/>
              <a:ext cx="577850" cy="19367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0800000">
              <a:off x="5112545" y="3797300"/>
              <a:ext cx="1198562" cy="152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5452270" y="3641725"/>
              <a:ext cx="520700" cy="12255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5071270" y="3260725"/>
              <a:ext cx="520700" cy="4635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10800000">
              <a:off x="4491832" y="3797300"/>
              <a:ext cx="523875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16200000" flipV="1">
              <a:off x="3998914" y="3342481"/>
              <a:ext cx="444500" cy="37623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4309270" y="3032125"/>
              <a:ext cx="444500" cy="9969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0800000" flipV="1">
              <a:off x="3742532" y="3795713"/>
              <a:ext cx="652463" cy="158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3711576" y="4221957"/>
              <a:ext cx="1093787" cy="3683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>
              <a:off x="3655220" y="3684588"/>
              <a:ext cx="598487" cy="90963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5400000">
              <a:off x="4747420" y="4178300"/>
              <a:ext cx="63341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6200000" flipH="1">
              <a:off x="4416426" y="3901282"/>
              <a:ext cx="674687" cy="5524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5400000">
              <a:off x="4747420" y="4787901"/>
              <a:ext cx="482600" cy="152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0800000" flipV="1">
              <a:off x="4109245" y="4559300"/>
              <a:ext cx="906462" cy="4127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0800000" flipV="1">
              <a:off x="4947445" y="4940301"/>
              <a:ext cx="677862" cy="1841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16200000" flipH="1">
              <a:off x="5223670" y="4479925"/>
              <a:ext cx="292100" cy="5397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5722145" y="4940301"/>
              <a:ext cx="369887" cy="762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5400000" flipH="1" flipV="1">
              <a:off x="5566570" y="4137025"/>
              <a:ext cx="901700" cy="61595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7185402"/>
      </p:ext>
    </p:extLst>
  </p:cSld>
  <p:clrMapOvr>
    <a:masterClrMapping/>
  </p:clrMapOvr>
  <p:transition advTm="53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17757 L 0.5875 -0.4217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21087 L 0.69583 0.099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5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22197 L -0.64584 0.0665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0.14428 L -0.3875 -0.4328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9" descr="stability_18x18_8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27200"/>
            <a:ext cx="7366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420100" cy="50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stable nodes</a:t>
            </a: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: K=17(289 substrates), 2592 nodes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9E8DC9-C906-40D6-A438-D363BDC5D335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646" name="Group 12"/>
          <p:cNvGrpSpPr>
            <a:grpSpLocks/>
          </p:cNvGrpSpPr>
          <p:nvPr/>
        </p:nvGrpSpPr>
        <p:grpSpPr bwMode="auto">
          <a:xfrm>
            <a:off x="2108200" y="2159000"/>
            <a:ext cx="1219200" cy="307975"/>
            <a:chOff x="2286000" y="2057400"/>
            <a:chExt cx="1219200" cy="307777"/>
          </a:xfrm>
        </p:grpSpPr>
        <p:sp>
          <p:nvSpPr>
            <p:cNvPr id="112662" name="TextBox 9"/>
            <p:cNvSpPr txBox="1">
              <a:spLocks noChangeArrowheads="1"/>
            </p:cNvSpPr>
            <p:nvPr/>
          </p:nvSpPr>
          <p:spPr bwMode="auto">
            <a:xfrm>
              <a:off x="2438400" y="20574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Push/Pull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2286000" y="2057400"/>
              <a:ext cx="228600" cy="1538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47" name="Group 16"/>
          <p:cNvGrpSpPr>
            <a:grpSpLocks/>
          </p:cNvGrpSpPr>
          <p:nvPr/>
        </p:nvGrpSpPr>
        <p:grpSpPr bwMode="auto">
          <a:xfrm>
            <a:off x="4622800" y="5588000"/>
            <a:ext cx="1066800" cy="495300"/>
            <a:chOff x="2362200" y="2057400"/>
            <a:chExt cx="1066800" cy="495299"/>
          </a:xfrm>
        </p:grpSpPr>
        <p:sp>
          <p:nvSpPr>
            <p:cNvPr id="112660" name="TextBox 17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None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2362200" y="2249488"/>
              <a:ext cx="1588" cy="303211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48" name="Group 20"/>
          <p:cNvGrpSpPr>
            <a:grpSpLocks/>
          </p:cNvGrpSpPr>
          <p:nvPr/>
        </p:nvGrpSpPr>
        <p:grpSpPr bwMode="auto">
          <a:xfrm>
            <a:off x="5842000" y="2466975"/>
            <a:ext cx="1219200" cy="457200"/>
            <a:chOff x="2362200" y="2057400"/>
            <a:chExt cx="1219200" cy="457197"/>
          </a:xfrm>
        </p:grpSpPr>
        <p:sp>
          <p:nvSpPr>
            <p:cNvPr id="112658" name="TextBox 21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Push-single</a:t>
              </a:r>
            </a:p>
          </p:txBody>
        </p:sp>
        <p:cxnSp>
          <p:nvCxnSpPr>
            <p:cNvPr id="23" name="Straight Arrow Connector 22"/>
            <p:cNvCxnSpPr>
              <a:stCxn id="112658" idx="1"/>
            </p:cNvCxnSpPr>
            <p:nvPr/>
          </p:nvCxnSpPr>
          <p:spPr>
            <a:xfrm rot="10800000" flipV="1">
              <a:off x="2362200" y="2211387"/>
              <a:ext cx="1588" cy="30321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 rot="20546503">
            <a:off x="4452938" y="3360738"/>
            <a:ext cx="230187" cy="221138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650" name="Group 25"/>
          <p:cNvGrpSpPr>
            <a:grpSpLocks/>
          </p:cNvGrpSpPr>
          <p:nvPr/>
        </p:nvGrpSpPr>
        <p:grpSpPr bwMode="auto">
          <a:xfrm>
            <a:off x="4762500" y="4552950"/>
            <a:ext cx="1333500" cy="307975"/>
            <a:chOff x="3833812" y="1869877"/>
            <a:chExt cx="1333500" cy="307777"/>
          </a:xfrm>
        </p:grpSpPr>
        <p:sp>
          <p:nvSpPr>
            <p:cNvPr id="112656" name="TextBox 26"/>
            <p:cNvSpPr txBox="1">
              <a:spLocks noChangeArrowheads="1"/>
            </p:cNvSpPr>
            <p:nvPr/>
          </p:nvSpPr>
          <p:spPr bwMode="auto">
            <a:xfrm>
              <a:off x="4100512" y="1869877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ts val="1000"/>
                </a:spcAft>
                <a:defRPr sz="3200" i="1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Gossip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3833812" y="2028525"/>
              <a:ext cx="342900" cy="12692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51" name="TextBox 35"/>
          <p:cNvSpPr txBox="1">
            <a:spLocks noChangeArrowheads="1"/>
          </p:cNvSpPr>
          <p:nvPr/>
        </p:nvSpPr>
        <p:spPr bwMode="auto">
          <a:xfrm>
            <a:off x="3327400" y="2536825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Push-single and gossip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810000" y="2457450"/>
            <a:ext cx="228600" cy="1539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653" name="TextBox 31"/>
          <p:cNvSpPr txBox="1">
            <a:spLocks noChangeArrowheads="1"/>
          </p:cNvSpPr>
          <p:nvPr/>
        </p:nvSpPr>
        <p:spPr bwMode="auto">
          <a:xfrm>
            <a:off x="2781300" y="3721100"/>
            <a:ext cx="88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250 ms</a:t>
            </a:r>
          </a:p>
        </p:txBody>
      </p:sp>
      <p:sp>
        <p:nvSpPr>
          <p:cNvPr id="112654" name="TextBox 32"/>
          <p:cNvSpPr txBox="1">
            <a:spLocks noChangeArrowheads="1"/>
          </p:cNvSpPr>
          <p:nvPr/>
        </p:nvSpPr>
        <p:spPr bwMode="auto">
          <a:xfrm>
            <a:off x="3124200" y="4597400"/>
            <a:ext cx="88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500 ms</a:t>
            </a:r>
          </a:p>
        </p:txBody>
      </p:sp>
      <p:sp>
        <p:nvSpPr>
          <p:cNvPr id="112655" name="TextBox 33"/>
          <p:cNvSpPr txBox="1">
            <a:spLocks noChangeArrowheads="1"/>
          </p:cNvSpPr>
          <p:nvPr/>
        </p:nvSpPr>
        <p:spPr bwMode="auto">
          <a:xfrm>
            <a:off x="3454400" y="5257800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1000 ms</a:t>
            </a:r>
          </a:p>
        </p:txBody>
      </p:sp>
    </p:spTree>
    <p:extLst>
      <p:ext uri="{BB962C8B-B14F-4D97-AF65-F5344CB8AC3E}">
        <p14:creationId xmlns:p14="http://schemas.microsoft.com/office/powerpoint/2010/main" val="3948255032"/>
      </p:ext>
    </p:extLst>
  </p:cSld>
  <p:clrMapOvr>
    <a:masterClrMapping/>
  </p:clrMapOvr>
  <p:transition advTm="11282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CSA Overhead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458200" cy="419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558E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Traffic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(average per node): K=17(289 substrates), 2592 nodes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6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5A80B9-AD9C-4B8F-B9C5-0EF9EF061ED1}" type="slidenum">
              <a:rPr lang="en-US" altLang="en-US" sz="14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US" altLang="en-US" sz="140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3669" name="Picture 8" descr="traffic_18x18_8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594" y="111919"/>
            <a:ext cx="6653212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00859"/>
      </p:ext>
    </p:extLst>
  </p:cSld>
  <p:clrMapOvr>
    <a:masterClrMapping/>
  </p:clrMapOvr>
  <p:transition advTm="127157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7696200" cy="23622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altLang="zh-CN" sz="4400" b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Internetworking with IoT devices</a:t>
            </a:r>
            <a:br>
              <a:rPr lang="en-US" altLang="zh-CN" sz="4400" b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en-US" altLang="zh-CN" sz="44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476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Putting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Internetworking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Internet-of-Things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Today: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IoT networks are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shrinkwrapped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 products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Consideration of networking only between IoT device and gateway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Wide-area solutions are proprietary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it feasible to build application-layer internetworks involving low-power IoT devices?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Challenge: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capabilities of IoT devices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790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DE92F4-A0B0-6B40-95B0-45A4D22F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3727"/>
            <a:ext cx="2051574" cy="1536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Internetworking with IoT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3200400" cy="308725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Feather board: </a:t>
            </a:r>
          </a:p>
          <a:p>
            <a:pPr marL="0" indent="0">
              <a:buNone/>
            </a:pP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Microcontroller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(no OS!)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&lt;10 kbps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 to 500m with basic antenna</a:t>
            </a:r>
          </a:p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2K RAM</a:t>
            </a:r>
          </a:p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32K flash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6872B-8B9F-AB48-9EAE-F8E27C1B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238" y="2470726"/>
            <a:ext cx="2833255" cy="2833255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3F89A3D-CF5E-0640-996F-6F68943EBBD9}"/>
              </a:ext>
            </a:extLst>
          </p:cNvPr>
          <p:cNvSpPr txBox="1">
            <a:spLocks/>
          </p:cNvSpPr>
          <p:nvPr/>
        </p:nvSpPr>
        <p:spPr bwMode="auto">
          <a:xfrm>
            <a:off x="4495800" y="2209800"/>
            <a:ext cx="4114800" cy="3094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None/>
            </a:pPr>
            <a:r>
              <a:rPr lang="en-US" sz="2000" b="1" i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Raspberry Pi with Lora shield:</a:t>
            </a:r>
          </a:p>
          <a:p>
            <a:r>
              <a:rPr lang="en-CA" sz="1600" i="0" kern="0" dirty="0"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</a:p>
          <a:p>
            <a:r>
              <a:rPr lang="en-CA" sz="1600" i="0" kern="0" dirty="0">
                <a:latin typeface="Calibri" panose="020F0502020204030204" pitchFamily="34" charset="0"/>
                <a:cs typeface="Calibri" panose="020F0502020204030204" pitchFamily="34" charset="0"/>
              </a:rPr>
              <a:t>1.2 GHz processor</a:t>
            </a:r>
          </a:p>
          <a:p>
            <a:r>
              <a:rPr lang="en-CA" sz="1600" i="0" kern="0" dirty="0">
                <a:latin typeface="Calibri" panose="020F0502020204030204" pitchFamily="34" charset="0"/>
                <a:cs typeface="Calibri" panose="020F0502020204030204" pitchFamily="34" charset="0"/>
              </a:rPr>
              <a:t>1GB RAM</a:t>
            </a:r>
          </a:p>
          <a:p>
            <a:endParaRPr lang="en-US" sz="16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0" kern="0" dirty="0">
                <a:latin typeface="Calibri" panose="020F0502020204030204" pitchFamily="34" charset="0"/>
                <a:cs typeface="Calibri" panose="020F0502020204030204" pitchFamily="34" charset="0"/>
              </a:rPr>
              <a:t>Modalities: </a:t>
            </a:r>
          </a:p>
          <a:p>
            <a:pPr lvl="1"/>
            <a:r>
              <a:rPr lang="en-US" sz="16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endParaRPr lang="en-US" sz="16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i="0" kern="0" dirty="0">
                <a:latin typeface="Calibri" panose="020F0502020204030204" pitchFamily="34" charset="0"/>
                <a:cs typeface="Calibri" panose="020F0502020204030204" pitchFamily="34" charset="0"/>
              </a:rPr>
              <a:t>Bluetooth</a:t>
            </a:r>
          </a:p>
          <a:p>
            <a:pPr lvl="1"/>
            <a:r>
              <a:rPr lang="en-US" sz="16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endParaRPr lang="en-US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177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6FD5-132A-AD4E-A52D-29CBF61E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59BC-66DC-2C4D-B077-E04DD35DC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7F5DD-8545-C040-ACF6-3978057F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731F5-608B-E848-8F38-38856BE96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0" y="152400"/>
            <a:ext cx="9067800" cy="6477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Ongoing: </a:t>
            </a:r>
            <a:r>
              <a:rPr lang="en-US" dirty="0">
                <a:solidFill>
                  <a:srgbClr val="FFFF00"/>
                </a:solidFill>
              </a:rPr>
              <a:t>Self-organizing </a:t>
            </a:r>
            <a:r>
              <a:rPr lang="en-US" dirty="0" err="1">
                <a:solidFill>
                  <a:srgbClr val="FFFF00"/>
                </a:solidFill>
              </a:rPr>
              <a:t>multihop</a:t>
            </a:r>
            <a:r>
              <a:rPr lang="en-US" dirty="0">
                <a:solidFill>
                  <a:srgbClr val="FFFF00"/>
                </a:solidFill>
              </a:rPr>
              <a:t> networking with </a:t>
            </a:r>
            <a:r>
              <a:rPr lang="en-US" dirty="0" err="1">
                <a:solidFill>
                  <a:srgbClr val="FFFF00"/>
                </a:solidFill>
              </a:rPr>
              <a:t>LoRa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4B143-695D-3B47-B0E2-92783FE52B74}"/>
              </a:ext>
            </a:extLst>
          </p:cNvPr>
          <p:cNvCxnSpPr/>
          <p:nvPr/>
        </p:nvCxnSpPr>
        <p:spPr bwMode="auto">
          <a:xfrm flipH="1">
            <a:off x="2209800" y="2590800"/>
            <a:ext cx="304800" cy="457200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F3FC47-EBE9-4549-90AF-C81511787152}"/>
              </a:ext>
            </a:extLst>
          </p:cNvPr>
          <p:cNvCxnSpPr>
            <a:cxnSpLocks/>
          </p:cNvCxnSpPr>
          <p:nvPr/>
        </p:nvCxnSpPr>
        <p:spPr bwMode="auto">
          <a:xfrm>
            <a:off x="2514600" y="1981200"/>
            <a:ext cx="457200" cy="381000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1184AF-4887-424B-B1D5-1957F1D4ABD3}"/>
              </a:ext>
            </a:extLst>
          </p:cNvPr>
          <p:cNvCxnSpPr>
            <a:cxnSpLocks/>
          </p:cNvCxnSpPr>
          <p:nvPr/>
        </p:nvCxnSpPr>
        <p:spPr bwMode="auto">
          <a:xfrm flipH="1">
            <a:off x="4800600" y="2478233"/>
            <a:ext cx="491836" cy="443345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C1A3C-30A0-6D43-84E0-F9E6F952D047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5400" y="4243821"/>
            <a:ext cx="533400" cy="329046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2B54A2-4F3B-6F49-BFEA-472498A72C60}"/>
              </a:ext>
            </a:extLst>
          </p:cNvPr>
          <p:cNvCxnSpPr>
            <a:cxnSpLocks/>
          </p:cNvCxnSpPr>
          <p:nvPr/>
        </p:nvCxnSpPr>
        <p:spPr bwMode="auto">
          <a:xfrm flipV="1">
            <a:off x="-2057400" y="6007677"/>
            <a:ext cx="533400" cy="329046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CDC485-5BB2-4740-86E8-E952B0FE5983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1" y="2921578"/>
            <a:ext cx="457199" cy="431222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90DAD7-130A-324D-AE7E-4DCC2CC1293C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9320" y="3810000"/>
            <a:ext cx="211280" cy="516082"/>
          </a:xfrm>
          <a:prstGeom prst="straightConnector1">
            <a:avLst/>
          </a:prstGeom>
          <a:ln w="44450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5CDCB9E-C642-8F46-9805-4E0A84A6C501}"/>
              </a:ext>
            </a:extLst>
          </p:cNvPr>
          <p:cNvSpPr txBox="1">
            <a:spLocks/>
          </p:cNvSpPr>
          <p:nvPr/>
        </p:nvSpPr>
        <p:spPr bwMode="auto">
          <a:xfrm>
            <a:off x="7391400" y="6448425"/>
            <a:ext cx="1676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r">
              <a:buFontTx/>
              <a:buNone/>
            </a:pPr>
            <a:r>
              <a:rPr lang="en-US" sz="1200" b="1" i="0" kern="0" dirty="0">
                <a:solidFill>
                  <a:srgbClr val="FFFF00"/>
                </a:solidFill>
              </a:rPr>
              <a:t>Date: July 17, 2019</a:t>
            </a:r>
            <a:endParaRPr lang="en-US" sz="1200" i="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20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8"/>
          <p:cNvSpPr>
            <a:spLocks noGrp="1"/>
          </p:cNvSpPr>
          <p:nvPr>
            <p:ph/>
          </p:nvPr>
        </p:nvSpPr>
        <p:spPr>
          <a:xfrm>
            <a:off x="76200" y="1447800"/>
            <a:ext cx="8991600" cy="4800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Application networks provide internetworking at upper layers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easy to deploy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self-organizing</a:t>
            </a:r>
          </a:p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Borrows heavily from self-organizing peer networks</a:t>
            </a:r>
          </a:p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Many interesting issues: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Support in lower layers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Adaptive services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Limitations of IoT devices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Security</a:t>
            </a:r>
          </a:p>
          <a:p>
            <a:pPr lvl="1"/>
            <a:endParaRPr lang="en-CA" altLang="ja-JP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ts val="1000"/>
              </a:spcAft>
              <a:defRPr sz="32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fld id="{5FBAF05E-7347-5E44-BCD6-7F060BFE5C66}" type="slidenum">
              <a:rPr lang="en-US" sz="1400" i="0">
                <a:solidFill>
                  <a:schemeClr val="tx1"/>
                </a:solidFill>
                <a:latin typeface="Times New Roman" charset="0"/>
              </a:rPr>
              <a:pPr/>
              <a:t>37</a:t>
            </a:fld>
            <a:endParaRPr lang="en-US" sz="14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060" name="Title 1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714247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Beginning...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838" y="1668596"/>
            <a:ext cx="705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were many competing networks &amp; architectures.</a:t>
            </a:r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567654" y="3596105"/>
            <a:ext cx="99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DataPAC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827092" y="4081212"/>
            <a:ext cx="1043234" cy="836417"/>
            <a:chOff x="6827092" y="4081212"/>
            <a:chExt cx="1043234" cy="836417"/>
          </a:xfrm>
        </p:grpSpPr>
        <p:sp>
          <p:nvSpPr>
            <p:cNvPr id="63" name="TextBox 62"/>
            <p:cNvSpPr txBox="1"/>
            <p:nvPr/>
          </p:nvSpPr>
          <p:spPr>
            <a:xfrm>
              <a:off x="6827092" y="4333860"/>
              <a:ext cx="1043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TransPAC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69" y="4081212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99" y="4683737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17" y="4154153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4227032" y="4969028"/>
            <a:ext cx="1235179" cy="706865"/>
            <a:chOff x="4227032" y="4969028"/>
            <a:chExt cx="1235179" cy="706865"/>
          </a:xfrm>
        </p:grpSpPr>
        <p:sp>
          <p:nvSpPr>
            <p:cNvPr id="60" name="TextBox 59"/>
            <p:cNvSpPr txBox="1"/>
            <p:nvPr/>
          </p:nvSpPr>
          <p:spPr>
            <a:xfrm>
              <a:off x="4227032" y="5189215"/>
              <a:ext cx="1015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ARPANet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3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4990714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229" y="5441201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2" y="4969028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5181" y="6477000"/>
            <a:ext cx="5366420" cy="2123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9209" y="3992832"/>
            <a:ext cx="1045661" cy="970455"/>
            <a:chOff x="1529209" y="3992832"/>
            <a:chExt cx="1045661" cy="970455"/>
          </a:xfrm>
        </p:grpSpPr>
        <p:sp>
          <p:nvSpPr>
            <p:cNvPr id="61" name="TextBox 60"/>
            <p:cNvSpPr txBox="1"/>
            <p:nvPr/>
          </p:nvSpPr>
          <p:spPr>
            <a:xfrm>
              <a:off x="1560600" y="4293394"/>
              <a:ext cx="9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0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163" y="3992832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53" y="4596770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09" y="4562239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80" y="3715629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57" y="3884171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2" y="3343755"/>
            <a:ext cx="376368" cy="3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ABD397-9C20-CA47-8CE6-D17EA1CCE6A8}"/>
              </a:ext>
            </a:extLst>
          </p:cNvPr>
          <p:cNvSpPr/>
          <p:nvPr/>
        </p:nvSpPr>
        <p:spPr bwMode="auto">
          <a:xfrm>
            <a:off x="-152400" y="1066800"/>
            <a:ext cx="9601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31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4" y="4764087"/>
            <a:ext cx="681789" cy="57576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133474" y="4050632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"Internetwork Layer"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752" y="1595761"/>
            <a:ext cx="686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 started out as an overlay, designed  to interconnect</a:t>
            </a:r>
            <a:b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kinds of other networks – both LANs and WANs.</a:t>
            </a:r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567654" y="3596105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DataPAC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857574" y="3908509"/>
            <a:ext cx="1230017" cy="1378452"/>
            <a:chOff x="2857574" y="3908509"/>
            <a:chExt cx="1230017" cy="1378452"/>
          </a:xfrm>
        </p:grpSpPr>
        <p:pic>
          <p:nvPicPr>
            <p:cNvPr id="7" name="Picture 5" descr="DataCenterSwitch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907" y="3908509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2857574" y="4917629"/>
              <a:ext cx="123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 Gateway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662612" y="3992833"/>
            <a:ext cx="1254206" cy="1345527"/>
            <a:chOff x="5662612" y="3992833"/>
            <a:chExt cx="1254206" cy="1345527"/>
          </a:xfrm>
        </p:grpSpPr>
        <p:pic>
          <p:nvPicPr>
            <p:cNvPr id="21" name="Picture 5" descr="DataCenterSwitch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2" y="3992833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5686801" y="4969028"/>
              <a:ext cx="123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 Gateway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827092" y="4081212"/>
            <a:ext cx="1036630" cy="836417"/>
            <a:chOff x="6827092" y="4081212"/>
            <a:chExt cx="1036630" cy="836417"/>
          </a:xfrm>
        </p:grpSpPr>
        <p:sp>
          <p:nvSpPr>
            <p:cNvPr id="63" name="TextBox 62"/>
            <p:cNvSpPr txBox="1"/>
            <p:nvPr/>
          </p:nvSpPr>
          <p:spPr>
            <a:xfrm>
              <a:off x="6827092" y="4333860"/>
              <a:ext cx="1036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TransPAC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69" y="4081212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99" y="4683737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17" y="4154153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4227032" y="4969028"/>
            <a:ext cx="1235179" cy="706865"/>
            <a:chOff x="4227032" y="4969028"/>
            <a:chExt cx="1235179" cy="706865"/>
          </a:xfrm>
        </p:grpSpPr>
        <p:sp>
          <p:nvSpPr>
            <p:cNvPr id="60" name="TextBox 59"/>
            <p:cNvSpPr txBox="1"/>
            <p:nvPr/>
          </p:nvSpPr>
          <p:spPr>
            <a:xfrm>
              <a:off x="4227032" y="5189215"/>
              <a:ext cx="1017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ARPANet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3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4990714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229" y="5441201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2" y="4969028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1529209" y="3992832"/>
            <a:ext cx="1045661" cy="970455"/>
            <a:chOff x="1529209" y="3992832"/>
            <a:chExt cx="1045661" cy="970455"/>
          </a:xfrm>
        </p:grpSpPr>
        <p:sp>
          <p:nvSpPr>
            <p:cNvPr id="59" name="TextBox 58"/>
            <p:cNvSpPr txBox="1"/>
            <p:nvPr/>
          </p:nvSpPr>
          <p:spPr>
            <a:xfrm>
              <a:off x="1586000" y="4280694"/>
              <a:ext cx="9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163" y="3992832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53" y="4596770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09" y="4562239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80" y="3715629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57" y="3884171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2" y="3343755"/>
            <a:ext cx="376368" cy="3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ooter Placeholder 2">
            <a:extLst>
              <a:ext uri="{FF2B5EF4-FFF2-40B4-BE49-F238E27FC236}">
                <a16:creationId xmlns:a16="http://schemas.microsoft.com/office/drawing/2014/main" id="{F2259630-3D58-C04E-A3F1-D8F8744E4F6E}"/>
              </a:ext>
            </a:extLst>
          </p:cNvPr>
          <p:cNvSpPr txBox="1">
            <a:spLocks/>
          </p:cNvSpPr>
          <p:nvPr/>
        </p:nvSpPr>
        <p:spPr bwMode="auto">
          <a:xfrm>
            <a:off x="3695283" y="6508046"/>
            <a:ext cx="5296318" cy="1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3106311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5" y="4625474"/>
            <a:ext cx="834188" cy="7143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32162" y="4091544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"Internetwork Layer"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58682" y="4251826"/>
            <a:ext cx="3520837" cy="568339"/>
            <a:chOff x="2958682" y="4251826"/>
            <a:chExt cx="3520837" cy="568339"/>
          </a:xfrm>
        </p:grpSpPr>
        <p:pic>
          <p:nvPicPr>
            <p:cNvPr id="45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82" y="4286765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057" y="4251826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887418" y="1961138"/>
            <a:ext cx="674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...most of those underlying technologies faded away.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22201" y="4015247"/>
            <a:ext cx="927532" cy="901309"/>
            <a:chOff x="6822201" y="4015247"/>
            <a:chExt cx="927532" cy="901309"/>
          </a:xfrm>
        </p:grpSpPr>
        <p:pic>
          <p:nvPicPr>
            <p:cNvPr id="6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02" y="467997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32" y="401524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01" y="423379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980907" y="3908509"/>
            <a:ext cx="3396080" cy="1117786"/>
            <a:chOff x="2980907" y="3908509"/>
            <a:chExt cx="3396080" cy="1117786"/>
          </a:xfrm>
        </p:grpSpPr>
        <p:pic>
          <p:nvPicPr>
            <p:cNvPr id="71" name="Picture 5" descr="DataCenterSwitch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907" y="3908509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5" descr="DataCenterSwitch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2" y="3992833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227013" y="4969367"/>
            <a:ext cx="1206351" cy="770648"/>
            <a:chOff x="4227013" y="4969367"/>
            <a:chExt cx="1206351" cy="770648"/>
          </a:xfrm>
        </p:grpSpPr>
        <p:pic>
          <p:nvPicPr>
            <p:cNvPr id="64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13" y="496936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33" y="5003975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301" y="550343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TextBox 104"/>
          <p:cNvSpPr txBox="1"/>
          <p:nvPr/>
        </p:nvSpPr>
        <p:spPr>
          <a:xfrm>
            <a:off x="4567654" y="3596105"/>
            <a:ext cx="99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DataPAC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827092" y="4081212"/>
            <a:ext cx="1043234" cy="836417"/>
            <a:chOff x="6827092" y="4081212"/>
            <a:chExt cx="1043234" cy="836417"/>
          </a:xfrm>
        </p:grpSpPr>
        <p:sp>
          <p:nvSpPr>
            <p:cNvPr id="108" name="TextBox 107"/>
            <p:cNvSpPr txBox="1"/>
            <p:nvPr/>
          </p:nvSpPr>
          <p:spPr>
            <a:xfrm>
              <a:off x="6827092" y="4333860"/>
              <a:ext cx="1043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TransPAC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9" name="Picture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69" y="4081212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99" y="4683737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17" y="4154153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4227032" y="4969028"/>
            <a:ext cx="1235179" cy="706865"/>
            <a:chOff x="4227032" y="4969028"/>
            <a:chExt cx="1235179" cy="706865"/>
          </a:xfrm>
        </p:grpSpPr>
        <p:sp>
          <p:nvSpPr>
            <p:cNvPr id="113" name="TextBox 112"/>
            <p:cNvSpPr txBox="1"/>
            <p:nvPr/>
          </p:nvSpPr>
          <p:spPr>
            <a:xfrm>
              <a:off x="4227032" y="5189215"/>
              <a:ext cx="1015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ARPANet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4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4990714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229" y="5441201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2" y="4969028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887418" y="1616393"/>
            <a:ext cx="414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router technology </a:t>
            </a: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matured...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55080" y="3343755"/>
            <a:ext cx="1103898" cy="967637"/>
            <a:chOff x="4155080" y="3343755"/>
            <a:chExt cx="1103898" cy="967637"/>
          </a:xfrm>
        </p:grpSpPr>
        <p:pic>
          <p:nvPicPr>
            <p:cNvPr id="83" name="Picture 14" descr="C:\Users\ecoffey\AppData\Local\Temp\Rar$DRa0.200\30050_Device_nexus5000_major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80" y="3715629"/>
              <a:ext cx="427221" cy="42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4" descr="C:\Users\ecoffey\AppData\Local\Temp\Rar$DRa0.200\30050_Device_nexus5000_major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757" y="3884171"/>
              <a:ext cx="427221" cy="42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4" descr="C:\Users\ecoffey\AppData\Local\Temp\Rar$DRa0.200\30050_Device_nexus5000_major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052" y="3343755"/>
              <a:ext cx="376368" cy="376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55261" y="3467998"/>
            <a:ext cx="1115718" cy="804590"/>
            <a:chOff x="4410629" y="3750646"/>
            <a:chExt cx="1115718" cy="804590"/>
          </a:xfrm>
        </p:grpSpPr>
        <p:pic>
          <p:nvPicPr>
            <p:cNvPr id="87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629" y="416302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75" y="375064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16" y="431865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TextBox 91"/>
          <p:cNvSpPr txBox="1"/>
          <p:nvPr/>
        </p:nvSpPr>
        <p:spPr>
          <a:xfrm>
            <a:off x="1586000" y="4280694"/>
            <a:ext cx="9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DECNet</a:t>
            </a:r>
            <a:endParaRPr lang="en-US" sz="18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9209" y="3992832"/>
            <a:ext cx="1045661" cy="970455"/>
            <a:chOff x="1529209" y="3992832"/>
            <a:chExt cx="1045661" cy="970455"/>
          </a:xfrm>
        </p:grpSpPr>
        <p:pic>
          <p:nvPicPr>
            <p:cNvPr id="93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163" y="3992832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53" y="4596770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09" y="4562239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90351" y="4065380"/>
            <a:ext cx="1072229" cy="818425"/>
            <a:chOff x="1507778" y="4074813"/>
            <a:chExt cx="1072229" cy="818425"/>
          </a:xfrm>
        </p:grpSpPr>
        <p:pic>
          <p:nvPicPr>
            <p:cNvPr id="90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268" y="4074813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776" y="465417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78" y="465665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Title 1"/>
          <p:cNvSpPr txBox="1">
            <a:spLocks/>
          </p:cNvSpPr>
          <p:nvPr/>
        </p:nvSpPr>
        <p:spPr>
          <a:xfrm>
            <a:off x="477078" y="2927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"Network Layer"</a:t>
            </a:r>
          </a:p>
        </p:txBody>
      </p:sp>
      <p:sp>
        <p:nvSpPr>
          <p:cNvPr id="75" name="Footer Placeholder 2">
            <a:extLst>
              <a:ext uri="{FF2B5EF4-FFF2-40B4-BE49-F238E27FC236}">
                <a16:creationId xmlns:a16="http://schemas.microsoft.com/office/drawing/2014/main" id="{9D4F838F-60D9-F145-A4D2-FA789A0E42B7}"/>
              </a:ext>
            </a:extLst>
          </p:cNvPr>
          <p:cNvSpPr txBox="1">
            <a:spLocks/>
          </p:cNvSpPr>
          <p:nvPr/>
        </p:nvSpPr>
        <p:spPr bwMode="auto">
          <a:xfrm>
            <a:off x="3865145" y="6477000"/>
            <a:ext cx="5126456" cy="2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291242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49" grpId="1"/>
      <p:bldP spid="105" grpId="0"/>
      <p:bldP spid="81" grpId="0"/>
      <p:bldP spid="81" grpId="1"/>
      <p:bldP spid="92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5" y="4625474"/>
            <a:ext cx="834188" cy="7143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32162" y="4091544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58682" y="4251826"/>
            <a:ext cx="3520837" cy="568339"/>
            <a:chOff x="2958682" y="4251826"/>
            <a:chExt cx="3520837" cy="568339"/>
          </a:xfrm>
        </p:grpSpPr>
        <p:pic>
          <p:nvPicPr>
            <p:cNvPr id="45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82" y="4286765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057" y="4251826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822201" y="4015247"/>
            <a:ext cx="927532" cy="901309"/>
            <a:chOff x="6822201" y="4015247"/>
            <a:chExt cx="927532" cy="901309"/>
          </a:xfrm>
        </p:grpSpPr>
        <p:pic>
          <p:nvPicPr>
            <p:cNvPr id="66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02" y="467997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32" y="401524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01" y="423379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227013" y="4969367"/>
            <a:ext cx="1206351" cy="770648"/>
            <a:chOff x="4227013" y="4969367"/>
            <a:chExt cx="1206351" cy="770648"/>
          </a:xfrm>
        </p:grpSpPr>
        <p:pic>
          <p:nvPicPr>
            <p:cNvPr id="64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13" y="496936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33" y="5003975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301" y="550343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1014591" y="1313643"/>
            <a:ext cx="7186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Software-Defined Networking replaces routers with</a:t>
            </a:r>
            <a:b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switches that are [semi]-oblivious to protocol standards.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55261" y="3467998"/>
            <a:ext cx="1115718" cy="804590"/>
            <a:chOff x="4410629" y="3750646"/>
            <a:chExt cx="1115718" cy="804590"/>
          </a:xfrm>
        </p:grpSpPr>
        <p:pic>
          <p:nvPicPr>
            <p:cNvPr id="87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629" y="416302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75" y="375064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16" y="431865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90351" y="4065380"/>
            <a:ext cx="1072229" cy="818425"/>
            <a:chOff x="1507778" y="4074813"/>
            <a:chExt cx="1072229" cy="818425"/>
          </a:xfrm>
        </p:grpSpPr>
        <p:pic>
          <p:nvPicPr>
            <p:cNvPr id="90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268" y="4074813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776" y="465417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78" y="465665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"Hollowing Out"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132453" y="3448334"/>
            <a:ext cx="1370873" cy="843575"/>
            <a:chOff x="4132453" y="3448334"/>
            <a:chExt cx="1370873" cy="84357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767052" y="3739188"/>
              <a:ext cx="167632" cy="3261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817748" y="3680103"/>
              <a:ext cx="495281" cy="1293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322750" y="3679433"/>
              <a:ext cx="353143" cy="28074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53" y="3736328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26" y="3911315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820" y="3448334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32" y="3589104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6778969" y="3881664"/>
            <a:ext cx="1199129" cy="1101933"/>
            <a:chOff x="6778969" y="3881664"/>
            <a:chExt cx="1199129" cy="1101933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7457362" y="4495275"/>
              <a:ext cx="145925" cy="233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404580" y="4159445"/>
              <a:ext cx="184560" cy="225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099682" y="4369587"/>
              <a:ext cx="715981" cy="7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969" y="4183669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68" y="4576208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06" y="3881664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234" y="4232327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63917" y="3860724"/>
            <a:ext cx="1215548" cy="1105832"/>
            <a:chOff x="1463917" y="3860724"/>
            <a:chExt cx="1215548" cy="1105832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062434" y="4103692"/>
              <a:ext cx="423981" cy="292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677630" y="4136132"/>
              <a:ext cx="316294" cy="2512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77102" y="4144404"/>
              <a:ext cx="127774" cy="6042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101" y="3860724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17" y="4215542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799" y="4262034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43" y="4605890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4278619" y="4910317"/>
            <a:ext cx="1116911" cy="888255"/>
            <a:chOff x="4278619" y="4910317"/>
            <a:chExt cx="1116911" cy="88825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4468277" y="5087656"/>
              <a:ext cx="305227" cy="1834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791656" y="5377489"/>
              <a:ext cx="12253" cy="2102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65285" y="5136689"/>
              <a:ext cx="327217" cy="189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19" y="4910317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432" y="5476435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393" y="4948970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7" descr="C:\Users\ecoffey\AppData\Local\Temp\Rar$DRa0.934\30010_Device_cluster_controller_critical_64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530" y="5148562"/>
              <a:ext cx="379992" cy="37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4A64D39-42D0-FF43-A36B-7BB435388D88}"/>
              </a:ext>
            </a:extLst>
          </p:cNvPr>
          <p:cNvSpPr txBox="1">
            <a:spLocks/>
          </p:cNvSpPr>
          <p:nvPr/>
        </p:nvSpPr>
        <p:spPr bwMode="auto">
          <a:xfrm>
            <a:off x="3865145" y="6477000"/>
            <a:ext cx="5126456" cy="1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326886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5" y="4625474"/>
            <a:ext cx="834188" cy="7143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32162" y="4091544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58682" y="4251826"/>
            <a:ext cx="3520837" cy="568339"/>
            <a:chOff x="2958682" y="4251826"/>
            <a:chExt cx="3520837" cy="568339"/>
          </a:xfrm>
        </p:grpSpPr>
        <p:pic>
          <p:nvPicPr>
            <p:cNvPr id="45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82" y="4286765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057" y="4251826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1014591" y="1313643"/>
            <a:ext cx="7244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allows the domain owner to define the semantics of</a:t>
            </a:r>
            <a:b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 bits – inside the domain...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132453" y="3448334"/>
            <a:ext cx="1370873" cy="843575"/>
            <a:chOff x="4132453" y="3448334"/>
            <a:chExt cx="1370873" cy="84357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767052" y="3739188"/>
              <a:ext cx="167632" cy="3261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817748" y="3680103"/>
              <a:ext cx="495281" cy="1293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322750" y="3679433"/>
              <a:ext cx="353143" cy="28074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53" y="3736328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26" y="3911315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820" y="3448334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32" y="3589104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6778969" y="3881664"/>
            <a:ext cx="1262000" cy="1101933"/>
            <a:chOff x="6778969" y="3881664"/>
            <a:chExt cx="1262000" cy="1101933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7590828" y="4495275"/>
              <a:ext cx="145925" cy="233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538046" y="4159445"/>
              <a:ext cx="184560" cy="225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003990" y="4369587"/>
              <a:ext cx="715981" cy="7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969" y="4183669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68" y="4576208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06" y="3881664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105" y="4232327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63917" y="3867985"/>
            <a:ext cx="1215548" cy="1098571"/>
            <a:chOff x="1463917" y="3867985"/>
            <a:chExt cx="1215548" cy="1098571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062434" y="4103692"/>
              <a:ext cx="423981" cy="292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677630" y="4136132"/>
              <a:ext cx="316294" cy="2512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77102" y="4144404"/>
              <a:ext cx="127774" cy="6042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425" y="3867985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17" y="4215542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799" y="4262034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43" y="4605890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4278619" y="4910317"/>
            <a:ext cx="1116911" cy="888255"/>
            <a:chOff x="4278619" y="4910317"/>
            <a:chExt cx="1116911" cy="88825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4468277" y="5087656"/>
              <a:ext cx="305227" cy="1834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791656" y="5377489"/>
              <a:ext cx="12253" cy="2102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65285" y="5136689"/>
              <a:ext cx="327217" cy="189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19" y="4910317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432" y="5476435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393" y="4948970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7" descr="C:\Users\ecoffey\AppData\Local\Temp\Rar$DRa0.934\30010_Device_cluster_controller_critical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03" y="5145151"/>
              <a:ext cx="379992" cy="37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230816" y="3156639"/>
            <a:ext cx="6882493" cy="2806516"/>
            <a:chOff x="1230816" y="3156639"/>
            <a:chExt cx="6882493" cy="2806516"/>
          </a:xfrm>
        </p:grpSpPr>
        <p:sp>
          <p:nvSpPr>
            <p:cNvPr id="2" name="Rectangle 1"/>
            <p:cNvSpPr/>
            <p:nvPr/>
          </p:nvSpPr>
          <p:spPr>
            <a:xfrm>
              <a:off x="2799029" y="4202295"/>
              <a:ext cx="73484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2084252">
              <a:off x="1230816" y="3814093"/>
              <a:ext cx="7722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725262">
              <a:off x="1300035" y="4637989"/>
              <a:ext cx="77223" cy="56774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2347811">
              <a:off x="3939880" y="4761455"/>
              <a:ext cx="85168" cy="590796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19493364">
              <a:off x="4020765" y="3762887"/>
              <a:ext cx="86606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2463780">
              <a:off x="4108127" y="3156639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17847702">
              <a:off x="5405839" y="3079777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2463780">
              <a:off x="5593778" y="3816228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7416646">
              <a:off x="7685103" y="3514176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5398885">
              <a:off x="7685922" y="4685106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89940" y="4103335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7847702">
              <a:off x="5522075" y="4547462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19552601">
              <a:off x="3834094" y="5236171"/>
              <a:ext cx="86606" cy="503298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rot="1845308">
              <a:off x="5538164" y="5372359"/>
              <a:ext cx="85168" cy="590796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14591" y="2031839"/>
            <a:ext cx="632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and leaves the inter-domain interface to ossify.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"Network Layer"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485956" y="2777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"Internetwork Layer"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FBEBB9F6-F0A0-1947-AF0E-11AA39410C68}"/>
              </a:ext>
            </a:extLst>
          </p:cNvPr>
          <p:cNvSpPr txBox="1">
            <a:spLocks/>
          </p:cNvSpPr>
          <p:nvPr/>
        </p:nvSpPr>
        <p:spPr bwMode="auto">
          <a:xfrm>
            <a:off x="3719011" y="6477000"/>
            <a:ext cx="5272590" cy="2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269903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C385-5978-794E-B799-D54C887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 Infrastructure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(the way I teach it) 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C051-4C21-1944-8BCE-184050CF2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5A9380-5489-8D42-B8E6-D148D3F9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3721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D116F8-04DF-0840-87B3-7E91409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1309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9695238-DD51-454A-8634-58341CDAA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752600"/>
          <a:ext cx="8047038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Visio" r:id="rId3" imgW="9055100" imgH="5168900" progId="Visio.Drawing.6">
                  <p:embed/>
                </p:oleObj>
              </mc:Choice>
              <mc:Fallback>
                <p:oleObj name="Visio" r:id="rId3" imgW="9055100" imgH="5168900" progId="Visio.Drawing.6">
                  <p:embed/>
                  <p:pic>
                    <p:nvPicPr>
                      <p:cNvPr id="19461" name="Object 2">
                        <a:extLst>
                          <a:ext uri="{FF2B5EF4-FFF2-40B4-BE49-F238E27FC236}">
                            <a16:creationId xmlns:a16="http://schemas.microsoft.com/office/drawing/2014/main" id="{7F42969C-3920-094B-A6E5-DF98C48969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47038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99260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5.8|10.6|2.7|2.7"/>
</p:tagLst>
</file>

<file path=ppt/theme/theme1.xml><?xml version="1.0" encoding="utf-8"?>
<a:theme xmlns:a="http://schemas.openxmlformats.org/drawingml/2006/main" name="hyper-overview_mar05">
  <a:themeElements>
    <a:clrScheme name="hyper-overview_mar05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99"/>
      </a:folHlink>
    </a:clrScheme>
    <a:fontScheme name="hyper-overview_mar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ts val="100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rgbClr val="0000FF"/>
            </a:solidFill>
            <a:effectLst/>
            <a:latin typeface="Arial" pitchFamily="-108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hyper-overview_mar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per-overview_mar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hyper-overview_mar05</Template>
  <TotalTime>25662</TotalTime>
  <Words>1103</Words>
  <Application>Microsoft Macintosh PowerPoint</Application>
  <PresentationFormat>Overhead</PresentationFormat>
  <Paragraphs>327</Paragraphs>
  <Slides>37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微软雅黑</vt:lpstr>
      <vt:lpstr>ＭＳ Ｐゴシック</vt:lpstr>
      <vt:lpstr>宋体</vt:lpstr>
      <vt:lpstr>Apple Chancery</vt:lpstr>
      <vt:lpstr>Arial</vt:lpstr>
      <vt:lpstr>Calibri</vt:lpstr>
      <vt:lpstr>Courier New</vt:lpstr>
      <vt:lpstr>Tahoma</vt:lpstr>
      <vt:lpstr>Times New Roman</vt:lpstr>
      <vt:lpstr>Wingdings</vt:lpstr>
      <vt:lpstr>hyper-overview_mar05</vt:lpstr>
      <vt:lpstr>Visio</vt:lpstr>
      <vt:lpstr>VISIO</vt:lpstr>
      <vt:lpstr>PowerPoint Presentation</vt:lpstr>
      <vt:lpstr>The Internet began small …</vt:lpstr>
      <vt:lpstr>… to become one of the largest engineering artifacts in history</vt:lpstr>
      <vt:lpstr>In the Beginning...</vt:lpstr>
      <vt:lpstr>"Internetwork Layer"</vt:lpstr>
      <vt:lpstr>"Internetwork Layer"</vt:lpstr>
      <vt:lpstr>"Hollowing Out"</vt:lpstr>
      <vt:lpstr>PowerPoint Presentation</vt:lpstr>
      <vt:lpstr>Internet Infrastructure (the way I teach it) </vt:lpstr>
      <vt:lpstr>Internet Infrastructure (after a reality check) </vt:lpstr>
      <vt:lpstr>The Times They Are A-Changin' </vt:lpstr>
      <vt:lpstr>Internetworking today</vt:lpstr>
      <vt:lpstr>Application-layer Internetworking</vt:lpstr>
      <vt:lpstr>Multi-substrate application network</vt:lpstr>
      <vt:lpstr>Platform: HyperCast </vt:lpstr>
      <vt:lpstr>HyperCast Application Networks</vt:lpstr>
      <vt:lpstr>Scalability Experiment </vt:lpstr>
      <vt:lpstr>PowerPoint Presentation</vt:lpstr>
      <vt:lpstr>Overlay Sockets</vt:lpstr>
      <vt:lpstr>Overlay Sockets</vt:lpstr>
      <vt:lpstr>Writing Programs with Overlay Sockets</vt:lpstr>
      <vt:lpstr>Cross-Substrate Advertising</vt:lpstr>
      <vt:lpstr>Cross-substrate advertising</vt:lpstr>
      <vt:lpstr>Cross-substrate advertising</vt:lpstr>
      <vt:lpstr>Cross-substrate advertising - Outgoing - </vt:lpstr>
      <vt:lpstr>Cross-substrate advertising - Incoming -</vt:lpstr>
      <vt:lpstr>Different Methods for Cross-substrate Advertisement</vt:lpstr>
      <vt:lpstr>Experimental Evaluation</vt:lpstr>
      <vt:lpstr>Experimental Evaluation</vt:lpstr>
      <vt:lpstr>Mapping of Nodes to Substrates</vt:lpstr>
      <vt:lpstr>Convergence</vt:lpstr>
      <vt:lpstr>CSA Overhead</vt:lpstr>
      <vt:lpstr>Internetworking with IoT devices </vt:lpstr>
      <vt:lpstr>Putting Internetworking in the Internet-of-Things</vt:lpstr>
      <vt:lpstr>Internetworking with IoT devices</vt:lpstr>
      <vt:lpstr>PowerPoint Presentation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 Liebeherr</dc:creator>
  <cp:lastModifiedBy>Microsoft Office User</cp:lastModifiedBy>
  <cp:revision>269</cp:revision>
  <cp:lastPrinted>1999-07-19T20:35:20Z</cp:lastPrinted>
  <dcterms:created xsi:type="dcterms:W3CDTF">2012-02-07T15:07:19Z</dcterms:created>
  <dcterms:modified xsi:type="dcterms:W3CDTF">2019-07-18T23:59:30Z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jorg@cs.virginia.edu</vt:lpwstr>
  </property>
  <property fmtid="{D5CDD505-2E9C-101B-9397-08002B2CF9AE}" pid="8" name="HomePage">
    <vt:lpwstr>http://www.cs.virginia.edu/~jorg/research/hypercast/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C:\localdata</vt:lpwstr>
  </property>
</Properties>
</file>