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81" r:id="rId2"/>
    <p:sldId id="582" r:id="rId3"/>
    <p:sldId id="584" r:id="rId4"/>
    <p:sldId id="583" r:id="rId5"/>
    <p:sldId id="589" r:id="rId6"/>
    <p:sldId id="591" r:id="rId7"/>
    <p:sldId id="5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72" userDrawn="1">
          <p15:clr>
            <a:srgbClr val="A4A3A4"/>
          </p15:clr>
        </p15:guide>
        <p15:guide id="4" pos="4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E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/>
    <p:restoredTop sz="94225"/>
  </p:normalViewPr>
  <p:slideViewPr>
    <p:cSldViewPr snapToGrid="0">
      <p:cViewPr varScale="1">
        <p:scale>
          <a:sx n="107" d="100"/>
          <a:sy n="107" d="100"/>
        </p:scale>
        <p:origin x="184" y="264"/>
      </p:cViewPr>
      <p:guideLst>
        <p:guide orient="horz" pos="572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0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08CA-D77C-804D-B298-ED2AF01167F8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696F-498D-6141-B8CE-70A7FB568060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17D-51CB-A146-9187-B6DDEBA27259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192-A66C-674B-B7A1-6B616791E9A9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356-CD23-9047-9788-34B9C0CAA6BF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A60F-F4E7-0F41-A7D8-8F8D1A311F48}" type="datetime1">
              <a:rPr lang="en-CA" smtClean="0"/>
              <a:t>2025-03-24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E3E9-DD0E-5A45-82B2-88355EBA49A3}" type="datetime1">
              <a:rPr lang="en-CA" smtClean="0"/>
              <a:t>2025-03-24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B16-C005-7A4F-B2E1-2C8D978D0FE9}" type="datetime1">
              <a:rPr lang="en-CA" smtClean="0"/>
              <a:t>2025-03-24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97C-548A-514A-B454-2E3698B25C0F}" type="datetime1">
              <a:rPr lang="en-CA" smtClean="0"/>
              <a:t>2025-03-24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937B-11AC-184C-8200-103934365EDC}" type="datetime1">
              <a:rPr lang="en-CA" smtClean="0"/>
              <a:t>2025-03-24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7C9-9527-EE44-ABBA-E9375EC22E49}" type="datetime1">
              <a:rPr lang="en-CA" smtClean="0"/>
              <a:t>2025-03-24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4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D15D-4422-0540-8798-0A38EE358938}" type="datetime1">
              <a:rPr lang="en-CA" smtClean="0"/>
              <a:t>2025-03-24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3649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4496-BC1F-29AF-AFAB-8C2E745DD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 Introduction to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IoT with AWS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E85D1-9D08-B4F0-D1D7-3934DA938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IoT Workshop</a:t>
            </a:r>
          </a:p>
          <a:p>
            <a:endParaRPr lang="en-US" dirty="0"/>
          </a:p>
          <a:p>
            <a:r>
              <a:rPr lang="en-US" dirty="0"/>
              <a:t>Jorg </a:t>
            </a:r>
            <a:r>
              <a:rPr lang="en-US" dirty="0" err="1"/>
              <a:t>Liebeherr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9B2D9-D2B3-821A-B00A-FB749566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DFBA4-4042-CD62-8C80-818EF79E2192}"/>
              </a:ext>
            </a:extLst>
          </p:cNvPr>
          <p:cNvSpPr/>
          <p:nvPr/>
        </p:nvSpPr>
        <p:spPr>
          <a:xfrm>
            <a:off x="-109169" y="866869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94A3F-7A1C-9BF5-F2CB-CF063280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0245-761B-C480-D899-B74A25C3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698A8-130A-B299-FE92-1CFE33AB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857115"/>
          </a:xfrm>
        </p:spPr>
        <p:txBody>
          <a:bodyPr>
            <a:normAutofit/>
          </a:bodyPr>
          <a:lstStyle/>
          <a:p>
            <a:r>
              <a:rPr lang="en-US" dirty="0"/>
              <a:t>Goal of the workshop: </a:t>
            </a:r>
            <a:r>
              <a:rPr lang="en-US" sz="2400" i="1" dirty="0">
                <a:solidFill>
                  <a:srgbClr val="0070C0"/>
                </a:solidFill>
              </a:rPr>
              <a:t>Hands-on exposure to Amazon cloud services for IoT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Concepts used in the workshop: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IoT Core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Things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Lambda functions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Policies and rules</a:t>
            </a:r>
          </a:p>
          <a:p>
            <a:pPr lvl="1"/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9DA64-4902-F183-1B34-CCCA5FAA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6896-8334-D6D5-14B6-396F8D1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dirty="0"/>
              <a:t>mazon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US" dirty="0"/>
              <a:t>eb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dirty="0"/>
              <a:t>ervices)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DABA-5EBC-4020-8043-99066D18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857115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AWS is an on-demand cloud computing platform </a:t>
            </a:r>
            <a:r>
              <a:rPr lang="en-CA" sz="2400" b="0" i="0" dirty="0">
                <a:solidFill>
                  <a:srgbClr val="212124"/>
                </a:solidFill>
                <a:effectLst/>
                <a:latin typeface="Nunito Sans" pitchFamily="2" charset="77"/>
              </a:rPr>
              <a:t> </a:t>
            </a:r>
          </a:p>
          <a:p>
            <a:pPr lvl="1"/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Originally (2006), AWS was the compute </a:t>
            </a:r>
            <a:br>
              <a:rPr lang="en-CA" sz="1800" dirty="0">
                <a:solidFill>
                  <a:srgbClr val="212124"/>
                </a:solidFill>
                <a:latin typeface="Nunito Sans" pitchFamily="2" charset="77"/>
              </a:rPr>
            </a:br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infrastructure for Amazon’s retail operation</a:t>
            </a:r>
          </a:p>
          <a:p>
            <a:pPr lvl="1"/>
            <a:r>
              <a:rPr lang="en-CA" sz="1800" b="0" i="0" dirty="0">
                <a:solidFill>
                  <a:srgbClr val="212124"/>
                </a:solidFill>
                <a:effectLst/>
                <a:latin typeface="Nunito Sans" pitchFamily="2" charset="77"/>
              </a:rPr>
              <a:t>Soon, it </a:t>
            </a:r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became a standalone business</a:t>
            </a:r>
          </a:p>
          <a:p>
            <a:pPr lvl="1"/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Market share of ~33% for cloud services (2024)</a:t>
            </a:r>
          </a:p>
          <a:p>
            <a:pPr lvl="1"/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Provides infrastructure for Netflix, </a:t>
            </a:r>
            <a:r>
              <a:rPr lang="en-CA" sz="1800" dirty="0" err="1">
                <a:solidFill>
                  <a:srgbClr val="212124"/>
                </a:solidFill>
                <a:latin typeface="Nunito Sans" pitchFamily="2" charset="77"/>
              </a:rPr>
              <a:t>AirBnB</a:t>
            </a:r>
            <a:r>
              <a:rPr lang="en-CA" sz="1800" dirty="0">
                <a:solidFill>
                  <a:srgbClr val="212124"/>
                </a:solidFill>
                <a:latin typeface="Nunito Sans" pitchFamily="2" charset="77"/>
              </a:rPr>
              <a:t>, Spotify, etc. </a:t>
            </a:r>
          </a:p>
          <a:p>
            <a:pPr lvl="1"/>
            <a:endParaRPr lang="en-CA" sz="1800" dirty="0">
              <a:solidFill>
                <a:srgbClr val="212124"/>
              </a:solidFill>
              <a:latin typeface="Nunito Sans" pitchFamily="2" charset="77"/>
            </a:endParaRPr>
          </a:p>
          <a:p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AWS offers more than 200 services:</a:t>
            </a:r>
          </a:p>
          <a:p>
            <a:pPr lvl="1"/>
            <a:r>
              <a:rPr lang="en-CA" sz="1700" b="1" dirty="0"/>
              <a:t>Compute:</a:t>
            </a:r>
            <a:r>
              <a:rPr lang="en-CA" sz="1700" dirty="0"/>
              <a:t> EC2 (Virtual Servers), Lambda (Serverless) </a:t>
            </a:r>
          </a:p>
          <a:p>
            <a:pPr lvl="1"/>
            <a:r>
              <a:rPr lang="en-CA" sz="1700" b="1" dirty="0"/>
              <a:t>Storage:</a:t>
            </a:r>
            <a:r>
              <a:rPr lang="en-CA" sz="1700" dirty="0"/>
              <a:t> S3 (Object Storage), EBS (Block Storage) </a:t>
            </a:r>
          </a:p>
          <a:p>
            <a:pPr lvl="1"/>
            <a:r>
              <a:rPr lang="en-CA" sz="1700" b="1" dirty="0"/>
              <a:t>Databases:</a:t>
            </a:r>
            <a:r>
              <a:rPr lang="en-CA" sz="1700" dirty="0"/>
              <a:t> RDS (Managed SQL), DynamoDB (NoSQL) </a:t>
            </a:r>
          </a:p>
          <a:p>
            <a:pPr lvl="1"/>
            <a:r>
              <a:rPr lang="en-CA" sz="1700" b="1" dirty="0"/>
              <a:t>Networking:</a:t>
            </a:r>
            <a:r>
              <a:rPr lang="en-CA" sz="1700" dirty="0"/>
              <a:t> VPC, CloudFront (CDN) </a:t>
            </a:r>
          </a:p>
          <a:p>
            <a:pPr lvl="1"/>
            <a:r>
              <a:rPr lang="en-CA" sz="1700" b="1" dirty="0"/>
              <a:t>Security:</a:t>
            </a:r>
            <a:r>
              <a:rPr lang="en-CA" sz="1700" dirty="0"/>
              <a:t> IAM (Access Control), Shield (DDoS Protection) </a:t>
            </a:r>
          </a:p>
          <a:p>
            <a:pPr lvl="1"/>
            <a:r>
              <a:rPr lang="en-CA" sz="1700" b="1" dirty="0"/>
              <a:t>AI/ML:</a:t>
            </a:r>
            <a:r>
              <a:rPr lang="en-CA" sz="1700" dirty="0"/>
              <a:t> </a:t>
            </a:r>
            <a:r>
              <a:rPr lang="en-CA" sz="1700" dirty="0" err="1"/>
              <a:t>SageMaker</a:t>
            </a:r>
            <a:r>
              <a:rPr lang="en-CA" sz="1700" dirty="0"/>
              <a:t>, </a:t>
            </a:r>
            <a:r>
              <a:rPr lang="en-CA" sz="1700" dirty="0" err="1"/>
              <a:t>Rekognition</a:t>
            </a:r>
            <a:endParaRPr lang="en-CA" sz="1700" dirty="0"/>
          </a:p>
          <a:p>
            <a:pPr lvl="1"/>
            <a:r>
              <a:rPr lang="en-CA" sz="1700" b="1" dirty="0">
                <a:solidFill>
                  <a:srgbClr val="212124"/>
                </a:solidFill>
                <a:latin typeface="Nunito Sans" pitchFamily="2" charset="77"/>
              </a:rPr>
              <a:t>….</a:t>
            </a:r>
          </a:p>
          <a:p>
            <a:pPr lvl="1"/>
            <a:endParaRPr lang="en-CA" sz="1600" b="1" dirty="0">
              <a:solidFill>
                <a:srgbClr val="212124"/>
              </a:solidFill>
              <a:latin typeface="Nunito Sans" pitchFamily="2" charset="77"/>
            </a:endParaRPr>
          </a:p>
          <a:p>
            <a:r>
              <a:rPr lang="en-CA" b="1" dirty="0">
                <a:solidFill>
                  <a:srgbClr val="212124"/>
                </a:solidFill>
                <a:latin typeface="Nunito Sans" pitchFamily="2" charset="77"/>
              </a:rPr>
              <a:t>This workshop: AWS IoT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AEAC4-4C78-C1B8-DF93-44BF97A7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Amazon Web Services Logo, symbol, meaning, history, PNG, brand">
            <a:extLst>
              <a:ext uri="{FF2B5EF4-FFF2-40B4-BE49-F238E27FC236}">
                <a16:creationId xmlns:a16="http://schemas.microsoft.com/office/drawing/2014/main" id="{4627EF35-CCD6-3D8D-3514-50399A16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162" y="1456374"/>
            <a:ext cx="2258556" cy="12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azon web-services global infrastructure">
            <a:extLst>
              <a:ext uri="{FF2B5EF4-FFF2-40B4-BE49-F238E27FC236}">
                <a16:creationId xmlns:a16="http://schemas.microsoft.com/office/drawing/2014/main" id="{8BC06E7A-0083-076D-A49F-8AF5CB62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17" y="3347230"/>
            <a:ext cx="4287397" cy="25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71909-985A-545D-5D2D-F7D3F6A9D4E2}"/>
              </a:ext>
            </a:extLst>
          </p:cNvPr>
          <p:cNvSpPr txBox="1"/>
          <p:nvPr/>
        </p:nvSpPr>
        <p:spPr>
          <a:xfrm>
            <a:off x="10215440" y="5909394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amazon.com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394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EA78-034F-B622-338D-98C365F5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IoT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59F5-02C4-40A2-998D-04334604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0" i="0" dirty="0">
                <a:solidFill>
                  <a:srgbClr val="0F141A"/>
                </a:solidFill>
                <a:effectLst/>
                <a:latin typeface="Amazon Ember"/>
              </a:rPr>
              <a:t>AWS IoT Core provides cloud </a:t>
            </a:r>
            <a:br>
              <a:rPr lang="en-CA" sz="2800" b="0" i="0" dirty="0">
                <a:solidFill>
                  <a:srgbClr val="0F141A"/>
                </a:solidFill>
                <a:effectLst/>
                <a:latin typeface="Amazon Ember"/>
              </a:rPr>
            </a:br>
            <a:r>
              <a:rPr lang="en-CA" sz="2800" b="0" i="0" dirty="0">
                <a:solidFill>
                  <a:srgbClr val="0F141A"/>
                </a:solidFill>
                <a:effectLst/>
                <a:latin typeface="Amazon Ember"/>
              </a:rPr>
              <a:t>services to connect IoT devices </a:t>
            </a:r>
            <a:br>
              <a:rPr lang="en-CA" sz="2800" b="0" i="0" dirty="0">
                <a:solidFill>
                  <a:srgbClr val="0F141A"/>
                </a:solidFill>
                <a:effectLst/>
                <a:latin typeface="Amazon Ember"/>
              </a:rPr>
            </a:br>
            <a:r>
              <a:rPr lang="en-CA" sz="2800" b="0" i="0" dirty="0">
                <a:solidFill>
                  <a:srgbClr val="0F141A"/>
                </a:solidFill>
                <a:effectLst/>
                <a:latin typeface="Amazon Ember"/>
              </a:rPr>
              <a:t>to AWS cloud services</a:t>
            </a:r>
          </a:p>
          <a:p>
            <a:endParaRPr lang="en-CA" sz="2800" b="0" i="0" dirty="0">
              <a:solidFill>
                <a:srgbClr val="0F141A"/>
              </a:solidFill>
              <a:effectLst/>
              <a:latin typeface="Amazon Ember"/>
            </a:endParaRPr>
          </a:p>
          <a:p>
            <a:endParaRPr lang="en-CA" sz="2800" b="0" i="0" dirty="0">
              <a:solidFill>
                <a:srgbClr val="0F141A"/>
              </a:solidFill>
              <a:effectLst/>
              <a:latin typeface="Amazon Ember"/>
            </a:endParaRPr>
          </a:p>
          <a:p>
            <a:r>
              <a:rPr lang="en-CA" dirty="0">
                <a:solidFill>
                  <a:srgbClr val="0F141A"/>
                </a:solidFill>
                <a:latin typeface="Amazon Ember"/>
              </a:rPr>
              <a:t>Supported protocols: </a:t>
            </a:r>
          </a:p>
          <a:p>
            <a:pPr lvl="1"/>
            <a:r>
              <a:rPr lang="en-CA" dirty="0">
                <a:solidFill>
                  <a:srgbClr val="C00000"/>
                </a:solidFill>
                <a:latin typeface="Amazon Ember"/>
              </a:rPr>
              <a:t>MQTT</a:t>
            </a:r>
          </a:p>
          <a:p>
            <a:pPr lvl="1"/>
            <a:r>
              <a:rPr lang="en-CA" dirty="0">
                <a:solidFill>
                  <a:srgbClr val="C00000"/>
                </a:solidFill>
                <a:latin typeface="Amazon Ember"/>
              </a:rPr>
              <a:t>MQTT over WSS </a:t>
            </a:r>
            <a:r>
              <a:rPr lang="en-CA" dirty="0">
                <a:solidFill>
                  <a:srgbClr val="0F141A"/>
                </a:solidFill>
                <a:latin typeface="Amazon Ember"/>
              </a:rPr>
              <a:t>(</a:t>
            </a:r>
            <a:r>
              <a:rPr lang="en-CA" dirty="0" err="1">
                <a:solidFill>
                  <a:srgbClr val="0F141A"/>
                </a:solidFill>
                <a:latin typeface="Amazon Ember"/>
              </a:rPr>
              <a:t>Websockets</a:t>
            </a:r>
            <a:r>
              <a:rPr lang="en-CA" dirty="0">
                <a:solidFill>
                  <a:srgbClr val="0F141A"/>
                </a:solidFill>
                <a:latin typeface="Amazon Ember"/>
              </a:rPr>
              <a:t> Secure)</a:t>
            </a:r>
          </a:p>
          <a:p>
            <a:pPr lvl="1"/>
            <a:r>
              <a:rPr lang="en-CA" dirty="0">
                <a:solidFill>
                  <a:srgbClr val="C00000"/>
                </a:solidFill>
                <a:latin typeface="Amazon Ember"/>
              </a:rPr>
              <a:t>HTTPS</a:t>
            </a:r>
            <a:r>
              <a:rPr lang="en-CA" dirty="0">
                <a:solidFill>
                  <a:srgbClr val="0F141A"/>
                </a:solidFill>
                <a:latin typeface="Amazon Ember"/>
              </a:rPr>
              <a:t> </a:t>
            </a:r>
          </a:p>
          <a:p>
            <a:pPr lvl="1"/>
            <a:r>
              <a:rPr lang="en-CA" dirty="0" err="1">
                <a:solidFill>
                  <a:srgbClr val="C00000"/>
                </a:solidFill>
                <a:latin typeface="Amazon Ember"/>
              </a:rPr>
              <a:t>LoRaWAN</a:t>
            </a:r>
            <a:r>
              <a:rPr lang="en-CA" dirty="0">
                <a:solidFill>
                  <a:srgbClr val="0F141A"/>
                </a:solidFill>
                <a:latin typeface="Amazon Ember"/>
              </a:rPr>
              <a:t> 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E860E-7B03-AE63-D948-A68F923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AWS IoT connects IoT devices to AWS IoT services">
            <a:extLst>
              <a:ext uri="{FF2B5EF4-FFF2-40B4-BE49-F238E27FC236}">
                <a16:creationId xmlns:a16="http://schemas.microsoft.com/office/drawing/2014/main" id="{59C270BA-A9AA-06A0-0281-67FF1800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08" y="1916936"/>
            <a:ext cx="5980710" cy="26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EA3EB-9CE7-8A19-78F3-B0521541C784}"/>
              </a:ext>
            </a:extLst>
          </p:cNvPr>
          <p:cNvSpPr txBox="1"/>
          <p:nvPr/>
        </p:nvSpPr>
        <p:spPr>
          <a:xfrm rot="16200000">
            <a:off x="10985917" y="3111682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amazon.com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965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816F73-A88F-CB08-D413-47F4D8A8B216}"/>
              </a:ext>
            </a:extLst>
          </p:cNvPr>
          <p:cNvSpPr/>
          <p:nvPr/>
        </p:nvSpPr>
        <p:spPr>
          <a:xfrm>
            <a:off x="6555179" y="2134235"/>
            <a:ext cx="1389413" cy="2431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BEEC5-EE3A-566A-EFF8-CDF9558B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architecture  with IoT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89B0-EC0A-5DA0-75C8-8BFEA8D08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4907478"/>
            <a:ext cx="11614068" cy="18139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Lambda functions </a:t>
            </a:r>
            <a:r>
              <a:rPr lang="en-US" sz="2400" dirty="0"/>
              <a:t>are an AWS service for running user code</a:t>
            </a:r>
          </a:p>
          <a:p>
            <a:pPr lvl="1"/>
            <a:r>
              <a:rPr lang="en-US" sz="2000" dirty="0"/>
              <a:t>Does not require a server</a:t>
            </a:r>
          </a:p>
          <a:p>
            <a:pPr lvl="1"/>
            <a:r>
              <a:rPr lang="en-US" sz="2000" dirty="0"/>
              <a:t>Lambda functions are triggered by events (e.g., change in a data base, HTTP Request, MQTT event) </a:t>
            </a:r>
          </a:p>
          <a:p>
            <a:pPr lvl="1"/>
            <a:r>
              <a:rPr lang="en-US" sz="2000" dirty="0"/>
              <a:t>Automatic scaling, e.g., running multiple instances</a:t>
            </a:r>
          </a:p>
          <a:p>
            <a:pPr lvl="1"/>
            <a:r>
              <a:rPr lang="en-US" sz="2000" dirty="0"/>
              <a:t>Written in Python, Java, Node.js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706A1-1E2E-4778-13C4-640C1C3B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10319-CC2E-A7D4-2464-BBAB22B201A5}"/>
              </a:ext>
            </a:extLst>
          </p:cNvPr>
          <p:cNvSpPr txBox="1"/>
          <p:nvPr/>
        </p:nvSpPr>
        <p:spPr>
          <a:xfrm>
            <a:off x="-118753" y="-1733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F04C0-147F-5562-5964-72734F54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9680"/>
            <a:ext cx="7772400" cy="33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0782-78F8-03B2-3212-F7DB9FB0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DA2C-C098-1F8F-A086-1711FF22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5F566-C5BE-DAD5-6B09-94F0C1FD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B521D-047A-7817-FE84-F83F0441EED0}"/>
              </a:ext>
            </a:extLst>
          </p:cNvPr>
          <p:cNvSpPr txBox="1"/>
          <p:nvPr/>
        </p:nvSpPr>
        <p:spPr>
          <a:xfrm>
            <a:off x="-118753" y="-1733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A6F3FC-81D3-6087-8B87-701B783878BB}"/>
              </a:ext>
            </a:extLst>
          </p:cNvPr>
          <p:cNvGrpSpPr/>
          <p:nvPr/>
        </p:nvGrpSpPr>
        <p:grpSpPr>
          <a:xfrm>
            <a:off x="838200" y="2517569"/>
            <a:ext cx="9060873" cy="2665405"/>
            <a:chOff x="838200" y="2517569"/>
            <a:chExt cx="9060873" cy="266540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ECFF5D5-4665-89BA-2B99-E97827054551}"/>
                </a:ext>
              </a:extLst>
            </p:cNvPr>
            <p:cNvGrpSpPr/>
            <p:nvPr/>
          </p:nvGrpSpPr>
          <p:grpSpPr>
            <a:xfrm>
              <a:off x="4156364" y="2517569"/>
              <a:ext cx="5742709" cy="1888176"/>
              <a:chOff x="4156364" y="2517569"/>
              <a:chExt cx="5742709" cy="188817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0C6B79F-3877-CA57-2F7C-57FFF9CC6711}"/>
                  </a:ext>
                </a:extLst>
              </p:cNvPr>
              <p:cNvSpPr/>
              <p:nvPr/>
            </p:nvSpPr>
            <p:spPr>
              <a:xfrm>
                <a:off x="4156364" y="2517569"/>
                <a:ext cx="5742709" cy="1888176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2" descr="Amazon Web Services Logo, symbol, meaning, history, PNG, brand">
                <a:extLst>
                  <a:ext uri="{FF2B5EF4-FFF2-40B4-BE49-F238E27FC236}">
                    <a16:creationId xmlns:a16="http://schemas.microsoft.com/office/drawing/2014/main" id="{2CDEE12C-71A1-D526-437F-78D86B440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6157" y="2587066"/>
                <a:ext cx="688663" cy="387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E2DF2-3B59-A94E-E29F-6602D4BAF4B6}"/>
                </a:ext>
              </a:extLst>
            </p:cNvPr>
            <p:cNvSpPr txBox="1"/>
            <p:nvPr/>
          </p:nvSpPr>
          <p:spPr>
            <a:xfrm>
              <a:off x="838200" y="4721309"/>
              <a:ext cx="3943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Part 1: Set up an AWS account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0E2132-5E5E-178F-4A5B-994CF28B548F}"/>
              </a:ext>
            </a:extLst>
          </p:cNvPr>
          <p:cNvGrpSpPr/>
          <p:nvPr/>
        </p:nvGrpSpPr>
        <p:grpSpPr>
          <a:xfrm>
            <a:off x="838200" y="2314175"/>
            <a:ext cx="9655848" cy="3297705"/>
            <a:chOff x="838200" y="2314175"/>
            <a:chExt cx="9655848" cy="3297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EEE430-2C0A-DD26-A2E6-370AA3F76E9E}"/>
                </a:ext>
              </a:extLst>
            </p:cNvPr>
            <p:cNvSpPr txBox="1"/>
            <p:nvPr/>
          </p:nvSpPr>
          <p:spPr>
            <a:xfrm>
              <a:off x="838200" y="5150215"/>
              <a:ext cx="96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Part 2: Add a device that publishes sensor data to AWS IoT Core (via MQTT)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08F977-6980-FB2B-36F8-A1ED9523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344" y="2974439"/>
              <a:ext cx="750784" cy="7507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05DFE9-F75A-18FC-9A6E-9FA8CBEF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7927" y="2639655"/>
              <a:ext cx="635000" cy="635000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1715EB-1941-7114-B798-80DE1E211A98}"/>
                </a:ext>
              </a:extLst>
            </p:cNvPr>
            <p:cNvCxnSpPr>
              <a:cxnSpLocks/>
            </p:cNvCxnSpPr>
            <p:nvPr/>
          </p:nvCxnSpPr>
          <p:spPr>
            <a:xfrm>
              <a:off x="2493818" y="2974439"/>
              <a:ext cx="2265359" cy="2718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ECF2E0-42FB-3400-E05E-E986D4B96AEC}"/>
                </a:ext>
              </a:extLst>
            </p:cNvPr>
            <p:cNvSpPr txBox="1"/>
            <p:nvPr/>
          </p:nvSpPr>
          <p:spPr>
            <a:xfrm>
              <a:off x="1547962" y="2314175"/>
              <a:ext cx="811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Device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75C09-2035-573A-293C-844EE49ED1BE}"/>
                </a:ext>
              </a:extLst>
            </p:cNvPr>
            <p:cNvSpPr txBox="1"/>
            <p:nvPr/>
          </p:nvSpPr>
          <p:spPr>
            <a:xfrm>
              <a:off x="4674593" y="3728126"/>
              <a:ext cx="96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IoT Core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7BABED-30A7-69B3-14EB-2B81F1AA5A7C}"/>
              </a:ext>
            </a:extLst>
          </p:cNvPr>
          <p:cNvGrpSpPr/>
          <p:nvPr/>
        </p:nvGrpSpPr>
        <p:grpSpPr>
          <a:xfrm>
            <a:off x="838200" y="2975428"/>
            <a:ext cx="7841955" cy="3065358"/>
            <a:chOff x="838200" y="2975428"/>
            <a:chExt cx="7841955" cy="3065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854B2F-AC20-A9B8-0AAB-C7BC69C12842}"/>
                </a:ext>
              </a:extLst>
            </p:cNvPr>
            <p:cNvSpPr txBox="1"/>
            <p:nvPr/>
          </p:nvSpPr>
          <p:spPr>
            <a:xfrm>
              <a:off x="838200" y="5579121"/>
              <a:ext cx="7841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Part 3: Add a Lambda function that processes the sensor data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3D2957-8CFD-BA6D-6125-30DEE9F2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4488" y="2975428"/>
              <a:ext cx="762000" cy="787400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A436C55-00EA-4CB3-16AC-C7B34FCA319E}"/>
                </a:ext>
              </a:extLst>
            </p:cNvPr>
            <p:cNvCxnSpPr>
              <a:cxnSpLocks/>
            </p:cNvCxnSpPr>
            <p:nvPr/>
          </p:nvCxnSpPr>
          <p:spPr>
            <a:xfrm>
              <a:off x="5544128" y="3261047"/>
              <a:ext cx="1680360" cy="130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3EBE31-88B4-F772-6CA1-09DD63ADA14F}"/>
              </a:ext>
            </a:extLst>
          </p:cNvPr>
          <p:cNvGrpSpPr/>
          <p:nvPr/>
        </p:nvGrpSpPr>
        <p:grpSpPr>
          <a:xfrm>
            <a:off x="838199" y="3407723"/>
            <a:ext cx="9609938" cy="3102281"/>
            <a:chOff x="838199" y="3407723"/>
            <a:chExt cx="9609938" cy="31022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6160BC-FCFE-07A3-C99F-AF3A44BC6996}"/>
                </a:ext>
              </a:extLst>
            </p:cNvPr>
            <p:cNvSpPr txBox="1"/>
            <p:nvPr/>
          </p:nvSpPr>
          <p:spPr>
            <a:xfrm>
              <a:off x="838199" y="6048339"/>
              <a:ext cx="9609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Part 4: Add a subscriber that receives the processed sensor data (via MQTT)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DD9CEF6-22AB-EBAC-8245-DBE451C79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8609" y="3438406"/>
              <a:ext cx="2265359" cy="2718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F5F028-66A9-B7EA-03B6-C1AA1F415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6406" y="3407723"/>
              <a:ext cx="635000" cy="635000"/>
            </a:xfrm>
            <a:prstGeom prst="rect">
              <a:avLst/>
            </a:prstGeom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60561A-DCC3-798D-5755-B94F620F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0431" y="3496815"/>
              <a:ext cx="1680360" cy="130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3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B02C-83D1-93CD-AC4A-51D324B6D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0254-6749-FBBD-5E52-79D643D0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Continue with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workshop handout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37754-2AA1-5E22-D025-39F49B61DC8A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A35D1-A5FC-462A-0F3F-1C252338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C30BAD-4420-DE96-BDD9-2F1811913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31598</TotalTime>
  <Words>348</Words>
  <Application>Microsoft Macintosh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Amazon Ember</vt:lpstr>
      <vt:lpstr>Arial</vt:lpstr>
      <vt:lpstr>Calibri</vt:lpstr>
      <vt:lpstr>Calibri Light</vt:lpstr>
      <vt:lpstr>Nunito Sans</vt:lpstr>
      <vt:lpstr>Times New Roman</vt:lpstr>
      <vt:lpstr>Office Theme</vt:lpstr>
      <vt:lpstr>An Introduction to  IoT with AWS</vt:lpstr>
      <vt:lpstr>Objectives</vt:lpstr>
      <vt:lpstr>AWS (Amazon Web Services)</vt:lpstr>
      <vt:lpstr>AWS IoT Core</vt:lpstr>
      <vt:lpstr>Simple architecture  with IoT core</vt:lpstr>
      <vt:lpstr>In this workshop</vt:lpstr>
      <vt:lpstr>Continue with  workshop handout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65</cp:revision>
  <dcterms:created xsi:type="dcterms:W3CDTF">2020-08-14T14:05:07Z</dcterms:created>
  <dcterms:modified xsi:type="dcterms:W3CDTF">2025-03-25T12:40:29Z</dcterms:modified>
</cp:coreProperties>
</file>