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581" r:id="rId2"/>
    <p:sldId id="582" r:id="rId3"/>
    <p:sldId id="591" r:id="rId4"/>
    <p:sldId id="589" r:id="rId5"/>
    <p:sldId id="600" r:id="rId6"/>
    <p:sldId id="601" r:id="rId7"/>
    <p:sldId id="592" r:id="rId8"/>
    <p:sldId id="593" r:id="rId9"/>
    <p:sldId id="595" r:id="rId10"/>
    <p:sldId id="598" r:id="rId11"/>
    <p:sldId id="599" r:id="rId12"/>
    <p:sldId id="596" r:id="rId13"/>
    <p:sldId id="597" r:id="rId14"/>
    <p:sldId id="5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162" userDrawn="1">
          <p15:clr>
            <a:srgbClr val="A4A3A4"/>
          </p15:clr>
        </p15:guide>
        <p15:guide id="4" pos="16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8F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72"/>
    <p:restoredTop sz="94218"/>
  </p:normalViewPr>
  <p:slideViewPr>
    <p:cSldViewPr snapToGrid="0">
      <p:cViewPr>
        <p:scale>
          <a:sx n="108" d="100"/>
          <a:sy n="108" d="100"/>
        </p:scale>
        <p:origin x="672" y="360"/>
      </p:cViewPr>
      <p:guideLst>
        <p:guide orient="horz" pos="1162"/>
        <p:guide pos="1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www.nordicsemi.com</a:t>
            </a:r>
            <a:r>
              <a:rPr lang="en-US" dirty="0"/>
              <a:t>/Products/Development-tools/</a:t>
            </a:r>
            <a:r>
              <a:rPr lang="en-US" dirty="0" err="1"/>
              <a:t>nRF</a:t>
            </a:r>
            <a:r>
              <a:rPr lang="en-US" dirty="0"/>
              <a:t>-Connect-for-Desktop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7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Measurement is of a CO2 sensor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1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32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4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9A217-8CE7-9245-A107-1C21E414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08CA-D77C-804D-B298-ED2AF01167F8}" type="datetime1">
              <a:rPr lang="en-CA" smtClean="0"/>
              <a:t>2025-10-15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DCA61-7829-BB4B-B55B-46121F31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618D1-4E73-394C-AAEF-11452904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8696F-498D-6141-B8CE-70A7FB568060}" type="datetime1">
              <a:rPr lang="en-CA" smtClean="0"/>
              <a:t>2025-10-15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F17D-51CB-A146-9187-B6DDEBA27259}" type="datetime1">
              <a:rPr lang="en-CA" smtClean="0"/>
              <a:t>2025-10-15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192-A66C-674B-B7A1-6B616791E9A9}" type="datetime1">
              <a:rPr lang="en-CA" smtClean="0"/>
              <a:t>2025-10-15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2356-CD23-9047-9788-34B9C0CAA6BF}" type="datetime1">
              <a:rPr lang="en-CA" smtClean="0"/>
              <a:t>2025-10-15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A60F-F4E7-0F41-A7D8-8F8D1A311F48}" type="datetime1">
              <a:rPr lang="en-CA" smtClean="0"/>
              <a:t>2025-10-15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E3E9-DD0E-5A45-82B2-88355EBA49A3}" type="datetime1">
              <a:rPr lang="en-CA" smtClean="0"/>
              <a:t>2025-10-15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BB16-C005-7A4F-B2E1-2C8D978D0FE9}" type="datetime1">
              <a:rPr lang="en-CA" smtClean="0"/>
              <a:t>2025-10-15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797C-548A-514A-B454-2E3698B25C0F}" type="datetime1">
              <a:rPr lang="en-CA" smtClean="0"/>
              <a:t>2025-10-15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937B-11AC-184C-8200-103934365EDC}" type="datetime1">
              <a:rPr lang="en-CA" smtClean="0"/>
              <a:t>2025-10-15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97C9-9527-EE44-ABBA-E9375EC22E49}" type="datetime1">
              <a:rPr lang="en-CA" smtClean="0"/>
              <a:t>2025-10-15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4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64F97-2617-CC48-ABC9-42A76CEFA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ED15D-4422-0540-8798-0A38EE358938}" type="datetime1">
              <a:rPr lang="en-CA" smtClean="0"/>
              <a:t>2025-10-15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93649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14496-BC1F-29AF-AFAB-8C2E745DD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5821" y="1140201"/>
            <a:ext cx="9907979" cy="23876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Power Profiling of IoT Devices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E85D1-9D08-B4F0-D1D7-3934DA9384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IoT Workshop</a:t>
            </a:r>
          </a:p>
          <a:p>
            <a:endParaRPr lang="en-US" dirty="0"/>
          </a:p>
          <a:p>
            <a:r>
              <a:rPr lang="en-US" dirty="0"/>
              <a:t>Jorg </a:t>
            </a:r>
            <a:r>
              <a:rPr lang="en-US" dirty="0" err="1"/>
              <a:t>Liebeherr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9B2D9-D2B3-821A-B00A-FB749566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FDFBA4-4042-CD62-8C80-818EF79E2192}"/>
              </a:ext>
            </a:extLst>
          </p:cNvPr>
          <p:cNvSpPr/>
          <p:nvPr/>
        </p:nvSpPr>
        <p:spPr>
          <a:xfrm>
            <a:off x="0" y="843102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D94A3F-7A1C-9BF5-F2CB-CF0632803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0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0AD03F-02E4-1257-C0BC-87B3CA02D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PPK2 Measurement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BCB46-5FBF-E914-A836-2E28508D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6B4E65E-B5F7-D53B-7BAA-73B5A61FF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431" y="1863059"/>
            <a:ext cx="7772400" cy="46758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D9E5CC-0FD6-301A-518B-687D3BAE0507}"/>
              </a:ext>
            </a:extLst>
          </p:cNvPr>
          <p:cNvSpPr txBox="1"/>
          <p:nvPr/>
        </p:nvSpPr>
        <p:spPr>
          <a:xfrm>
            <a:off x="308471" y="1972019"/>
            <a:ext cx="3128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x-axis: time</a:t>
            </a:r>
          </a:p>
          <a:p>
            <a:r>
              <a:rPr lang="en-US" dirty="0"/>
              <a:t>y-axis: current (in mA) 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ACE843D-A01E-E2D7-A212-3AD5067B63E1}"/>
              </a:ext>
            </a:extLst>
          </p:cNvPr>
          <p:cNvSpPr/>
          <p:nvPr/>
        </p:nvSpPr>
        <p:spPr>
          <a:xfrm rot="16200000">
            <a:off x="6502243" y="290086"/>
            <a:ext cx="274366" cy="3048155"/>
          </a:xfrm>
          <a:prstGeom prst="rightBrace">
            <a:avLst>
              <a:gd name="adj1" fmla="val 8333"/>
              <a:gd name="adj2" fmla="val 4963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D58C3A-B413-3CD3-70D5-9627AEE94FC5}"/>
              </a:ext>
            </a:extLst>
          </p:cNvPr>
          <p:cNvSpPr txBox="1"/>
          <p:nvPr/>
        </p:nvSpPr>
        <p:spPr>
          <a:xfrm>
            <a:off x="5586471" y="1292602"/>
            <a:ext cx="312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of displayed window</a:t>
            </a:r>
          </a:p>
        </p:txBody>
      </p:sp>
    </p:spTree>
    <p:extLst>
      <p:ext uri="{BB962C8B-B14F-4D97-AF65-F5344CB8AC3E}">
        <p14:creationId xmlns:p14="http://schemas.microsoft.com/office/powerpoint/2010/main" val="3604465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0BDCD-9889-6789-16C5-045F14D26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21991D9-1DA0-05BB-45DD-F71046E44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053" y="1844675"/>
            <a:ext cx="7772400" cy="475593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961E821-FE14-EE90-443F-4364115C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PPK2 Measurement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64C5E-2F27-8906-AFF8-AD2BF2D29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AEFEB1-95E6-BF11-871F-5B681F4C866C}"/>
              </a:ext>
            </a:extLst>
          </p:cNvPr>
          <p:cNvSpPr txBox="1"/>
          <p:nvPr/>
        </p:nvSpPr>
        <p:spPr>
          <a:xfrm>
            <a:off x="308471" y="1972019"/>
            <a:ext cx="3128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x-axis: time</a:t>
            </a:r>
          </a:p>
          <a:p>
            <a:r>
              <a:rPr lang="en-US" dirty="0"/>
              <a:t>y-axis: current (in mA)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EB32A7-D7E8-7A10-3C3A-1E64C532FE05}"/>
              </a:ext>
            </a:extLst>
          </p:cNvPr>
          <p:cNvCxnSpPr>
            <a:cxnSpLocks/>
          </p:cNvCxnSpPr>
          <p:nvPr/>
        </p:nvCxnSpPr>
        <p:spPr>
          <a:xfrm flipH="1">
            <a:off x="8912646" y="2291508"/>
            <a:ext cx="1467807" cy="4737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9EBD15-FA41-F7EC-8CD6-B7B54C51F7D4}"/>
              </a:ext>
            </a:extLst>
          </p:cNvPr>
          <p:cNvSpPr txBox="1"/>
          <p:nvPr/>
        </p:nvSpPr>
        <p:spPr>
          <a:xfrm>
            <a:off x="10380454" y="2085130"/>
            <a:ext cx="1467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Selected area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56F228-815A-1C1E-319B-13D932B3A4B5}"/>
              </a:ext>
            </a:extLst>
          </p:cNvPr>
          <p:cNvCxnSpPr>
            <a:cxnSpLocks/>
          </p:cNvCxnSpPr>
          <p:nvPr/>
        </p:nvCxnSpPr>
        <p:spPr>
          <a:xfrm flipH="1">
            <a:off x="10155715" y="5860973"/>
            <a:ext cx="224738" cy="1846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80C423F-531C-FD8D-4D8E-872CC253E596}"/>
              </a:ext>
            </a:extLst>
          </p:cNvPr>
          <p:cNvSpPr txBox="1"/>
          <p:nvPr/>
        </p:nvSpPr>
        <p:spPr>
          <a:xfrm>
            <a:off x="10380454" y="5491641"/>
            <a:ext cx="1811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Current (avg., max.) and charge of selected area</a:t>
            </a:r>
          </a:p>
        </p:txBody>
      </p:sp>
    </p:spTree>
    <p:extLst>
      <p:ext uri="{BB962C8B-B14F-4D97-AF65-F5344CB8AC3E}">
        <p14:creationId xmlns:p14="http://schemas.microsoft.com/office/powerpoint/2010/main" val="3638116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10FBA-5BA8-42F4-733A-06AD0B25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PPK2: Source meter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9D50E-1B9A-FCDB-FE69-D4A2E7333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575" y="1431632"/>
            <a:ext cx="6190561" cy="492104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Here: </a:t>
            </a:r>
            <a:r>
              <a:rPr lang="en-US" sz="2600" dirty="0">
                <a:solidFill>
                  <a:srgbClr val="C00000"/>
                </a:solidFill>
              </a:rPr>
              <a:t>PPK2 acts as a power supply</a:t>
            </a:r>
          </a:p>
          <a:p>
            <a:r>
              <a:rPr lang="en-US" sz="2000" dirty="0"/>
              <a:t>Connect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Select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Source Meter</a:t>
            </a:r>
          </a:p>
          <a:p>
            <a:r>
              <a:rPr lang="en-US" sz="2000" dirty="0"/>
              <a:t>Set supply voltage to 5000 mV and set sampling rate</a:t>
            </a:r>
          </a:p>
          <a:p>
            <a:r>
              <a:rPr lang="en-US" sz="2000" dirty="0"/>
              <a:t>Select “Start”</a:t>
            </a:r>
          </a:p>
          <a:p>
            <a:r>
              <a:rPr lang="en-US" sz="2000" dirty="0"/>
              <a:t>Switch “Enable power output”</a:t>
            </a:r>
          </a:p>
          <a:p>
            <a:r>
              <a:rPr lang="en-US" sz="2000" dirty="0"/>
              <a:t>When done select “Stop”</a:t>
            </a:r>
          </a:p>
          <a:p>
            <a:r>
              <a:rPr lang="en-US" sz="2000" dirty="0"/>
              <a:t>Selecting an area displays average (max.) current draw</a:t>
            </a:r>
          </a:p>
          <a:p>
            <a:r>
              <a:rPr lang="en-US" sz="2000" dirty="0"/>
              <a:t>Data can be saved:</a:t>
            </a:r>
          </a:p>
          <a:p>
            <a:pPr lvl="1"/>
            <a:r>
              <a:rPr lang="en-US" sz="1600" dirty="0"/>
              <a:t>.csv</a:t>
            </a:r>
          </a:p>
          <a:p>
            <a:pPr lvl="1"/>
            <a:r>
              <a:rPr lang="en-US" sz="1600" dirty="0"/>
              <a:t>.ppk2 (can be opened offline using PPK2 tool)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E139F2C-B00F-CBA7-3C3C-E4EC28BE9CB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4182604"/>
              </p:ext>
            </p:extLst>
          </p:nvPr>
        </p:nvGraphicFramePr>
        <p:xfrm>
          <a:off x="1798504" y="1993161"/>
          <a:ext cx="2255704" cy="116843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127852">
                  <a:extLst>
                    <a:ext uri="{9D8B030D-6E8A-4147-A177-3AD203B41FA5}">
                      <a16:colId xmlns:a16="http://schemas.microsoft.com/office/drawing/2014/main" val="4071314"/>
                    </a:ext>
                  </a:extLst>
                </a:gridCol>
                <a:gridCol w="1127852">
                  <a:extLst>
                    <a:ext uri="{9D8B030D-6E8A-4147-A177-3AD203B41FA5}">
                      <a16:colId xmlns:a16="http://schemas.microsoft.com/office/drawing/2014/main" val="8968753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PPK2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WeMoS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502274"/>
                  </a:ext>
                </a:extLst>
              </a:tr>
              <a:tr h="4013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GND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06937054"/>
                  </a:ext>
                </a:extLst>
              </a:tr>
              <a:tr h="4013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VOUT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98438708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13B80-BB3B-BD58-5959-ABD24551C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31F5A6-73FB-018C-2A91-9737B2DED61C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9297683" y="1520750"/>
            <a:ext cx="0" cy="41918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A0BF038-5E91-5836-635B-895E352306DF}"/>
              </a:ext>
            </a:extLst>
          </p:cNvPr>
          <p:cNvSpPr txBox="1"/>
          <p:nvPr/>
        </p:nvSpPr>
        <p:spPr>
          <a:xfrm>
            <a:off x="8533018" y="1182196"/>
            <a:ext cx="1529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micro USB cable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A37887-61D0-168B-F1D5-6D958984189D}"/>
              </a:ext>
            </a:extLst>
          </p:cNvPr>
          <p:cNvGrpSpPr/>
          <p:nvPr/>
        </p:nvGrpSpPr>
        <p:grpSpPr>
          <a:xfrm>
            <a:off x="7004616" y="1939936"/>
            <a:ext cx="3211967" cy="4598976"/>
            <a:chOff x="7004616" y="1939936"/>
            <a:chExt cx="3211967" cy="4598976"/>
          </a:xfrm>
        </p:grpSpPr>
        <p:pic>
          <p:nvPicPr>
            <p:cNvPr id="10" name="Picture 9" descr="A blue circuit board with many different components&#10;&#10;Description automatically generated">
              <a:extLst>
                <a:ext uri="{FF2B5EF4-FFF2-40B4-BE49-F238E27FC236}">
                  <a16:creationId xmlns:a16="http://schemas.microsoft.com/office/drawing/2014/main" id="{3E4707B6-1EFF-3C87-2077-603C9F58B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7175500" y="4550300"/>
              <a:ext cx="2552394" cy="1988612"/>
            </a:xfrm>
            <a:prstGeom prst="rect">
              <a:avLst/>
            </a:prstGeom>
          </p:spPr>
        </p:pic>
        <p:pic>
          <p:nvPicPr>
            <p:cNvPr id="11" name="Picture 10" descr="A white card with text and symbols&#10;&#10;Description automatically generated with medium confidence">
              <a:extLst>
                <a:ext uri="{FF2B5EF4-FFF2-40B4-BE49-F238E27FC236}">
                  <a16:creationId xmlns:a16="http://schemas.microsoft.com/office/drawing/2014/main" id="{F5D93841-F0E9-F090-FA0A-CAD8D1F0D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4616" y="1939936"/>
              <a:ext cx="3211967" cy="2029090"/>
            </a:xfrm>
            <a:prstGeom prst="rect">
              <a:avLst/>
            </a:prstGeom>
          </p:spPr>
        </p:pic>
        <p:cxnSp>
          <p:nvCxnSpPr>
            <p:cNvPr id="17" name="Elbow Connector 16">
              <a:extLst>
                <a:ext uri="{FF2B5EF4-FFF2-40B4-BE49-F238E27FC236}">
                  <a16:creationId xmlns:a16="http://schemas.microsoft.com/office/drawing/2014/main" id="{37A6707B-DFF4-D1D5-BB11-15A96CEFFEF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706415" y="4178707"/>
              <a:ext cx="705345" cy="161143"/>
            </a:xfrm>
            <a:prstGeom prst="bentConnector3">
              <a:avLst>
                <a:gd name="adj1" fmla="val 3778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>
              <a:extLst>
                <a:ext uri="{FF2B5EF4-FFF2-40B4-BE49-F238E27FC236}">
                  <a16:creationId xmlns:a16="http://schemas.microsoft.com/office/drawing/2014/main" id="{410BF7CC-A389-4AD0-5DFB-0685AA58831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619282" y="4182607"/>
              <a:ext cx="705344" cy="153346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9E15882-C7ED-7D93-5775-D7DE868A7D6C}"/>
                </a:ext>
              </a:extLst>
            </p:cNvPr>
            <p:cNvSpPr/>
            <p:nvPr/>
          </p:nvSpPr>
          <p:spPr>
            <a:xfrm>
              <a:off x="8306718" y="2636834"/>
              <a:ext cx="627961" cy="602125"/>
            </a:xfrm>
            <a:prstGeom prst="roundRect">
              <a:avLst/>
            </a:prstGeom>
            <a:solidFill>
              <a:srgbClr val="FF0000">
                <a:alpha val="54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021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7B14F-10B1-5B64-DA34-5CB9C3971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231D3-9049-1D0D-3839-B69BACBE4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PPK2: Ampere meter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344AB-3142-429D-490E-EBA56669A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575" y="1431632"/>
            <a:ext cx="6190561" cy="524412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Here: </a:t>
            </a:r>
            <a:r>
              <a:rPr lang="en-US" sz="2400" dirty="0">
                <a:solidFill>
                  <a:srgbClr val="C00000"/>
                </a:solidFill>
              </a:rPr>
              <a:t>PPK2 is put between the external power source and the device that is being measured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</a:rPr>
              <a:t>Ampere meter mode is useful for power profiling a sensor or actuator</a:t>
            </a:r>
          </a:p>
          <a:p>
            <a:r>
              <a:rPr lang="en-US" sz="2200" dirty="0"/>
              <a:t>Connect</a:t>
            </a:r>
            <a:endParaRPr lang="en-US" sz="26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Select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Ampere Meter</a:t>
            </a:r>
          </a:p>
          <a:p>
            <a:r>
              <a:rPr lang="en-US" sz="2000" dirty="0"/>
              <a:t>Select “Start”</a:t>
            </a:r>
          </a:p>
          <a:p>
            <a:r>
              <a:rPr lang="en-US" sz="2000" dirty="0"/>
              <a:t>Switch “Enable power output”</a:t>
            </a:r>
          </a:p>
          <a:p>
            <a:r>
              <a:rPr lang="en-US" sz="2000" dirty="0"/>
              <a:t>When done select “Stop”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6D2621B-DE4F-0BC0-519B-A986A854CAB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40524341"/>
              </p:ext>
            </p:extLst>
          </p:nvPr>
        </p:nvGraphicFramePr>
        <p:xfrm>
          <a:off x="2568440" y="2888381"/>
          <a:ext cx="3405969" cy="1920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135323">
                  <a:extLst>
                    <a:ext uri="{9D8B030D-6E8A-4147-A177-3AD203B41FA5}">
                      <a16:colId xmlns:a16="http://schemas.microsoft.com/office/drawing/2014/main" val="4071314"/>
                    </a:ext>
                  </a:extLst>
                </a:gridCol>
                <a:gridCol w="1135323">
                  <a:extLst>
                    <a:ext uri="{9D8B030D-6E8A-4147-A177-3AD203B41FA5}">
                      <a16:colId xmlns:a16="http://schemas.microsoft.com/office/drawing/2014/main" val="896875375"/>
                    </a:ext>
                  </a:extLst>
                </a:gridCol>
                <a:gridCol w="1135323">
                  <a:extLst>
                    <a:ext uri="{9D8B030D-6E8A-4147-A177-3AD203B41FA5}">
                      <a16:colId xmlns:a16="http://schemas.microsoft.com/office/drawing/2014/main" val="2724160898"/>
                    </a:ext>
                  </a:extLst>
                </a:gridCol>
              </a:tblGrid>
              <a:tr h="4135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PPK2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WeMoS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Sensor or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Actuator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502274"/>
                  </a:ext>
                </a:extLst>
              </a:tr>
              <a:tr h="2865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GND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06937054"/>
                  </a:ext>
                </a:extLst>
              </a:tr>
              <a:tr h="28657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98438708"/>
                  </a:ext>
                </a:extLst>
              </a:tr>
              <a:tr h="2865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VIN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84849309"/>
                  </a:ext>
                </a:extLst>
              </a:tr>
              <a:tr h="2865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VOUT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VCC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808661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1910-11C7-4179-6AEF-272A6841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 descr="A blue circuit board with many different components&#10;&#10;Description automatically generated">
            <a:extLst>
              <a:ext uri="{FF2B5EF4-FFF2-40B4-BE49-F238E27FC236}">
                <a16:creationId xmlns:a16="http://schemas.microsoft.com/office/drawing/2014/main" id="{05474D7F-2B75-4513-117C-9802E4D68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175500" y="4550300"/>
            <a:ext cx="2552394" cy="1988612"/>
          </a:xfrm>
          <a:prstGeom prst="rect">
            <a:avLst/>
          </a:prstGeom>
        </p:spPr>
      </p:pic>
      <p:pic>
        <p:nvPicPr>
          <p:cNvPr id="11" name="Picture 10" descr="A white card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C7C79B0F-5CF1-F685-CF4E-668988B71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616" y="1939936"/>
            <a:ext cx="3211967" cy="202909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7FABFFB-69C0-8C39-D254-2178F90D1A7C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9297683" y="1520750"/>
            <a:ext cx="0" cy="41918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122E57-13D0-F9D1-3180-7CCAC6F35BBF}"/>
              </a:ext>
            </a:extLst>
          </p:cNvPr>
          <p:cNvSpPr txBox="1"/>
          <p:nvPr/>
        </p:nvSpPr>
        <p:spPr>
          <a:xfrm>
            <a:off x="8533018" y="1182196"/>
            <a:ext cx="1529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micro USB cable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C72DF3AD-EE4B-59C9-DE53-04E54043408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73912" y="4033380"/>
            <a:ext cx="708840" cy="448300"/>
          </a:xfrm>
          <a:prstGeom prst="bentConnector3">
            <a:avLst>
              <a:gd name="adj1" fmla="val 6522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6CA8DFF2-EE80-BF7A-218D-1014EC18945B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01762" y="3995977"/>
            <a:ext cx="708838" cy="523106"/>
          </a:xfrm>
          <a:prstGeom prst="bentConnector3">
            <a:avLst>
              <a:gd name="adj1" fmla="val 5089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502BA4C-7082-0EE3-2626-57CD3111CBBB}"/>
              </a:ext>
            </a:extLst>
          </p:cNvPr>
          <p:cNvSpPr/>
          <p:nvPr/>
        </p:nvSpPr>
        <p:spPr>
          <a:xfrm>
            <a:off x="8306718" y="2636834"/>
            <a:ext cx="627961" cy="602125"/>
          </a:xfrm>
          <a:prstGeom prst="roundRect">
            <a:avLst/>
          </a:prstGeom>
          <a:solidFill>
            <a:srgbClr val="0432FF">
              <a:alpha val="5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6B8ACB-5006-0F5D-EFEC-B16D5EA5B099}"/>
              </a:ext>
            </a:extLst>
          </p:cNvPr>
          <p:cNvCxnSpPr>
            <a:cxnSpLocks/>
          </p:cNvCxnSpPr>
          <p:nvPr/>
        </p:nvCxnSpPr>
        <p:spPr>
          <a:xfrm flipH="1">
            <a:off x="9727894" y="5949108"/>
            <a:ext cx="488689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396FE55-D56F-5A32-FCEA-8C2A51C00CD0}"/>
              </a:ext>
            </a:extLst>
          </p:cNvPr>
          <p:cNvSpPr txBox="1"/>
          <p:nvPr/>
        </p:nvSpPr>
        <p:spPr>
          <a:xfrm>
            <a:off x="10345319" y="5656720"/>
            <a:ext cx="1008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micro </a:t>
            </a:r>
            <a:br>
              <a:rPr lang="en-US" sz="1600" dirty="0"/>
            </a:br>
            <a:r>
              <a:rPr lang="en-US" sz="1600" dirty="0"/>
              <a:t>USB cable</a:t>
            </a:r>
          </a:p>
        </p:txBody>
      </p:sp>
      <p:pic>
        <p:nvPicPr>
          <p:cNvPr id="19" name="Picture 18" descr="A blue device with black circles and wires&#10;&#10;Description automatically generated">
            <a:extLst>
              <a:ext uri="{FF2B5EF4-FFF2-40B4-BE49-F238E27FC236}">
                <a16:creationId xmlns:a16="http://schemas.microsoft.com/office/drawing/2014/main" id="{70B7AA90-CDDC-6485-7BF2-112488A4A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8148" y="2938386"/>
            <a:ext cx="1740970" cy="1168436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10507C5-B2C2-C665-DB96-1611A535111E}"/>
              </a:ext>
            </a:extLst>
          </p:cNvPr>
          <p:cNvCxnSpPr>
            <a:cxnSpLocks/>
          </p:cNvCxnSpPr>
          <p:nvPr/>
        </p:nvCxnSpPr>
        <p:spPr>
          <a:xfrm>
            <a:off x="7877079" y="3908986"/>
            <a:ext cx="0" cy="27566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897233-A74C-4E53-ACDC-4A5D729D6676}"/>
              </a:ext>
            </a:extLst>
          </p:cNvPr>
          <p:cNvCxnSpPr>
            <a:cxnSpLocks/>
          </p:cNvCxnSpPr>
          <p:nvPr/>
        </p:nvCxnSpPr>
        <p:spPr>
          <a:xfrm>
            <a:off x="7867554" y="4175125"/>
            <a:ext cx="321627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B008253-2876-517B-C0E5-9BA44BE854BE}"/>
              </a:ext>
            </a:extLst>
          </p:cNvPr>
          <p:cNvCxnSpPr>
            <a:cxnSpLocks/>
          </p:cNvCxnSpPr>
          <p:nvPr/>
        </p:nvCxnSpPr>
        <p:spPr>
          <a:xfrm>
            <a:off x="11083829" y="3834369"/>
            <a:ext cx="0" cy="35345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D7627C0-CA3B-0C47-8A60-57AE7D6BAF38}"/>
              </a:ext>
            </a:extLst>
          </p:cNvPr>
          <p:cNvCxnSpPr>
            <a:cxnSpLocks/>
          </p:cNvCxnSpPr>
          <p:nvPr/>
        </p:nvCxnSpPr>
        <p:spPr>
          <a:xfrm>
            <a:off x="11394979" y="3850520"/>
            <a:ext cx="0" cy="597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F089C06-6895-D201-5480-7F247E491E24}"/>
              </a:ext>
            </a:extLst>
          </p:cNvPr>
          <p:cNvCxnSpPr>
            <a:cxnSpLocks/>
          </p:cNvCxnSpPr>
          <p:nvPr/>
        </p:nvCxnSpPr>
        <p:spPr>
          <a:xfrm>
            <a:off x="8219883" y="4441825"/>
            <a:ext cx="229" cy="170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317FE39-5DD0-B1C5-8861-FF4415631076}"/>
              </a:ext>
            </a:extLst>
          </p:cNvPr>
          <p:cNvCxnSpPr>
            <a:cxnSpLocks/>
          </p:cNvCxnSpPr>
          <p:nvPr/>
        </p:nvCxnSpPr>
        <p:spPr>
          <a:xfrm>
            <a:off x="11185429" y="3850519"/>
            <a:ext cx="0" cy="1067556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A6EE46D-9E3B-1A07-534F-75B629DDE0BC}"/>
              </a:ext>
            </a:extLst>
          </p:cNvPr>
          <p:cNvCxnSpPr>
            <a:cxnSpLocks/>
          </p:cNvCxnSpPr>
          <p:nvPr/>
        </p:nvCxnSpPr>
        <p:spPr>
          <a:xfrm>
            <a:off x="11293379" y="3850519"/>
            <a:ext cx="0" cy="1067556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DDA6B40-F066-8AC1-8959-EEA92F5F2F40}"/>
              </a:ext>
            </a:extLst>
          </p:cNvPr>
          <p:cNvCxnSpPr>
            <a:cxnSpLocks/>
          </p:cNvCxnSpPr>
          <p:nvPr/>
        </p:nvCxnSpPr>
        <p:spPr>
          <a:xfrm>
            <a:off x="8207183" y="4441825"/>
            <a:ext cx="31877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ight Brace 59">
            <a:extLst>
              <a:ext uri="{FF2B5EF4-FFF2-40B4-BE49-F238E27FC236}">
                <a16:creationId xmlns:a16="http://schemas.microsoft.com/office/drawing/2014/main" id="{380B8F4D-DCDA-C43F-2EF8-A359A1169D7F}"/>
              </a:ext>
            </a:extLst>
          </p:cNvPr>
          <p:cNvSpPr/>
          <p:nvPr/>
        </p:nvSpPr>
        <p:spPr>
          <a:xfrm rot="5400000">
            <a:off x="11125152" y="4756201"/>
            <a:ext cx="180963" cy="434864"/>
          </a:xfrm>
          <a:prstGeom prst="rightBrace">
            <a:avLst>
              <a:gd name="adj1" fmla="val 8333"/>
              <a:gd name="adj2" fmla="val 4927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7CFE504-2B12-3C1C-0A01-8A1C55DD8436}"/>
              </a:ext>
            </a:extLst>
          </p:cNvPr>
          <p:cNvSpPr txBox="1"/>
          <p:nvPr/>
        </p:nvSpPr>
        <p:spPr>
          <a:xfrm>
            <a:off x="10616281" y="5068050"/>
            <a:ext cx="1264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to GPIO pins </a:t>
            </a:r>
            <a:br>
              <a:rPr lang="en-US" sz="1600" dirty="0"/>
            </a:br>
            <a:r>
              <a:rPr lang="en-US" sz="1600" dirty="0"/>
              <a:t>of ESP8266 </a:t>
            </a:r>
          </a:p>
        </p:txBody>
      </p:sp>
      <p:sp>
        <p:nvSpPr>
          <p:cNvPr id="62" name="Folded Corner 61">
            <a:extLst>
              <a:ext uri="{FF2B5EF4-FFF2-40B4-BE49-F238E27FC236}">
                <a16:creationId xmlns:a16="http://schemas.microsoft.com/office/drawing/2014/main" id="{2335E399-FD25-6ED6-7928-57A66DAAA0A5}"/>
              </a:ext>
            </a:extLst>
          </p:cNvPr>
          <p:cNvSpPr/>
          <p:nvPr/>
        </p:nvSpPr>
        <p:spPr>
          <a:xfrm>
            <a:off x="4239171" y="6265370"/>
            <a:ext cx="2225271" cy="556663"/>
          </a:xfrm>
          <a:prstGeom prst="foldedCorner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Voltage at VIN of PPK2 must not exceed 5V !</a:t>
            </a:r>
          </a:p>
        </p:txBody>
      </p:sp>
    </p:spTree>
    <p:extLst>
      <p:ext uri="{BB962C8B-B14F-4D97-AF65-F5344CB8AC3E}">
        <p14:creationId xmlns:p14="http://schemas.microsoft.com/office/powerpoint/2010/main" val="2361644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7B02C-83D1-93CD-AC4A-51D324B6D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0254-6749-FBBD-5E52-79D643D0E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377" y="1122363"/>
            <a:ext cx="11462994" cy="27204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Continue with 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workshop handout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E37754-2AA1-5E22-D025-39F49B61DC8A}"/>
              </a:ext>
            </a:extLst>
          </p:cNvPr>
          <p:cNvSpPr/>
          <p:nvPr/>
        </p:nvSpPr>
        <p:spPr>
          <a:xfrm>
            <a:off x="-104502" y="836613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A35D1-A5FC-462A-0F3F-1C252338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0C30BAD-4420-DE96-BDD9-2F1811913B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6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40245-761B-C480-D899-B74A25C3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698A8-130A-B299-FE92-1CFE33AB0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857115"/>
          </a:xfrm>
        </p:spPr>
        <p:txBody>
          <a:bodyPr>
            <a:normAutofit/>
          </a:bodyPr>
          <a:lstStyle/>
          <a:p>
            <a:r>
              <a:rPr lang="en-US" dirty="0"/>
              <a:t>Power consumption is a primary concern for embedded IoT devices:</a:t>
            </a:r>
          </a:p>
          <a:p>
            <a:pPr lvl="1"/>
            <a:endParaRPr lang="en-CA" b="1" dirty="0"/>
          </a:p>
          <a:p>
            <a:pPr lvl="1"/>
            <a:r>
              <a:rPr lang="en-CA" dirty="0">
                <a:solidFill>
                  <a:srgbClr val="C00000"/>
                </a:solidFill>
              </a:rPr>
              <a:t>Battery dependence: </a:t>
            </a:r>
            <a:r>
              <a:rPr lang="en-US" dirty="0"/>
              <a:t>Devices are often battery-powered and must operate with small batteries</a:t>
            </a:r>
          </a:p>
          <a:p>
            <a:pPr lvl="1"/>
            <a:r>
              <a:rPr lang="en-CA" dirty="0">
                <a:solidFill>
                  <a:srgbClr val="C00000"/>
                </a:solidFill>
              </a:rPr>
              <a:t>Limited energy harvesting: </a:t>
            </a:r>
            <a:r>
              <a:rPr lang="en-CA" dirty="0"/>
              <a:t>Energy budget of </a:t>
            </a:r>
            <a:r>
              <a:rPr lang="en-US" dirty="0"/>
              <a:t>Solar/vibration/wind powered devices must be carefully provisioned</a:t>
            </a:r>
          </a:p>
          <a:p>
            <a:pPr lvl="1"/>
            <a:r>
              <a:rPr lang="en-CA" dirty="0">
                <a:solidFill>
                  <a:srgbClr val="C00000"/>
                </a:solidFill>
              </a:rPr>
              <a:t>Duty cycling: </a:t>
            </a:r>
            <a:r>
              <a:rPr lang="en-CA" dirty="0"/>
              <a:t>Many IoT devices only need to operate periodically for a certain period of time (duty cycle) and can be set to sleep modes between duty cycles</a:t>
            </a:r>
          </a:p>
          <a:p>
            <a:pPr lvl="1"/>
            <a:endParaRPr lang="en-CA" dirty="0"/>
          </a:p>
          <a:p>
            <a:r>
              <a:rPr lang="en-CA" dirty="0"/>
              <a:t>Understanding power consumption is crucial for the design of efficient IoT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9DA64-4902-F183-1B34-CCCA5FAA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1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757AD-8A71-DF9C-598D-ACE5D7B25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E7483-C933-C00E-4402-4B1E29B64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97061" cy="884555"/>
          </a:xfrm>
        </p:spPr>
        <p:txBody>
          <a:bodyPr>
            <a:normAutofit/>
          </a:bodyPr>
          <a:lstStyle/>
          <a:p>
            <a:r>
              <a:rPr lang="en-US" dirty="0"/>
              <a:t>What to measure? </a:t>
            </a:r>
            <a:r>
              <a:rPr lang="en-US" sz="2800" dirty="0"/>
              <a:t>(using water hose comparison)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2401D-B1F1-1ADC-3A69-A11A309AD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27" y="1635760"/>
            <a:ext cx="6852491" cy="4541203"/>
          </a:xfrm>
        </p:spPr>
        <p:txBody>
          <a:bodyPr>
            <a:normAutofit/>
          </a:bodyPr>
          <a:lstStyle/>
          <a:p>
            <a:r>
              <a:rPr lang="en-CA" sz="2400" dirty="0">
                <a:solidFill>
                  <a:srgbClr val="C00000"/>
                </a:solidFill>
                <a:latin typeface="Nunito Sans" pitchFamily="2" charset="77"/>
              </a:rPr>
              <a:t>Voltage</a:t>
            </a:r>
            <a:r>
              <a:rPr lang="en-CA" sz="2400" dirty="0">
                <a:solidFill>
                  <a:srgbClr val="212124"/>
                </a:solidFill>
                <a:latin typeface="Nunito Sans" pitchFamily="2" charset="77"/>
              </a:rPr>
              <a:t>  ~ water pressure</a:t>
            </a:r>
          </a:p>
          <a:p>
            <a:r>
              <a:rPr lang="en-CA" sz="2400" dirty="0">
                <a:solidFill>
                  <a:srgbClr val="C00000"/>
                </a:solidFill>
                <a:latin typeface="Nunito Sans" pitchFamily="2" charset="77"/>
              </a:rPr>
              <a:t>Energy charge </a:t>
            </a:r>
            <a:r>
              <a:rPr lang="en-CA" sz="2400" dirty="0">
                <a:solidFill>
                  <a:srgbClr val="212124"/>
                </a:solidFill>
                <a:latin typeface="Nunito Sans" pitchFamily="2" charset="77"/>
              </a:rPr>
              <a:t>~ water molecules</a:t>
            </a:r>
            <a:endParaRPr lang="en-CA" sz="2400" dirty="0">
              <a:solidFill>
                <a:srgbClr val="C00000"/>
              </a:solidFill>
              <a:latin typeface="Nunito Sans" pitchFamily="2" charset="77"/>
            </a:endParaRPr>
          </a:p>
          <a:p>
            <a:r>
              <a:rPr lang="en-CA" sz="2400" dirty="0">
                <a:solidFill>
                  <a:srgbClr val="C00000"/>
                </a:solidFill>
                <a:latin typeface="Nunito Sans" pitchFamily="2" charset="77"/>
              </a:rPr>
              <a:t>Current</a:t>
            </a:r>
            <a:r>
              <a:rPr lang="en-CA" sz="2400" dirty="0">
                <a:solidFill>
                  <a:srgbClr val="212124"/>
                </a:solidFill>
                <a:latin typeface="Nunito Sans" pitchFamily="2" charset="77"/>
              </a:rPr>
              <a:t> ~  flow rate</a:t>
            </a:r>
          </a:p>
          <a:p>
            <a:r>
              <a:rPr lang="en-CA" sz="2400" dirty="0">
                <a:solidFill>
                  <a:srgbClr val="C00000"/>
                </a:solidFill>
                <a:latin typeface="Nunito Sans" pitchFamily="2" charset="77"/>
              </a:rPr>
              <a:t>Power</a:t>
            </a:r>
            <a:r>
              <a:rPr lang="en-CA" sz="2400" dirty="0">
                <a:solidFill>
                  <a:srgbClr val="212124"/>
                </a:solidFill>
                <a:latin typeface="Nunito Sans" pitchFamily="2" charset="77"/>
              </a:rPr>
              <a:t> ~ product of pressure and flow rate</a:t>
            </a:r>
          </a:p>
          <a:p>
            <a:r>
              <a:rPr lang="en-CA" sz="2400" dirty="0">
                <a:solidFill>
                  <a:srgbClr val="C00000"/>
                </a:solidFill>
                <a:latin typeface="Nunito Sans" pitchFamily="2" charset="77"/>
              </a:rPr>
              <a:t>Energy</a:t>
            </a:r>
            <a:r>
              <a:rPr lang="en-CA" sz="2400" dirty="0">
                <a:solidFill>
                  <a:srgbClr val="212124"/>
                </a:solidFill>
                <a:latin typeface="Nunito Sans" pitchFamily="2" charset="77"/>
              </a:rPr>
              <a:t> ~ amount of water delivered over time </a:t>
            </a:r>
          </a:p>
          <a:p>
            <a:endParaRPr lang="en-CA" dirty="0">
              <a:solidFill>
                <a:srgbClr val="212124"/>
              </a:solidFill>
              <a:latin typeface="Nunito Sans" pitchFamily="2" charset="77"/>
            </a:endParaRPr>
          </a:p>
          <a:p>
            <a:endParaRPr lang="en-CA" dirty="0">
              <a:solidFill>
                <a:srgbClr val="212124"/>
              </a:solidFill>
              <a:latin typeface="Nunito Sans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4DC4E-49E7-63A7-B559-7CCC0B68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2" descr="No photo description available.">
            <a:extLst>
              <a:ext uri="{FF2B5EF4-FFF2-40B4-BE49-F238E27FC236}">
                <a16:creationId xmlns:a16="http://schemas.microsoft.com/office/drawing/2014/main" id="{10144A51-00B0-C28A-267C-11C8AAFCA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841" y="1416841"/>
            <a:ext cx="4301420" cy="530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990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BF58-3125-2C79-F7E7-575A28DD0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065ED-B5A4-C580-4F1E-2EC0F117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97061" cy="884555"/>
          </a:xfrm>
        </p:spPr>
        <p:txBody>
          <a:bodyPr>
            <a:normAutofit/>
          </a:bodyPr>
          <a:lstStyle/>
          <a:p>
            <a:r>
              <a:rPr lang="en-US" dirty="0"/>
              <a:t>What to measure?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76068-9096-8107-C678-EADE4515D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27" y="1635760"/>
            <a:ext cx="6852491" cy="4541203"/>
          </a:xfrm>
        </p:spPr>
        <p:txBody>
          <a:bodyPr>
            <a:normAutofit/>
          </a:bodyPr>
          <a:lstStyle/>
          <a:p>
            <a:r>
              <a:rPr lang="en-CA" sz="2400" dirty="0">
                <a:solidFill>
                  <a:srgbClr val="C00000"/>
                </a:solidFill>
                <a:latin typeface="Nunito Sans" pitchFamily="2" charset="77"/>
              </a:rPr>
              <a:t>Voltage</a:t>
            </a:r>
            <a:r>
              <a:rPr lang="en-CA" sz="2400" dirty="0">
                <a:solidFill>
                  <a:srgbClr val="212124"/>
                </a:solidFill>
                <a:latin typeface="Nunito Sans" pitchFamily="2" charset="77"/>
              </a:rPr>
              <a:t>: 	measured in </a:t>
            </a:r>
            <a:r>
              <a:rPr lang="en-CA" sz="2400" dirty="0">
                <a:solidFill>
                  <a:schemeClr val="accent5">
                    <a:lumMod val="75000"/>
                  </a:schemeClr>
                </a:solidFill>
                <a:latin typeface="Nunito Sans" pitchFamily="2" charset="77"/>
              </a:rPr>
              <a:t>Volt (V)</a:t>
            </a:r>
          </a:p>
          <a:p>
            <a:r>
              <a:rPr lang="en-CA" sz="2400" dirty="0">
                <a:solidFill>
                  <a:srgbClr val="C00000"/>
                </a:solidFill>
                <a:latin typeface="Nunito Sans" pitchFamily="2" charset="77"/>
              </a:rPr>
              <a:t>Electrical charge</a:t>
            </a:r>
            <a:r>
              <a:rPr lang="en-CA" sz="2400" dirty="0">
                <a:solidFill>
                  <a:srgbClr val="212124"/>
                </a:solidFill>
                <a:latin typeface="Nunito Sans" pitchFamily="2" charset="77"/>
              </a:rPr>
              <a:t>: </a:t>
            </a:r>
            <a:br>
              <a:rPr lang="en-CA" sz="2400" dirty="0">
                <a:solidFill>
                  <a:srgbClr val="212124"/>
                </a:solidFill>
                <a:latin typeface="Nunito Sans" pitchFamily="2" charset="77"/>
              </a:rPr>
            </a:br>
            <a:r>
              <a:rPr lang="en-CA" sz="2400" dirty="0">
                <a:solidFill>
                  <a:srgbClr val="212124"/>
                </a:solidFill>
                <a:latin typeface="Nunito Sans" pitchFamily="2" charset="77"/>
              </a:rPr>
              <a:t>		measured in </a:t>
            </a:r>
            <a:r>
              <a:rPr lang="en-CA" sz="2400" dirty="0">
                <a:solidFill>
                  <a:schemeClr val="accent5">
                    <a:lumMod val="75000"/>
                  </a:schemeClr>
                </a:solidFill>
                <a:latin typeface="Nunito Sans" pitchFamily="2" charset="77"/>
              </a:rPr>
              <a:t>Coulomb (C) </a:t>
            </a:r>
            <a:r>
              <a:rPr lang="en-CA" sz="2400" dirty="0">
                <a:latin typeface="Nunito Sans" pitchFamily="2" charset="77"/>
              </a:rPr>
              <a:t>or</a:t>
            </a:r>
            <a:r>
              <a:rPr lang="en-CA" sz="2400" dirty="0">
                <a:solidFill>
                  <a:schemeClr val="accent5">
                    <a:lumMod val="75000"/>
                  </a:schemeClr>
                </a:solidFill>
                <a:latin typeface="Nunito Sans" pitchFamily="2" charset="77"/>
              </a:rPr>
              <a:t>  			Ampere hours (Ah) </a:t>
            </a:r>
          </a:p>
          <a:p>
            <a:r>
              <a:rPr lang="en-CA" sz="2400" dirty="0">
                <a:solidFill>
                  <a:srgbClr val="C00000"/>
                </a:solidFill>
                <a:latin typeface="Nunito Sans" pitchFamily="2" charset="77"/>
              </a:rPr>
              <a:t>Current</a:t>
            </a:r>
            <a:r>
              <a:rPr lang="en-CA" sz="2400" dirty="0">
                <a:solidFill>
                  <a:srgbClr val="212124"/>
                </a:solidFill>
                <a:latin typeface="Nunito Sans" pitchFamily="2" charset="77"/>
              </a:rPr>
              <a:t>: 	measured in </a:t>
            </a:r>
            <a:r>
              <a:rPr lang="en-CA" sz="2400" dirty="0">
                <a:solidFill>
                  <a:schemeClr val="accent5">
                    <a:lumMod val="75000"/>
                  </a:schemeClr>
                </a:solidFill>
                <a:latin typeface="Nunito Sans" pitchFamily="2" charset="77"/>
              </a:rPr>
              <a:t>Ampere (A)</a:t>
            </a:r>
            <a:endParaRPr lang="en-CA" sz="2400" dirty="0">
              <a:solidFill>
                <a:srgbClr val="212124"/>
              </a:solidFill>
              <a:latin typeface="Nunito Sans" pitchFamily="2" charset="77"/>
            </a:endParaRPr>
          </a:p>
          <a:p>
            <a:r>
              <a:rPr lang="en-CA" sz="2400" dirty="0">
                <a:solidFill>
                  <a:srgbClr val="C00000"/>
                </a:solidFill>
                <a:latin typeface="Nunito Sans" pitchFamily="2" charset="77"/>
              </a:rPr>
              <a:t>Energy</a:t>
            </a:r>
            <a:r>
              <a:rPr lang="en-CA" sz="2400" dirty="0">
                <a:solidFill>
                  <a:srgbClr val="212124"/>
                </a:solidFill>
                <a:latin typeface="Nunito Sans" pitchFamily="2" charset="77"/>
              </a:rPr>
              <a:t>: 	measured in </a:t>
            </a:r>
            <a:r>
              <a:rPr lang="en-CA" sz="2400" dirty="0">
                <a:solidFill>
                  <a:schemeClr val="accent5">
                    <a:lumMod val="75000"/>
                  </a:schemeClr>
                </a:solidFill>
                <a:latin typeface="Nunito Sans" pitchFamily="2" charset="77"/>
              </a:rPr>
              <a:t>Joules (J) </a:t>
            </a:r>
            <a:r>
              <a:rPr lang="en-CA" sz="2400" dirty="0">
                <a:latin typeface="Nunito Sans" pitchFamily="2" charset="77"/>
              </a:rPr>
              <a:t>or</a:t>
            </a:r>
            <a:r>
              <a:rPr lang="en-CA" sz="2400" dirty="0">
                <a:solidFill>
                  <a:schemeClr val="accent5">
                    <a:lumMod val="75000"/>
                  </a:schemeClr>
                </a:solidFill>
                <a:latin typeface="Nunito Sans" pitchFamily="2" charset="77"/>
              </a:rPr>
              <a:t> </a:t>
            </a:r>
            <a:br>
              <a:rPr lang="en-CA" sz="2400" dirty="0">
                <a:solidFill>
                  <a:schemeClr val="accent5">
                    <a:lumMod val="75000"/>
                  </a:schemeClr>
                </a:solidFill>
                <a:latin typeface="Nunito Sans" pitchFamily="2" charset="77"/>
              </a:rPr>
            </a:br>
            <a:r>
              <a:rPr lang="en-CA" sz="2400" dirty="0">
                <a:solidFill>
                  <a:schemeClr val="accent5">
                    <a:lumMod val="75000"/>
                  </a:schemeClr>
                </a:solidFill>
                <a:latin typeface="Nunito Sans" pitchFamily="2" charset="77"/>
              </a:rPr>
              <a:t> 		Watt  hours (</a:t>
            </a:r>
            <a:r>
              <a:rPr lang="en-CA" sz="2400" dirty="0" err="1">
                <a:solidFill>
                  <a:schemeClr val="accent5">
                    <a:lumMod val="75000"/>
                  </a:schemeClr>
                </a:solidFill>
                <a:latin typeface="Nunito Sans" pitchFamily="2" charset="77"/>
              </a:rPr>
              <a:t>Wh</a:t>
            </a:r>
            <a:r>
              <a:rPr lang="en-CA" sz="2400" dirty="0">
                <a:solidFill>
                  <a:schemeClr val="accent5">
                    <a:lumMod val="75000"/>
                  </a:schemeClr>
                </a:solidFill>
                <a:latin typeface="Nunito Sans" pitchFamily="2" charset="77"/>
              </a:rPr>
              <a:t>)</a:t>
            </a:r>
          </a:p>
          <a:p>
            <a:r>
              <a:rPr lang="en-CA" sz="2400" dirty="0">
                <a:solidFill>
                  <a:srgbClr val="C00000"/>
                </a:solidFill>
                <a:latin typeface="Nunito Sans" pitchFamily="2" charset="77"/>
              </a:rPr>
              <a:t>Power</a:t>
            </a:r>
            <a:r>
              <a:rPr lang="en-CA" sz="2400" dirty="0">
                <a:solidFill>
                  <a:srgbClr val="212124"/>
                </a:solidFill>
                <a:latin typeface="Nunito Sans" pitchFamily="2" charset="77"/>
              </a:rPr>
              <a:t>: 	measured in </a:t>
            </a:r>
            <a:r>
              <a:rPr lang="en-CA" sz="2400" dirty="0">
                <a:solidFill>
                  <a:schemeClr val="accent5">
                    <a:lumMod val="75000"/>
                  </a:schemeClr>
                </a:solidFill>
                <a:latin typeface="Nunito Sans" pitchFamily="2" charset="77"/>
              </a:rPr>
              <a:t>Watt (W) </a:t>
            </a:r>
            <a:r>
              <a:rPr lang="en-CA" sz="2400" dirty="0">
                <a:latin typeface="Nunito Sans" pitchFamily="2" charset="77"/>
              </a:rPr>
              <a:t>or</a:t>
            </a:r>
            <a:r>
              <a:rPr lang="en-CA" sz="2400" dirty="0">
                <a:solidFill>
                  <a:schemeClr val="accent5">
                    <a:lumMod val="75000"/>
                  </a:schemeClr>
                </a:solidFill>
                <a:latin typeface="Nunito Sans" pitchFamily="2" charset="77"/>
              </a:rPr>
              <a:t> Joules 			per second (J/s)</a:t>
            </a:r>
          </a:p>
          <a:p>
            <a:endParaRPr lang="en-CA" dirty="0">
              <a:solidFill>
                <a:srgbClr val="212124"/>
              </a:solidFill>
              <a:latin typeface="Nunito Sans" pitchFamily="2" charset="77"/>
            </a:endParaRPr>
          </a:p>
          <a:p>
            <a:endParaRPr lang="en-CA" dirty="0">
              <a:solidFill>
                <a:srgbClr val="212124"/>
              </a:solidFill>
              <a:latin typeface="Nunito Sans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F45CA-65BB-89AC-732B-641CE3C24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E209CA-15C8-D200-E837-0601A55C0955}"/>
              </a:ext>
            </a:extLst>
          </p:cNvPr>
          <p:cNvSpPr txBox="1"/>
          <p:nvPr/>
        </p:nvSpPr>
        <p:spPr>
          <a:xfrm>
            <a:off x="8282492" y="1635760"/>
            <a:ext cx="2218684" cy="101566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Ohm’s law:  </a:t>
            </a:r>
            <a:br>
              <a:rPr lang="en-US" sz="2400" dirty="0"/>
            </a:br>
            <a:r>
              <a:rPr lang="en-US" sz="2400" dirty="0"/>
              <a:t>V = I ∙ R</a:t>
            </a:r>
            <a:br>
              <a:rPr lang="en-US" sz="2400" dirty="0"/>
            </a:br>
            <a:r>
              <a:rPr lang="en-US" sz="1200" dirty="0"/>
              <a:t>Voltage = (Current) ∙ (Resistance)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9220C-5B31-CD7F-BB1D-B11E6AD3674D}"/>
              </a:ext>
            </a:extLst>
          </p:cNvPr>
          <p:cNvSpPr txBox="1"/>
          <p:nvPr/>
        </p:nvSpPr>
        <p:spPr>
          <a:xfrm>
            <a:off x="8270469" y="3645015"/>
            <a:ext cx="1759714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 = P ∙ t  </a:t>
            </a:r>
            <a:br>
              <a:rPr lang="en-US" sz="2400" dirty="0"/>
            </a:br>
            <a:r>
              <a:rPr lang="en-US" sz="1200" dirty="0"/>
              <a:t>Energy = (Power) ∙ (Time)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FDAA0F-CFF9-491B-A951-CCFEA0EEB118}"/>
              </a:ext>
            </a:extLst>
          </p:cNvPr>
          <p:cNvSpPr txBox="1"/>
          <p:nvPr/>
        </p:nvSpPr>
        <p:spPr>
          <a:xfrm>
            <a:off x="8282492" y="4398950"/>
            <a:ext cx="1953676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 = Q ∙ V  </a:t>
            </a:r>
            <a:br>
              <a:rPr lang="en-US" sz="2400" dirty="0"/>
            </a:br>
            <a:r>
              <a:rPr lang="en-US" sz="1200" dirty="0"/>
              <a:t>Energy = (Charge) ∙ (Voltage)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84D72D-0B16-C0E4-2314-C23DBB20B103}"/>
              </a:ext>
            </a:extLst>
          </p:cNvPr>
          <p:cNvSpPr txBox="1"/>
          <p:nvPr/>
        </p:nvSpPr>
        <p:spPr>
          <a:xfrm>
            <a:off x="8282492" y="5279132"/>
            <a:ext cx="2386359" cy="1077218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rgbClr val="444444"/>
                </a:solidFill>
                <a:latin typeface="-apple-system"/>
              </a:rPr>
              <a:t>Important conversion:</a:t>
            </a:r>
          </a:p>
          <a:p>
            <a:pPr algn="ctr"/>
            <a:r>
              <a:rPr lang="en-CA" sz="2400" dirty="0">
                <a:solidFill>
                  <a:srgbClr val="444444"/>
                </a:solidFill>
                <a:latin typeface="-apple-system"/>
              </a:rPr>
              <a:t>1 A = 1 C/s </a:t>
            </a:r>
            <a:br>
              <a:rPr lang="en-CA" sz="2400" dirty="0">
                <a:solidFill>
                  <a:srgbClr val="444444"/>
                </a:solidFill>
                <a:latin typeface="-apple-system"/>
              </a:rPr>
            </a:br>
            <a:r>
              <a:rPr lang="en-CA" sz="2400" dirty="0">
                <a:solidFill>
                  <a:srgbClr val="444444"/>
                </a:solidFill>
                <a:latin typeface="-apple-system"/>
              </a:rPr>
              <a:t>1 Ah = 3600 C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7F2988-DB6D-75F6-AB6A-3B711FB0FE48}"/>
              </a:ext>
            </a:extLst>
          </p:cNvPr>
          <p:cNvSpPr txBox="1"/>
          <p:nvPr/>
        </p:nvSpPr>
        <p:spPr>
          <a:xfrm>
            <a:off x="8282492" y="2816151"/>
            <a:ext cx="1965153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 = V ∙ I </a:t>
            </a:r>
            <a:br>
              <a:rPr lang="en-US" sz="2400" dirty="0"/>
            </a:br>
            <a:r>
              <a:rPr lang="en-US" sz="1200" dirty="0"/>
              <a:t>Power = (Voltage) ∙ (Current)</a:t>
            </a:r>
          </a:p>
        </p:txBody>
      </p:sp>
    </p:spTree>
    <p:extLst>
      <p:ext uri="{BB962C8B-B14F-4D97-AF65-F5344CB8AC3E}">
        <p14:creationId xmlns:p14="http://schemas.microsoft.com/office/powerpoint/2010/main" val="362517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4FAAA-0052-3D55-B2E7-84D29BE2A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D7E87-5D2B-093C-604E-C2C0366D6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97061" cy="884555"/>
          </a:xfrm>
        </p:spPr>
        <p:txBody>
          <a:bodyPr>
            <a:normAutofit/>
          </a:bodyPr>
          <a:lstStyle/>
          <a:p>
            <a:r>
              <a:rPr lang="en-US" dirty="0"/>
              <a:t>What to measure? Depends on what we need!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5806E-650F-2473-E598-35DE9FC49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A0D7E1F-926F-E417-3D33-9B30F4634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Average current draw</a:t>
            </a:r>
            <a:r>
              <a:rPr lang="en-CA" dirty="0"/>
              <a:t> (e.g., over a duty cycle or time period)</a:t>
            </a:r>
          </a:p>
          <a:p>
            <a:r>
              <a:rPr lang="en-CA" b="1" dirty="0"/>
              <a:t>Peak current draw</a:t>
            </a:r>
            <a:r>
              <a:rPr lang="en-CA" dirty="0"/>
              <a:t> (e.g., during Wi-Fi or LoRa transmission)</a:t>
            </a:r>
          </a:p>
          <a:p>
            <a:r>
              <a:rPr lang="en-CA" b="1" dirty="0"/>
              <a:t>Energy per operation</a:t>
            </a:r>
            <a:r>
              <a:rPr lang="en-CA" dirty="0"/>
              <a:t> (e.g., per sensor reading or per transmission)</a:t>
            </a:r>
          </a:p>
          <a:p>
            <a:r>
              <a:rPr lang="en-CA" b="1" dirty="0"/>
              <a:t>Sleep current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we measure electric current as a function of time: 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 Directly from function: Peak current, average current, sleep current 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 Integral of function over an interval:     Charge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 Consumed energy over a time interval = Charge x Voltage </a:t>
            </a:r>
          </a:p>
          <a:p>
            <a:pPr marL="457200" lvl="1" indent="0">
              <a:buNone/>
            </a:pPr>
            <a:endParaRPr lang="en-US" dirty="0">
              <a:solidFill>
                <a:srgbClr val="C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4876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12606-4CF7-DBF4-ACDA-D73DC2F24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1F76C-84D4-6F45-653A-CF88D796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97061" cy="884555"/>
          </a:xfrm>
        </p:spPr>
        <p:txBody>
          <a:bodyPr>
            <a:normAutofit/>
          </a:bodyPr>
          <a:lstStyle/>
          <a:p>
            <a:r>
              <a:rPr lang="en-US" dirty="0"/>
              <a:t>What to measure? Depends on what we need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2660C-AF06-7866-24B5-15B6DD8A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788485B-16F8-63FF-4A31-7F4C4D535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ym typeface="Wingdings" pitchFamily="2" charset="2"/>
              </a:rPr>
              <a:t>For batteries,  the storage capacity is given in Ah (charge) and not in terms of J or </a:t>
            </a:r>
            <a:r>
              <a:rPr lang="en-US" dirty="0" err="1">
                <a:sym typeface="Wingdings" pitchFamily="2" charset="2"/>
              </a:rPr>
              <a:t>Wh</a:t>
            </a:r>
            <a:r>
              <a:rPr lang="en-US" dirty="0">
                <a:sym typeface="Wingdings" pitchFamily="2" charset="2"/>
              </a:rPr>
              <a:t> (energy)</a:t>
            </a:r>
          </a:p>
          <a:p>
            <a:pPr lvl="1"/>
            <a:r>
              <a:rPr lang="en-US" dirty="0">
                <a:sym typeface="Wingdings" pitchFamily="2" charset="2"/>
              </a:rPr>
              <a:t>The reason is that the voltage of a battery changes as it empties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… and energy depends on voltage</a:t>
            </a:r>
          </a:p>
          <a:p>
            <a:r>
              <a:rPr lang="en-US" dirty="0">
                <a:sym typeface="Wingdings" pitchFamily="2" charset="2"/>
              </a:rPr>
              <a:t>Because of this, it is often convenient to use the (measured) charge as indicator of consumed energy of an IoT system</a:t>
            </a: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Example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: 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AA battery (1.5 V) has ~2000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mAh</a:t>
            </a:r>
            <a:endParaRPr lang="en-US" dirty="0">
              <a:solidFill>
                <a:schemeClr val="accent5">
                  <a:lumMod val="75000"/>
                </a:schemeClr>
              </a:solidFill>
              <a:sym typeface="Wingdings" pitchFamily="2" charset="2"/>
            </a:endParaRP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Suppose an IoT system (powered by an AA battery) is measured at 5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mAh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for a duty cycle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 IoT system can run ~2000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mAh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/ 5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mAh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= 400 duty cycles on an AA battery</a:t>
            </a:r>
          </a:p>
        </p:txBody>
      </p:sp>
    </p:spTree>
    <p:extLst>
      <p:ext uri="{BB962C8B-B14F-4D97-AF65-F5344CB8AC3E}">
        <p14:creationId xmlns:p14="http://schemas.microsoft.com/office/powerpoint/2010/main" val="107171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1F4A4-B091-D158-AB7B-12E3B8AA3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Tools for Power Profiling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749C4-AA51-F90B-3386-663F861D6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Digital Multimeter Front_Angled_Left">
            <a:extLst>
              <a:ext uri="{FF2B5EF4-FFF2-40B4-BE49-F238E27FC236}">
                <a16:creationId xmlns:a16="http://schemas.microsoft.com/office/drawing/2014/main" id="{1DFD9258-A78B-946B-2ABC-B208E8A9C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62" y="1314412"/>
            <a:ext cx="1170905" cy="183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385717E-0039-251C-998C-CCBA1A87E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88" y="1379009"/>
            <a:ext cx="2885634" cy="162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EE9566-A7D7-F10B-588D-79FFFABBBE29}"/>
              </a:ext>
            </a:extLst>
          </p:cNvPr>
          <p:cNvSpPr txBox="1"/>
          <p:nvPr/>
        </p:nvSpPr>
        <p:spPr>
          <a:xfrm>
            <a:off x="838200" y="3277789"/>
            <a:ext cx="3569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Digital Multimeters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(relatively) low cost</a:t>
            </a:r>
          </a:p>
          <a:p>
            <a:pPr marL="285750" indent="-285750">
              <a:buFontTx/>
              <a:buChar char="-"/>
            </a:pPr>
            <a:r>
              <a:rPr lang="en-US" dirty="0"/>
              <a:t>for instantaneous measurements</a:t>
            </a:r>
          </a:p>
        </p:txBody>
      </p:sp>
      <p:pic>
        <p:nvPicPr>
          <p:cNvPr id="1030" name="Picture 6" descr="CANADUINO 1014D Digital Oscilloscope and Function Generator 2-in-1">
            <a:extLst>
              <a:ext uri="{FF2B5EF4-FFF2-40B4-BE49-F238E27FC236}">
                <a16:creationId xmlns:a16="http://schemas.microsoft.com/office/drawing/2014/main" id="{81A0A6F4-DA11-D832-2340-72A9C5E2A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119" y="1314412"/>
            <a:ext cx="2885634" cy="21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A19C54-A58B-2663-BCC4-2D1AAECE425D}"/>
              </a:ext>
            </a:extLst>
          </p:cNvPr>
          <p:cNvSpPr txBox="1"/>
          <p:nvPr/>
        </p:nvSpPr>
        <p:spPr>
          <a:xfrm>
            <a:off x="6554119" y="3353373"/>
            <a:ext cx="40772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Digital Oscilloscopes</a:t>
            </a:r>
          </a:p>
          <a:p>
            <a:pPr marL="285750" indent="-285750">
              <a:buFontTx/>
              <a:buChar char="-"/>
            </a:pPr>
            <a:r>
              <a:rPr lang="en-CA" b="0" i="0" dirty="0">
                <a:solidFill>
                  <a:srgbClr val="001D35"/>
                </a:solidFill>
                <a:effectLst/>
                <a:latin typeface="Google Sans"/>
              </a:rPr>
              <a:t>high-resolution visual display of</a:t>
            </a:r>
            <a:br>
              <a:rPr lang="en-CA" b="0" i="0" dirty="0">
                <a:solidFill>
                  <a:srgbClr val="001D35"/>
                </a:solidFill>
                <a:effectLst/>
                <a:latin typeface="Google Sans"/>
              </a:rPr>
            </a:br>
            <a:r>
              <a:rPr lang="en-CA" b="0" i="0" dirty="0">
                <a:solidFill>
                  <a:srgbClr val="001D35"/>
                </a:solidFill>
                <a:effectLst/>
                <a:latin typeface="Google Sans"/>
              </a:rPr>
              <a:t>voltage and current changes over time</a:t>
            </a:r>
          </a:p>
          <a:p>
            <a:pPr marL="285750" indent="-285750">
              <a:buFontTx/>
              <a:buChar char="-"/>
            </a:pPr>
            <a:r>
              <a:rPr lang="en-CA" dirty="0">
                <a:solidFill>
                  <a:srgbClr val="001D35"/>
                </a:solidFill>
                <a:latin typeface="Google Sans"/>
              </a:rPr>
              <a:t>very high sample rate</a:t>
            </a:r>
            <a:endParaRPr lang="en-CA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C9EA05-0CC1-E5AC-1EB7-71A77F0CD7A8}"/>
              </a:ext>
            </a:extLst>
          </p:cNvPr>
          <p:cNvSpPr txBox="1"/>
          <p:nvPr/>
        </p:nvSpPr>
        <p:spPr>
          <a:xfrm>
            <a:off x="2849098" y="4830701"/>
            <a:ext cx="2400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USB power meters</a:t>
            </a:r>
          </a:p>
          <a:p>
            <a:r>
              <a:rPr lang="en-US" dirty="0"/>
              <a:t>- low cost, low accuracy</a:t>
            </a:r>
          </a:p>
        </p:txBody>
      </p:sp>
      <p:pic>
        <p:nvPicPr>
          <p:cNvPr id="1032" name="Picture 8" descr="YOJOCK 360W USB C Tester Power Meter, 4-30V 0-12A Type-C PD Tester Digital Multimeter, Power Voltage and Current Tester Me...">
            <a:extLst>
              <a:ext uri="{FF2B5EF4-FFF2-40B4-BE49-F238E27FC236}">
                <a16:creationId xmlns:a16="http://schemas.microsoft.com/office/drawing/2014/main" id="{4700BE2C-5581-807D-65F7-3C55FFD35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4" y="4928820"/>
            <a:ext cx="2138496" cy="179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980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AFAC2-49DC-6574-AC24-4DCEFC970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FB336B3-03B8-172E-2FAE-9C186EF4E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0521"/>
            <a:ext cx="2754217" cy="275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1BEDE5-280D-C1FF-A32C-B11497A4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Specialized Power Profiling Tools for IoT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AB93F-EA08-B205-0711-6D93BA2D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3AD7A0-7A15-218D-0BD9-8111248C73E4}"/>
              </a:ext>
            </a:extLst>
          </p:cNvPr>
          <p:cNvSpPr txBox="1"/>
          <p:nvPr/>
        </p:nvSpPr>
        <p:spPr>
          <a:xfrm>
            <a:off x="215335" y="3843810"/>
            <a:ext cx="5073825" cy="3067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Joulescope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JS220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b="1" i="0" dirty="0">
                <a:solidFill>
                  <a:srgbClr val="001D35"/>
                </a:solidFill>
                <a:effectLst/>
                <a:latin typeface="Google Sans"/>
              </a:rPr>
              <a:t> Voltage Range</a:t>
            </a:r>
            <a:r>
              <a:rPr lang="en-CA" b="0" i="0" dirty="0">
                <a:solidFill>
                  <a:srgbClr val="001D35"/>
                </a:solidFill>
                <a:effectLst/>
                <a:latin typeface="Google Sans"/>
              </a:rPr>
              <a:t>: ±15 V</a:t>
            </a: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b="1" i="0" dirty="0">
                <a:solidFill>
                  <a:srgbClr val="001D35"/>
                </a:solidFill>
                <a:effectLst/>
                <a:latin typeface="Google Sans"/>
              </a:rPr>
              <a:t> Current Range</a:t>
            </a:r>
            <a:r>
              <a:rPr lang="en-CA" b="0" i="0" dirty="0">
                <a:solidFill>
                  <a:srgbClr val="001D35"/>
                </a:solidFill>
                <a:effectLst/>
                <a:latin typeface="Google Sans"/>
              </a:rPr>
              <a:t>: ±3 A continuous, with ±10 A pulses</a:t>
            </a: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b="1" i="0" dirty="0">
                <a:solidFill>
                  <a:srgbClr val="001D35"/>
                </a:solidFill>
                <a:effectLst/>
                <a:latin typeface="Google Sans"/>
              </a:rPr>
              <a:t> Current Resolution</a:t>
            </a:r>
            <a:r>
              <a:rPr lang="en-CA" b="0" i="0" dirty="0">
                <a:solidFill>
                  <a:srgbClr val="001D35"/>
                </a:solidFill>
                <a:effectLst/>
                <a:latin typeface="Google Sans"/>
              </a:rPr>
              <a:t>: 0.5 </a:t>
            </a:r>
            <a:r>
              <a:rPr lang="en-CA" b="0" i="0" dirty="0" err="1">
                <a:solidFill>
                  <a:srgbClr val="001D35"/>
                </a:solidFill>
                <a:effectLst/>
                <a:latin typeface="Google Sans"/>
              </a:rPr>
              <a:t>nA</a:t>
            </a:r>
            <a:endParaRPr lang="en-CA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b="1" i="0" dirty="0">
                <a:solidFill>
                  <a:srgbClr val="001D35"/>
                </a:solidFill>
                <a:effectLst/>
                <a:latin typeface="Google Sans"/>
              </a:rPr>
              <a:t> Bandwidth</a:t>
            </a:r>
            <a:r>
              <a:rPr lang="en-CA" b="0" i="0" dirty="0">
                <a:solidFill>
                  <a:srgbClr val="001D35"/>
                </a:solidFill>
                <a:effectLst/>
                <a:latin typeface="Google Sans"/>
              </a:rPr>
              <a:t>: 300 kHz</a:t>
            </a: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b="1" i="0" dirty="0">
                <a:solidFill>
                  <a:srgbClr val="001D35"/>
                </a:solidFill>
                <a:effectLst/>
                <a:latin typeface="Google Sans"/>
              </a:rPr>
              <a:t> Sampling Rate</a:t>
            </a:r>
            <a:r>
              <a:rPr lang="en-CA" b="0" i="0" dirty="0">
                <a:solidFill>
                  <a:srgbClr val="001D35"/>
                </a:solidFill>
                <a:effectLst/>
                <a:latin typeface="Google Sans"/>
              </a:rPr>
              <a:t>: 2 million samples per second</a:t>
            </a:r>
          </a:p>
          <a:p>
            <a:r>
              <a:rPr lang="en-US" dirty="0">
                <a:latin typeface="Google Sans"/>
              </a:rPr>
              <a:t> Cost: approx. CAD 1500 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Google Sans"/>
              </a:rPr>
            </a:br>
            <a:endParaRPr lang="en-US" dirty="0"/>
          </a:p>
        </p:txBody>
      </p:sp>
      <p:pic>
        <p:nvPicPr>
          <p:cNvPr id="3076" name="Picture 4" descr="Joulescope™ User Interface (UI) User's Guide">
            <a:extLst>
              <a:ext uri="{FF2B5EF4-FFF2-40B4-BE49-F238E27FC236}">
                <a16:creationId xmlns:a16="http://schemas.microsoft.com/office/drawing/2014/main" id="{41E64E1D-B5FB-CE2F-F841-7FED5CAE7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39" y="1806776"/>
            <a:ext cx="2356921" cy="191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その他 Nordic Power Profiler Kit II NRF-PPK2 Power Profiler Kit II -  nordicsemi.com">
            <a:extLst>
              <a:ext uri="{FF2B5EF4-FFF2-40B4-BE49-F238E27FC236}">
                <a16:creationId xmlns:a16="http://schemas.microsoft.com/office/drawing/2014/main" id="{62B9BCC5-1CF3-9CBE-5AB0-0E2FC3DCC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98448"/>
            <a:ext cx="3084495" cy="155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F6E57B-5354-598B-DB1D-5D0F431E137D}"/>
              </a:ext>
            </a:extLst>
          </p:cNvPr>
          <p:cNvSpPr txBox="1"/>
          <p:nvPr/>
        </p:nvSpPr>
        <p:spPr>
          <a:xfrm>
            <a:off x="6098582" y="3845995"/>
            <a:ext cx="5542415" cy="2657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Nordic Power Profiler Kit II (PPK2)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b="1" i="0" dirty="0">
                <a:solidFill>
                  <a:srgbClr val="001D35"/>
                </a:solidFill>
                <a:effectLst/>
                <a:latin typeface="Google Sans"/>
              </a:rPr>
              <a:t> Voltage Range</a:t>
            </a:r>
            <a:r>
              <a:rPr lang="en-CA" b="0" i="0" dirty="0">
                <a:solidFill>
                  <a:srgbClr val="001D35"/>
                </a:solidFill>
                <a:effectLst/>
                <a:latin typeface="Google Sans"/>
              </a:rPr>
              <a:t>: 0.8-5 V</a:t>
            </a: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b="1" i="0" dirty="0">
                <a:solidFill>
                  <a:srgbClr val="001D35"/>
                </a:solidFill>
                <a:effectLst/>
                <a:latin typeface="Google Sans"/>
              </a:rPr>
              <a:t> Current Range</a:t>
            </a:r>
            <a:r>
              <a:rPr lang="en-CA" b="0" i="0" dirty="0">
                <a:solidFill>
                  <a:srgbClr val="001D35"/>
                </a:solidFill>
                <a:effectLst/>
                <a:latin typeface="Google Sans"/>
              </a:rPr>
              <a:t>: max. 1 A</a:t>
            </a: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b="1" i="0" dirty="0">
                <a:solidFill>
                  <a:srgbClr val="001D35"/>
                </a:solidFill>
                <a:effectLst/>
                <a:latin typeface="Google Sans"/>
              </a:rPr>
              <a:t> Current Resolution</a:t>
            </a:r>
            <a:r>
              <a:rPr lang="en-CA" b="0" i="0" dirty="0">
                <a:solidFill>
                  <a:srgbClr val="001D35"/>
                </a:solidFill>
                <a:effectLst/>
                <a:latin typeface="Google Sans"/>
              </a:rPr>
              <a:t>: 0.5 </a:t>
            </a:r>
            <a:r>
              <a:rPr lang="en-CA" b="0" i="0" dirty="0">
                <a:solidFill>
                  <a:srgbClr val="001D35"/>
                </a:solidFill>
                <a:effectLst/>
                <a:latin typeface="Symbol" pitchFamily="2" charset="2"/>
              </a:rPr>
              <a:t>m</a:t>
            </a:r>
            <a:r>
              <a:rPr lang="en-CA" b="0" i="0" dirty="0">
                <a:solidFill>
                  <a:srgbClr val="001D35"/>
                </a:solidFill>
                <a:effectLst/>
                <a:latin typeface="Google Sans"/>
              </a:rPr>
              <a:t>A</a:t>
            </a: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b="1" i="0" dirty="0">
                <a:solidFill>
                  <a:srgbClr val="001D35"/>
                </a:solidFill>
                <a:effectLst/>
                <a:latin typeface="Google Sans"/>
              </a:rPr>
              <a:t> Sampling Rate</a:t>
            </a:r>
            <a:r>
              <a:rPr lang="en-CA" b="0" i="0" dirty="0">
                <a:solidFill>
                  <a:srgbClr val="001D35"/>
                </a:solidFill>
                <a:effectLst/>
                <a:latin typeface="Google Sans"/>
              </a:rPr>
              <a:t>: up to 100 thousand samples per second</a:t>
            </a:r>
          </a:p>
          <a:p>
            <a:r>
              <a:rPr lang="en-US" dirty="0">
                <a:latin typeface="Google Sans"/>
              </a:rPr>
              <a:t> Cost: approx. CAD 150 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Google Sans"/>
              </a:rPr>
            </a:br>
            <a:endParaRPr lang="en-US" dirty="0"/>
          </a:p>
        </p:txBody>
      </p:sp>
      <p:pic>
        <p:nvPicPr>
          <p:cNvPr id="3084" name="Picture 12" descr="Nordic's Power Profiler Kit II: A Must have Tool for Embedded Engineers">
            <a:extLst>
              <a:ext uri="{FF2B5EF4-FFF2-40B4-BE49-F238E27FC236}">
                <a16:creationId xmlns:a16="http://schemas.microsoft.com/office/drawing/2014/main" id="{E3CD799B-89A7-5B52-F84E-F3FC54F2F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495" y="1745004"/>
            <a:ext cx="2851876" cy="172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97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233D9-49BE-6C60-B6A5-27BBF9462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68D60-4AD9-1F23-7D77-F80A83D8E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Nordic Power Profiler Kit II (PPK2)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320AF-B2AA-5E11-AFA3-69880A1EC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3210"/>
            <a:ext cx="5893106" cy="47337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First: Install </a:t>
            </a:r>
            <a:r>
              <a:rPr lang="en-CA" b="0" i="0" dirty="0" err="1">
                <a:solidFill>
                  <a:schemeClr val="accent5"/>
                </a:solidFill>
                <a:effectLst/>
                <a:latin typeface="GT-Eesti-Light"/>
              </a:rPr>
              <a:t>nRF</a:t>
            </a:r>
            <a:r>
              <a:rPr lang="en-CA" b="0" i="0" dirty="0">
                <a:solidFill>
                  <a:schemeClr val="accent5"/>
                </a:solidFill>
                <a:effectLst/>
                <a:latin typeface="GT-Eesti-Light"/>
              </a:rPr>
              <a:t> Connect for Desktop</a:t>
            </a:r>
          </a:p>
          <a:p>
            <a:r>
              <a:rPr lang="en-CA" b="0" i="0" dirty="0">
                <a:effectLst/>
                <a:latin typeface="GT-Eesti-Light"/>
              </a:rPr>
              <a:t>Then: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latin typeface="GT-Eesti-Light"/>
              </a:rPr>
              <a:t>Connect USB cable to USB Data/Power port of PPK2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latin typeface="GT-Eesti-Light"/>
              </a:rPr>
              <a:t>Start </a:t>
            </a:r>
            <a:r>
              <a:rPr lang="en-CA" dirty="0" err="1">
                <a:latin typeface="GT-Eesti-Light"/>
              </a:rPr>
              <a:t>nrF</a:t>
            </a:r>
            <a:r>
              <a:rPr lang="en-CA" dirty="0">
                <a:latin typeface="GT-Eesti-Light"/>
              </a:rPr>
              <a:t> Connect and Install/Open </a:t>
            </a:r>
            <a:r>
              <a:rPr lang="en-CA" dirty="0">
                <a:solidFill>
                  <a:srgbClr val="0070C0"/>
                </a:solidFill>
                <a:latin typeface="GT-Eesti-Light"/>
              </a:rPr>
              <a:t>Power Profiler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latin typeface="GT-Eesti-Light"/>
              </a:rPr>
              <a:t>Connect cables according to mode</a:t>
            </a:r>
          </a:p>
          <a:p>
            <a:pPr lvl="1"/>
            <a:r>
              <a:rPr lang="en-CA" dirty="0">
                <a:latin typeface="GT-Eesti-Light"/>
              </a:rPr>
              <a:t>Source meter mode</a:t>
            </a:r>
          </a:p>
          <a:p>
            <a:pPr lvl="1"/>
            <a:r>
              <a:rPr lang="en-CA" dirty="0">
                <a:latin typeface="GT-Eesti-Light"/>
              </a:rPr>
              <a:t>Ampere meter mode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latin typeface="GT-Eesti-Light"/>
              </a:rPr>
              <a:t>Set GUI parameters and start measurement</a:t>
            </a:r>
          </a:p>
          <a:p>
            <a:pPr marL="0" indent="0">
              <a:buNone/>
            </a:pPr>
            <a:endParaRPr lang="en-CA" dirty="0">
              <a:solidFill>
                <a:srgbClr val="0070C0"/>
              </a:solidFill>
              <a:latin typeface="GT-Eesti-Light"/>
            </a:endParaRPr>
          </a:p>
          <a:p>
            <a:pPr lvl="1"/>
            <a:endParaRPr lang="en-CA" dirty="0">
              <a:solidFill>
                <a:srgbClr val="0070C0"/>
              </a:solidFill>
              <a:latin typeface="GT-Eesti-Light"/>
            </a:endParaRPr>
          </a:p>
          <a:p>
            <a:pPr marL="514350" indent="-514350">
              <a:buFont typeface="+mj-lt"/>
              <a:buAutoNum type="arabicPeriod"/>
            </a:pPr>
            <a:endParaRPr lang="en-CA" dirty="0">
              <a:solidFill>
                <a:srgbClr val="0070C0"/>
              </a:solidFill>
              <a:latin typeface="GT-Eesti-Light"/>
            </a:endParaRPr>
          </a:p>
          <a:p>
            <a:endParaRPr lang="en-CA" b="0" i="0" dirty="0">
              <a:solidFill>
                <a:srgbClr val="0070C0"/>
              </a:solidFill>
              <a:effectLst/>
              <a:latin typeface="GT-Eesti-Light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068CA-5A9B-E1C5-B24F-6C219B71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  <p:pic>
        <p:nvPicPr>
          <p:cNvPr id="6146" name="Picture 2" descr="Power Profiler Kit II brings greater insight to wireless power consumption">
            <a:extLst>
              <a:ext uri="{FF2B5EF4-FFF2-40B4-BE49-F238E27FC236}">
                <a16:creationId xmlns:a16="http://schemas.microsoft.com/office/drawing/2014/main" id="{E6357A1A-FD7A-F4C4-9451-2D5D09515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722" y="2439426"/>
            <a:ext cx="4155602" cy="23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2838992-3A9D-45E8-8EB4-846E6E9B96A8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10759022" y="1782632"/>
            <a:ext cx="4591" cy="65781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2958CA1-607D-855B-36AE-CD4FFE0F783F}"/>
              </a:ext>
            </a:extLst>
          </p:cNvPr>
          <p:cNvSpPr txBox="1"/>
          <p:nvPr/>
        </p:nvSpPr>
        <p:spPr>
          <a:xfrm>
            <a:off x="10189032" y="1136301"/>
            <a:ext cx="1149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micro USB</a:t>
            </a:r>
            <a:br>
              <a:rPr lang="en-US" dirty="0"/>
            </a:br>
            <a:r>
              <a:rPr lang="en-US" dirty="0"/>
              <a:t>cable</a:t>
            </a:r>
          </a:p>
        </p:txBody>
      </p:sp>
    </p:spTree>
    <p:extLst>
      <p:ext uri="{BB962C8B-B14F-4D97-AF65-F5344CB8AC3E}">
        <p14:creationId xmlns:p14="http://schemas.microsoft.com/office/powerpoint/2010/main" val="3854912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22436</TotalTime>
  <Words>984</Words>
  <Application>Microsoft Macintosh PowerPoint</Application>
  <PresentationFormat>Widescreen</PresentationFormat>
  <Paragraphs>166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ＭＳ Ｐゴシック</vt:lpstr>
      <vt:lpstr>-apple-system</vt:lpstr>
      <vt:lpstr>Arial</vt:lpstr>
      <vt:lpstr>Calibri</vt:lpstr>
      <vt:lpstr>Calibri Light</vt:lpstr>
      <vt:lpstr>Google Sans</vt:lpstr>
      <vt:lpstr>GT-Eesti-Light</vt:lpstr>
      <vt:lpstr>Nunito Sans</vt:lpstr>
      <vt:lpstr>Symbol</vt:lpstr>
      <vt:lpstr>Times New Roman</vt:lpstr>
      <vt:lpstr>Wingdings</vt:lpstr>
      <vt:lpstr>Office Theme</vt:lpstr>
      <vt:lpstr>Power Profiling of IoT Devices</vt:lpstr>
      <vt:lpstr>Objectives</vt:lpstr>
      <vt:lpstr>What to measure? (using water hose comparison)</vt:lpstr>
      <vt:lpstr>What to measure? </vt:lpstr>
      <vt:lpstr>What to measure? Depends on what we need!</vt:lpstr>
      <vt:lpstr>What to measure? Depends on what we need</vt:lpstr>
      <vt:lpstr>Generic Tools for Power Profiling</vt:lpstr>
      <vt:lpstr>Specialized Power Profiling Tools for IoT</vt:lpstr>
      <vt:lpstr>Nordic Power Profiler Kit II (PPK2)</vt:lpstr>
      <vt:lpstr>PPK2 Measurement</vt:lpstr>
      <vt:lpstr>PPK2 Measurement</vt:lpstr>
      <vt:lpstr>PPK2: Source meter mode</vt:lpstr>
      <vt:lpstr>PPK2: Ampere meter mode</vt:lpstr>
      <vt:lpstr>Continue with  workshop handout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76</cp:revision>
  <dcterms:created xsi:type="dcterms:W3CDTF">2020-08-14T14:05:07Z</dcterms:created>
  <dcterms:modified xsi:type="dcterms:W3CDTF">2025-10-16T13:48:07Z</dcterms:modified>
</cp:coreProperties>
</file>