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45" r:id="rId2"/>
    <p:sldId id="644" r:id="rId3"/>
    <p:sldId id="631" r:id="rId4"/>
    <p:sldId id="632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9" r:id="rId13"/>
    <p:sldId id="643" r:id="rId14"/>
    <p:sldId id="645" r:id="rId15"/>
    <p:sldId id="646" r:id="rId16"/>
    <p:sldId id="647" r:id="rId17"/>
    <p:sldId id="650" r:id="rId18"/>
    <p:sldId id="648" r:id="rId19"/>
    <p:sldId id="651" r:id="rId20"/>
    <p:sldId id="652" r:id="rId21"/>
    <p:sldId id="653" r:id="rId22"/>
    <p:sldId id="654" r:id="rId23"/>
    <p:sldId id="65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480" userDrawn="1">
          <p15:clr>
            <a:srgbClr val="A4A3A4"/>
          </p15:clr>
        </p15:guide>
        <p15:guide id="4" pos="1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E8"/>
    <a:srgbClr val="FFA8A7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/>
    <p:restoredTop sz="94150"/>
  </p:normalViewPr>
  <p:slideViewPr>
    <p:cSldViewPr snapToGrid="0">
      <p:cViewPr varScale="1">
        <p:scale>
          <a:sx n="98" d="100"/>
          <a:sy n="98" d="100"/>
        </p:scale>
        <p:origin x="200" y="576"/>
      </p:cViewPr>
      <p:guideLst>
        <p:guide orient="horz" pos="1480"/>
        <p:guide pos="1028"/>
      </p:guideLst>
    </p:cSldViewPr>
  </p:slideViewPr>
  <p:outlineViewPr>
    <p:cViewPr>
      <p:scale>
        <a:sx n="33" d="100"/>
        <a:sy n="33" d="100"/>
      </p:scale>
      <p:origin x="0" y="-1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25069AA5-E3E1-B446-BC52-868BA870300B}"/>
    <pc:docChg chg="modSld">
      <pc:chgData name="Jorg Liebeherr" userId="4e70e616cda3882f" providerId="LiveId" clId="{25069AA5-E3E1-B446-BC52-868BA870300B}" dt="2021-06-08T14:08:09.562" v="1" actId="20577"/>
      <pc:docMkLst>
        <pc:docMk/>
      </pc:docMkLst>
      <pc:sldChg chg="modSp">
        <pc:chgData name="Jorg Liebeherr" userId="4e70e616cda3882f" providerId="LiveId" clId="{25069AA5-E3E1-B446-BC52-868BA870300B}" dt="2021-06-08T14:08:09.562" v="1" actId="20577"/>
        <pc:sldMkLst>
          <pc:docMk/>
          <pc:sldMk cId="115275198" sldId="650"/>
        </pc:sldMkLst>
        <pc:spChg chg="mod">
          <ac:chgData name="Jorg Liebeherr" userId="4e70e616cda3882f" providerId="LiveId" clId="{25069AA5-E3E1-B446-BC52-868BA870300B}" dt="2021-06-08T14:08:09.562" v="1" actId="20577"/>
          <ac:spMkLst>
            <pc:docMk/>
            <pc:sldMk cId="115275198" sldId="650"/>
            <ac:spMk id="42" creationId="{0102AA9E-FE9C-1E44-AB2A-5F9BC9A0D6C2}"/>
          </ac:spMkLst>
        </pc:spChg>
        <pc:spChg chg="mod">
          <ac:chgData name="Jorg Liebeherr" userId="4e70e616cda3882f" providerId="LiveId" clId="{25069AA5-E3E1-B446-BC52-868BA870300B}" dt="2021-06-07T20:50:11.234" v="0" actId="20577"/>
          <ac:spMkLst>
            <pc:docMk/>
            <pc:sldMk cId="115275198" sldId="650"/>
            <ac:spMk id="46" creationId="{430F69C5-5EAD-EB4C-B561-53F0B83D2B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CID = context identifier extension (1bit)</a:t>
            </a:r>
          </a:p>
          <a:p>
            <a:r>
              <a:rPr lang="en-US" dirty="0"/>
              <a:t>RFC6282:</a:t>
            </a:r>
          </a:p>
          <a:p>
            <a:r>
              <a:rPr lang="en-CA" dirty="0"/>
              <a:t>0: No additional 8-bit Context Identifier Extension is used. If context-based compression is specified in either Source Address Compression (SAC) or Destination Address Compression (DAC), context 0 is used. </a:t>
            </a:r>
          </a:p>
          <a:p>
            <a:r>
              <a:rPr lang="en-CA" dirty="0"/>
              <a:t>1: An additional 8-bit Context Identifier Extension field immediately follows the Destination Address Mode (DAM)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A217-8CE7-9245-A107-1C21E414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08CA-D77C-804D-B298-ED2AF01167F8}" type="datetime1">
              <a:rPr lang="en-CA" smtClean="0"/>
              <a:t>2025-09-22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CA61-7829-BB4B-B55B-46121F3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8D1-4E73-394C-AAEF-1145290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696F-498D-6141-B8CE-70A7FB568060}" type="datetime1">
              <a:rPr lang="en-CA" smtClean="0"/>
              <a:t>2025-09-22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17D-51CB-A146-9187-B6DDEBA27259}" type="datetime1">
              <a:rPr lang="en-CA" smtClean="0"/>
              <a:t>2025-09-22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192-A66C-674B-B7A1-6B616791E9A9}" type="datetime1">
              <a:rPr lang="en-CA" smtClean="0"/>
              <a:t>2025-09-22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356-CD23-9047-9788-34B9C0CAA6BF}" type="datetime1">
              <a:rPr lang="en-CA" smtClean="0"/>
              <a:t>2025-09-22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A60F-F4E7-0F41-A7D8-8F8D1A311F48}" type="datetime1">
              <a:rPr lang="en-CA" smtClean="0"/>
              <a:t>2025-09-22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E3E9-DD0E-5A45-82B2-88355EBA49A3}" type="datetime1">
              <a:rPr lang="en-CA" smtClean="0"/>
              <a:t>2025-09-22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B16-C005-7A4F-B2E1-2C8D978D0FE9}" type="datetime1">
              <a:rPr lang="en-CA" smtClean="0"/>
              <a:t>2025-09-22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97C-548A-514A-B454-2E3698B25C0F}" type="datetime1">
              <a:rPr lang="en-CA" smtClean="0"/>
              <a:t>2025-09-22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937B-11AC-184C-8200-103934365EDC}" type="datetime1">
              <a:rPr lang="en-CA" smtClean="0"/>
              <a:t>2025-09-22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7C9-9527-EE44-ABBA-E9375EC22E49}" type="datetime1">
              <a:rPr lang="en-CA" smtClean="0"/>
              <a:t>2025-09-22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4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4F97-2617-CC48-ABC9-42A76CEF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D15D-4422-0540-8798-0A38EE358938}" type="datetime1">
              <a:rPr lang="en-CA" smtClean="0"/>
              <a:t>2025-09-22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3649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7" y="1122363"/>
            <a:ext cx="11462994" cy="27204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IP-based IoT Network Architecture: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6LoWPAN and RPL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104502" y="836613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E40F-7CAC-3E44-9460-0D18377E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302E-D46B-D445-BEE0-82FC07ED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header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3053-5FC4-CD4F-9D1C-B7DBEB74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3"/>
            <a:ext cx="10515600" cy="45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Different types of compression are used depending on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Destination in same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LoWPAN</a:t>
            </a:r>
            <a:r>
              <a:rPr lang="en-US" sz="24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IPv6 header is compressed to 2 bytes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Destination is outside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LoWPAN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and prefix of external network is known: </a:t>
            </a:r>
          </a:p>
          <a:p>
            <a:pPr marL="457200" lvl="1" indent="0">
              <a:buNone/>
            </a:pPr>
            <a:r>
              <a:rPr lang="en-US" sz="2000" dirty="0">
                <a:sym typeface="Wingdings" pitchFamily="2" charset="2"/>
              </a:rPr>
              <a:t>	 </a:t>
            </a:r>
            <a:r>
              <a:rPr lang="en-US" sz="2000" dirty="0"/>
              <a:t>IPv6 header is compressed to 12 bytes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Destination is outside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LoWPAN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and prefix of external network is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known: </a:t>
            </a:r>
          </a:p>
          <a:p>
            <a:pPr marL="457200" lvl="1" indent="0">
              <a:buNone/>
            </a:pPr>
            <a:r>
              <a:rPr lang="en-US" sz="2000" dirty="0">
                <a:sym typeface="Wingdings" pitchFamily="2" charset="2"/>
              </a:rPr>
              <a:t>	 </a:t>
            </a:r>
            <a:r>
              <a:rPr lang="en-US" sz="2000" dirty="0"/>
              <a:t>IPv6 header is compressed to 20 bytes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CF9D5-89E6-E746-A93A-42FF29E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5E4D9-683F-0242-8D9E-1B6B4875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19" y="1339193"/>
            <a:ext cx="78333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30637-E498-F640-B690-606416C11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381" y="3123005"/>
            <a:ext cx="1696720" cy="528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D0DF1-022C-2B44-B42C-2C9E11593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381" y="4521518"/>
            <a:ext cx="4155440" cy="528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DAC6D-C7FB-C34B-A46C-F0BA0C439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381" y="5953991"/>
            <a:ext cx="6177280" cy="5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1498-7A66-4F4F-90DC-8F238119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26E0-DDA5-B245-984A-AC2FC1D3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6"/>
            <a:ext cx="10515600" cy="4810618"/>
          </a:xfrm>
        </p:spPr>
        <p:txBody>
          <a:bodyPr/>
          <a:lstStyle/>
          <a:p>
            <a:r>
              <a:rPr lang="en-US" dirty="0"/>
              <a:t>Two types of routing: </a:t>
            </a:r>
            <a:r>
              <a:rPr lang="en-US" dirty="0">
                <a:solidFill>
                  <a:srgbClr val="C00000"/>
                </a:solidFill>
              </a:rPr>
              <a:t>mesh-under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route-over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11256-C4E9-D54B-B93B-8629BBCC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DF0DF-CC07-084D-BB73-BFFD845066E9}"/>
              </a:ext>
            </a:extLst>
          </p:cNvPr>
          <p:cNvSpPr txBox="1"/>
          <p:nvPr/>
        </p:nvSpPr>
        <p:spPr>
          <a:xfrm>
            <a:off x="7658101" y="2314575"/>
            <a:ext cx="41776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Mesh-under (Layer 2) routing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link layer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Mesh-under network appears as</a:t>
            </a:r>
            <a:br>
              <a:rPr lang="en-US" dirty="0"/>
            </a:br>
            <a:r>
              <a:rPr lang="en-US" dirty="0"/>
              <a:t>one subnet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Reassembly of fragments at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Route-over (Layer 3) routing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IPv6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RPL (“ripple”) routing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Reassembly of fragments is done at </a:t>
            </a:r>
            <a:br>
              <a:rPr lang="en-US" dirty="0"/>
            </a:br>
            <a:r>
              <a:rPr lang="en-US" dirty="0"/>
              <a:t>every hop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A4A69FB-0F10-B64C-998C-2B943A22E017}"/>
              </a:ext>
            </a:extLst>
          </p:cNvPr>
          <p:cNvGrpSpPr/>
          <p:nvPr/>
        </p:nvGrpSpPr>
        <p:grpSpPr>
          <a:xfrm>
            <a:off x="986901" y="2176507"/>
            <a:ext cx="6177379" cy="1633491"/>
            <a:chOff x="986901" y="2176507"/>
            <a:chExt cx="6177379" cy="163349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E6DF92C-050E-3741-A3C2-D07FBBCD29D9}"/>
                </a:ext>
              </a:extLst>
            </p:cNvPr>
            <p:cNvSpPr/>
            <p:nvPr/>
          </p:nvSpPr>
          <p:spPr>
            <a:xfrm>
              <a:off x="986901" y="3543668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A36427B-D185-B941-B612-1833079219A0}"/>
                </a:ext>
              </a:extLst>
            </p:cNvPr>
            <p:cNvSpPr/>
            <p:nvPr/>
          </p:nvSpPr>
          <p:spPr>
            <a:xfrm>
              <a:off x="986901" y="2473909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Application layer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B493BD7-AACB-704D-A847-2E114544715B}"/>
                </a:ext>
              </a:extLst>
            </p:cNvPr>
            <p:cNvSpPr/>
            <p:nvPr/>
          </p:nvSpPr>
          <p:spPr>
            <a:xfrm>
              <a:off x="986901" y="3278817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ACA0AA3-9991-1847-918F-DBE27B79315A}"/>
                </a:ext>
              </a:extLst>
            </p:cNvPr>
            <p:cNvSpPr/>
            <p:nvPr/>
          </p:nvSpPr>
          <p:spPr>
            <a:xfrm>
              <a:off x="986901" y="3013966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layer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9201C9A-DBA8-4646-B130-DC13CD6D011B}"/>
                </a:ext>
              </a:extLst>
            </p:cNvPr>
            <p:cNvSpPr/>
            <p:nvPr/>
          </p:nvSpPr>
          <p:spPr>
            <a:xfrm>
              <a:off x="986901" y="2749115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Transport layer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54F5E2-EB5D-0042-888B-4CA1FB3D053C}"/>
                </a:ext>
              </a:extLst>
            </p:cNvPr>
            <p:cNvSpPr txBox="1"/>
            <p:nvPr/>
          </p:nvSpPr>
          <p:spPr>
            <a:xfrm>
              <a:off x="1224340" y="2176507"/>
              <a:ext cx="610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</a:t>
              </a:r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16AE5AD-00C4-5E4A-9D47-5A74432963D8}"/>
                </a:ext>
              </a:extLst>
            </p:cNvPr>
            <p:cNvSpPr/>
            <p:nvPr/>
          </p:nvSpPr>
          <p:spPr>
            <a:xfrm>
              <a:off x="2602144" y="3543668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D1E0E9-33C6-8249-BC86-9CFE3B4C0424}"/>
                </a:ext>
              </a:extLst>
            </p:cNvPr>
            <p:cNvSpPr/>
            <p:nvPr/>
          </p:nvSpPr>
          <p:spPr>
            <a:xfrm>
              <a:off x="2602144" y="3278817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257D69-4E65-9241-952C-509EFEBBED86}"/>
                </a:ext>
              </a:extLst>
            </p:cNvPr>
            <p:cNvSpPr txBox="1"/>
            <p:nvPr/>
          </p:nvSpPr>
          <p:spPr>
            <a:xfrm>
              <a:off x="2753064" y="21765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6F09DAB-0917-AF43-AF90-4DC42E36DA34}"/>
                </a:ext>
              </a:extLst>
            </p:cNvPr>
            <p:cNvSpPr/>
            <p:nvPr/>
          </p:nvSpPr>
          <p:spPr>
            <a:xfrm>
              <a:off x="4217387" y="3543668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DFE5AD6-0BCD-F54D-ADD5-1AFFF7C80C1C}"/>
                </a:ext>
              </a:extLst>
            </p:cNvPr>
            <p:cNvSpPr/>
            <p:nvPr/>
          </p:nvSpPr>
          <p:spPr>
            <a:xfrm>
              <a:off x="4217387" y="3278817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4CD96A-5A35-1D46-83DE-5C132AF42186}"/>
                </a:ext>
              </a:extLst>
            </p:cNvPr>
            <p:cNvSpPr txBox="1"/>
            <p:nvPr/>
          </p:nvSpPr>
          <p:spPr>
            <a:xfrm>
              <a:off x="4368307" y="21765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7B1F331F-5399-2640-82E5-E4936493BF38}"/>
                </a:ext>
              </a:extLst>
            </p:cNvPr>
            <p:cNvSpPr/>
            <p:nvPr/>
          </p:nvSpPr>
          <p:spPr>
            <a:xfrm>
              <a:off x="5832629" y="3543668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5A896AD-2BC3-2346-B05F-92FBE39AF200}"/>
                </a:ext>
              </a:extLst>
            </p:cNvPr>
            <p:cNvSpPr/>
            <p:nvPr/>
          </p:nvSpPr>
          <p:spPr>
            <a:xfrm>
              <a:off x="5832629" y="2473909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Application layer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B85CC69-388C-8040-8F85-D5DDB35752E7}"/>
                </a:ext>
              </a:extLst>
            </p:cNvPr>
            <p:cNvSpPr/>
            <p:nvPr/>
          </p:nvSpPr>
          <p:spPr>
            <a:xfrm>
              <a:off x="5832629" y="3278817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295C8D4-C57A-5F44-9D57-574162E157FA}"/>
                </a:ext>
              </a:extLst>
            </p:cNvPr>
            <p:cNvSpPr/>
            <p:nvPr/>
          </p:nvSpPr>
          <p:spPr>
            <a:xfrm>
              <a:off x="5832629" y="3013966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layer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7E5F3B1-9A22-0340-A62B-C213424A124C}"/>
                </a:ext>
              </a:extLst>
            </p:cNvPr>
            <p:cNvSpPr/>
            <p:nvPr/>
          </p:nvSpPr>
          <p:spPr>
            <a:xfrm>
              <a:off x="5832629" y="2749115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Transport layer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02591E-2E70-B843-B83D-494B586AA741}"/>
                </a:ext>
              </a:extLst>
            </p:cNvPr>
            <p:cNvSpPr txBox="1"/>
            <p:nvPr/>
          </p:nvSpPr>
          <p:spPr>
            <a:xfrm>
              <a:off x="6070068" y="2176507"/>
              <a:ext cx="902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Destination</a:t>
              </a:r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2676129-6DDF-2F45-90D4-66E5DEB83B8E}"/>
              </a:ext>
            </a:extLst>
          </p:cNvPr>
          <p:cNvGrpSpPr/>
          <p:nvPr/>
        </p:nvGrpSpPr>
        <p:grpSpPr>
          <a:xfrm>
            <a:off x="988384" y="4672611"/>
            <a:ext cx="6177379" cy="1633491"/>
            <a:chOff x="988384" y="4672611"/>
            <a:chExt cx="6177379" cy="1633491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121E579A-84A7-584C-928E-27C9672A2B0F}"/>
                </a:ext>
              </a:extLst>
            </p:cNvPr>
            <p:cNvSpPr/>
            <p:nvPr/>
          </p:nvSpPr>
          <p:spPr>
            <a:xfrm>
              <a:off x="988384" y="6039772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3E59247B-4B8F-894C-9BE4-5581276D92A2}"/>
                </a:ext>
              </a:extLst>
            </p:cNvPr>
            <p:cNvSpPr/>
            <p:nvPr/>
          </p:nvSpPr>
          <p:spPr>
            <a:xfrm>
              <a:off x="988384" y="4970013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Application layer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F5501037-09F1-CA4D-8E44-4035268120D1}"/>
                </a:ext>
              </a:extLst>
            </p:cNvPr>
            <p:cNvSpPr/>
            <p:nvPr/>
          </p:nvSpPr>
          <p:spPr>
            <a:xfrm>
              <a:off x="988384" y="5774921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E0B3D0E6-7A1E-F84B-8B6B-87280C08F421}"/>
                </a:ext>
              </a:extLst>
            </p:cNvPr>
            <p:cNvSpPr/>
            <p:nvPr/>
          </p:nvSpPr>
          <p:spPr>
            <a:xfrm>
              <a:off x="988384" y="5510070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layer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DF1E5EBE-6208-EE4D-A72E-144D0AD4351B}"/>
                </a:ext>
              </a:extLst>
            </p:cNvPr>
            <p:cNvSpPr/>
            <p:nvPr/>
          </p:nvSpPr>
          <p:spPr>
            <a:xfrm>
              <a:off x="988384" y="5245219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Transport layer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DBD7C85-71DA-514A-93E6-660D00E93DA1}"/>
                </a:ext>
              </a:extLst>
            </p:cNvPr>
            <p:cNvSpPr txBox="1"/>
            <p:nvPr/>
          </p:nvSpPr>
          <p:spPr>
            <a:xfrm>
              <a:off x="1225823" y="4672611"/>
              <a:ext cx="610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</a:t>
              </a:r>
              <a:endParaRPr lang="en-US" dirty="0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3AF7347-6632-6A43-8D5C-6ECE49FA9DCE}"/>
                </a:ext>
              </a:extLst>
            </p:cNvPr>
            <p:cNvSpPr/>
            <p:nvPr/>
          </p:nvSpPr>
          <p:spPr>
            <a:xfrm>
              <a:off x="2603627" y="6039772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4080E3BB-0164-F445-9E25-54A0612983FA}"/>
                </a:ext>
              </a:extLst>
            </p:cNvPr>
            <p:cNvSpPr/>
            <p:nvPr/>
          </p:nvSpPr>
          <p:spPr>
            <a:xfrm>
              <a:off x="2603627" y="5774921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DE7C61A4-4124-3840-AD1E-3169B592E71E}"/>
                </a:ext>
              </a:extLst>
            </p:cNvPr>
            <p:cNvSpPr/>
            <p:nvPr/>
          </p:nvSpPr>
          <p:spPr>
            <a:xfrm>
              <a:off x="2603627" y="5510070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layer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0A597DD3-FE1B-0748-9566-BE60636900AB}"/>
                </a:ext>
              </a:extLst>
            </p:cNvPr>
            <p:cNvSpPr/>
            <p:nvPr/>
          </p:nvSpPr>
          <p:spPr>
            <a:xfrm>
              <a:off x="4218870" y="6039772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AF01CEF8-FF56-8546-A6D6-0050D75B90FF}"/>
                </a:ext>
              </a:extLst>
            </p:cNvPr>
            <p:cNvSpPr/>
            <p:nvPr/>
          </p:nvSpPr>
          <p:spPr>
            <a:xfrm>
              <a:off x="4218870" y="5774921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D5BBFED1-12B1-F54E-8CCD-407738299FD4}"/>
                </a:ext>
              </a:extLst>
            </p:cNvPr>
            <p:cNvSpPr/>
            <p:nvPr/>
          </p:nvSpPr>
          <p:spPr>
            <a:xfrm>
              <a:off x="4218870" y="5510070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layer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B861496D-DC22-7646-BAA3-14D1CCD5BCAF}"/>
                </a:ext>
              </a:extLst>
            </p:cNvPr>
            <p:cNvSpPr/>
            <p:nvPr/>
          </p:nvSpPr>
          <p:spPr>
            <a:xfrm>
              <a:off x="5834112" y="6039772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Physical layer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7CCADE2-9A68-E343-9729-F57B9ECD9D07}"/>
                </a:ext>
              </a:extLst>
            </p:cNvPr>
            <p:cNvSpPr/>
            <p:nvPr/>
          </p:nvSpPr>
          <p:spPr>
            <a:xfrm>
              <a:off x="5834112" y="4970013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Application layer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E7DCD123-9BCF-FA48-A6D7-535E7B926A6B}"/>
                </a:ext>
              </a:extLst>
            </p:cNvPr>
            <p:cNvSpPr/>
            <p:nvPr/>
          </p:nvSpPr>
          <p:spPr>
            <a:xfrm>
              <a:off x="5834112" y="5774921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link layer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E63656A0-8F2D-534E-9D6D-87EAC87BD076}"/>
                </a:ext>
              </a:extLst>
            </p:cNvPr>
            <p:cNvSpPr/>
            <p:nvPr/>
          </p:nvSpPr>
          <p:spPr>
            <a:xfrm>
              <a:off x="5834112" y="5510070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layer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6D3BD975-0072-D648-9A3F-F7F99A505BF4}"/>
                </a:ext>
              </a:extLst>
            </p:cNvPr>
            <p:cNvSpPr/>
            <p:nvPr/>
          </p:nvSpPr>
          <p:spPr>
            <a:xfrm>
              <a:off x="5834112" y="5245219"/>
              <a:ext cx="1331651" cy="2663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Transport layer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285B90-5605-DE48-9130-52FC6087A8E9}"/>
                </a:ext>
              </a:extLst>
            </p:cNvPr>
            <p:cNvSpPr txBox="1"/>
            <p:nvPr/>
          </p:nvSpPr>
          <p:spPr>
            <a:xfrm>
              <a:off x="6071551" y="4672611"/>
              <a:ext cx="902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Destination</a:t>
              </a:r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287AAF5-F7F2-D441-B22E-CB47E4D78C20}"/>
              </a:ext>
            </a:extLst>
          </p:cNvPr>
          <p:cNvGrpSpPr/>
          <p:nvPr/>
        </p:nvGrpSpPr>
        <p:grpSpPr>
          <a:xfrm>
            <a:off x="1624353" y="2566234"/>
            <a:ext cx="4886015" cy="1107669"/>
            <a:chOff x="1624353" y="2566234"/>
            <a:chExt cx="4886015" cy="110766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8DBCD9C-3D77-484C-9DE1-7AAB175DDA16}"/>
                </a:ext>
              </a:extLst>
            </p:cNvPr>
            <p:cNvCxnSpPr>
              <a:cxnSpLocks/>
            </p:cNvCxnSpPr>
            <p:nvPr/>
          </p:nvCxnSpPr>
          <p:spPr>
            <a:xfrm>
              <a:off x="1629308" y="2583956"/>
              <a:ext cx="0" cy="10778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B7A4D16-8E5C-9A42-A224-A9F5D1F57175}"/>
                </a:ext>
              </a:extLst>
            </p:cNvPr>
            <p:cNvCxnSpPr>
              <a:cxnSpLocks/>
            </p:cNvCxnSpPr>
            <p:nvPr/>
          </p:nvCxnSpPr>
          <p:spPr>
            <a:xfrm>
              <a:off x="1624353" y="3657600"/>
              <a:ext cx="111429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23B56EF-043C-9145-9FCD-811580EBB55F}"/>
                </a:ext>
              </a:extLst>
            </p:cNvPr>
            <p:cNvCxnSpPr>
              <a:cxnSpLocks/>
            </p:cNvCxnSpPr>
            <p:nvPr/>
          </p:nvCxnSpPr>
          <p:spPr>
            <a:xfrm>
              <a:off x="2730132" y="3398166"/>
              <a:ext cx="0" cy="2757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C933381-AE2D-0341-98E9-A6EC33807EA2}"/>
                </a:ext>
              </a:extLst>
            </p:cNvPr>
            <p:cNvCxnSpPr>
              <a:cxnSpLocks/>
            </p:cNvCxnSpPr>
            <p:nvPr/>
          </p:nvCxnSpPr>
          <p:spPr>
            <a:xfrm>
              <a:off x="2729430" y="3396748"/>
              <a:ext cx="105545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0A20EF5-0B54-9F46-ABB3-924BDC7C1AB4}"/>
                </a:ext>
              </a:extLst>
            </p:cNvPr>
            <p:cNvCxnSpPr>
              <a:cxnSpLocks/>
            </p:cNvCxnSpPr>
            <p:nvPr/>
          </p:nvCxnSpPr>
          <p:spPr>
            <a:xfrm>
              <a:off x="3767161" y="3397457"/>
              <a:ext cx="0" cy="2757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DFF5D2-74BF-3E47-8570-E2889AC6DD00}"/>
                </a:ext>
              </a:extLst>
            </p:cNvPr>
            <p:cNvCxnSpPr>
              <a:cxnSpLocks/>
            </p:cNvCxnSpPr>
            <p:nvPr/>
          </p:nvCxnSpPr>
          <p:spPr>
            <a:xfrm>
              <a:off x="3754408" y="3656891"/>
              <a:ext cx="63441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788B55A-5D1B-7947-AAE6-5F66692C494A}"/>
                </a:ext>
              </a:extLst>
            </p:cNvPr>
            <p:cNvCxnSpPr>
              <a:cxnSpLocks/>
            </p:cNvCxnSpPr>
            <p:nvPr/>
          </p:nvCxnSpPr>
          <p:spPr>
            <a:xfrm>
              <a:off x="4371090" y="3376192"/>
              <a:ext cx="0" cy="2757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EE56418-6E7D-F646-98B1-372E32D6B663}"/>
                </a:ext>
              </a:extLst>
            </p:cNvPr>
            <p:cNvCxnSpPr>
              <a:cxnSpLocks/>
            </p:cNvCxnSpPr>
            <p:nvPr/>
          </p:nvCxnSpPr>
          <p:spPr>
            <a:xfrm>
              <a:off x="4370388" y="3396748"/>
              <a:ext cx="105545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374B3C1-07FF-1044-A099-215F0738642D}"/>
                </a:ext>
              </a:extLst>
            </p:cNvPr>
            <p:cNvCxnSpPr>
              <a:cxnSpLocks/>
            </p:cNvCxnSpPr>
            <p:nvPr/>
          </p:nvCxnSpPr>
          <p:spPr>
            <a:xfrm>
              <a:off x="5408119" y="3387595"/>
              <a:ext cx="0" cy="2457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59ADF11-F8F6-244D-8668-A6EF956A4FA9}"/>
                </a:ext>
              </a:extLst>
            </p:cNvPr>
            <p:cNvCxnSpPr>
              <a:cxnSpLocks/>
            </p:cNvCxnSpPr>
            <p:nvPr/>
          </p:nvCxnSpPr>
          <p:spPr>
            <a:xfrm>
              <a:off x="6494058" y="2566234"/>
              <a:ext cx="0" cy="1077897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4E6BB4-BCBD-9F4C-BC14-25F78E5A81CA}"/>
                </a:ext>
              </a:extLst>
            </p:cNvPr>
            <p:cNvCxnSpPr>
              <a:cxnSpLocks/>
            </p:cNvCxnSpPr>
            <p:nvPr/>
          </p:nvCxnSpPr>
          <p:spPr>
            <a:xfrm>
              <a:off x="5396076" y="3635626"/>
              <a:ext cx="111429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7D9D542-9CE8-4641-AEFD-4F2DD5868087}"/>
              </a:ext>
            </a:extLst>
          </p:cNvPr>
          <p:cNvGrpSpPr/>
          <p:nvPr/>
        </p:nvGrpSpPr>
        <p:grpSpPr>
          <a:xfrm>
            <a:off x="1624353" y="5078657"/>
            <a:ext cx="4886015" cy="1106278"/>
            <a:chOff x="1624353" y="5078657"/>
            <a:chExt cx="4886015" cy="1106278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CE829D7-66B8-D645-890B-5941483F2F20}"/>
                </a:ext>
              </a:extLst>
            </p:cNvPr>
            <p:cNvCxnSpPr>
              <a:cxnSpLocks/>
            </p:cNvCxnSpPr>
            <p:nvPr/>
          </p:nvCxnSpPr>
          <p:spPr>
            <a:xfrm>
              <a:off x="1629308" y="5096379"/>
              <a:ext cx="0" cy="10778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65860F2-D0BF-EA42-B701-981AFB4527F8}"/>
                </a:ext>
              </a:extLst>
            </p:cNvPr>
            <p:cNvCxnSpPr>
              <a:cxnSpLocks/>
            </p:cNvCxnSpPr>
            <p:nvPr/>
          </p:nvCxnSpPr>
          <p:spPr>
            <a:xfrm>
              <a:off x="1624353" y="6170023"/>
              <a:ext cx="111429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A2EAED4-000A-1A4A-BD65-84B8C7377901}"/>
                </a:ext>
              </a:extLst>
            </p:cNvPr>
            <p:cNvCxnSpPr>
              <a:cxnSpLocks/>
            </p:cNvCxnSpPr>
            <p:nvPr/>
          </p:nvCxnSpPr>
          <p:spPr>
            <a:xfrm>
              <a:off x="2723374" y="5630490"/>
              <a:ext cx="1043227" cy="0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8076EBE-0BA0-5C4B-9CDA-05FB4ED0B6B3}"/>
                </a:ext>
              </a:extLst>
            </p:cNvPr>
            <p:cNvCxnSpPr>
              <a:cxnSpLocks/>
            </p:cNvCxnSpPr>
            <p:nvPr/>
          </p:nvCxnSpPr>
          <p:spPr>
            <a:xfrm>
              <a:off x="3754408" y="6169314"/>
              <a:ext cx="63441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043F4AE-152C-AE49-A4E4-68C4F5757C04}"/>
                </a:ext>
              </a:extLst>
            </p:cNvPr>
            <p:cNvCxnSpPr>
              <a:cxnSpLocks/>
            </p:cNvCxnSpPr>
            <p:nvPr/>
          </p:nvCxnSpPr>
          <p:spPr>
            <a:xfrm>
              <a:off x="4370388" y="5630490"/>
              <a:ext cx="1031233" cy="0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7B1B581-ABD4-374B-8097-B3B6201CE048}"/>
                </a:ext>
              </a:extLst>
            </p:cNvPr>
            <p:cNvCxnSpPr>
              <a:cxnSpLocks/>
            </p:cNvCxnSpPr>
            <p:nvPr/>
          </p:nvCxnSpPr>
          <p:spPr>
            <a:xfrm>
              <a:off x="2730132" y="5634748"/>
              <a:ext cx="0" cy="541994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158CDAD-747C-B345-B63E-7BC7975186AA}"/>
                </a:ext>
              </a:extLst>
            </p:cNvPr>
            <p:cNvCxnSpPr>
              <a:cxnSpLocks/>
            </p:cNvCxnSpPr>
            <p:nvPr/>
          </p:nvCxnSpPr>
          <p:spPr>
            <a:xfrm>
              <a:off x="3767161" y="5633330"/>
              <a:ext cx="0" cy="55160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FC5B1C1-000D-F24A-A612-550D0F729069}"/>
                </a:ext>
              </a:extLst>
            </p:cNvPr>
            <p:cNvCxnSpPr>
              <a:cxnSpLocks/>
            </p:cNvCxnSpPr>
            <p:nvPr/>
          </p:nvCxnSpPr>
          <p:spPr>
            <a:xfrm>
              <a:off x="4371090" y="5631735"/>
              <a:ext cx="0" cy="52882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A6D362B-3EDF-1540-A995-08C8B9B02156}"/>
                </a:ext>
              </a:extLst>
            </p:cNvPr>
            <p:cNvCxnSpPr>
              <a:cxnSpLocks/>
            </p:cNvCxnSpPr>
            <p:nvPr/>
          </p:nvCxnSpPr>
          <p:spPr>
            <a:xfrm>
              <a:off x="5408119" y="5643846"/>
              <a:ext cx="0" cy="502618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9F070B9-D7EA-EC4D-BD31-F00F664D5A6F}"/>
                </a:ext>
              </a:extLst>
            </p:cNvPr>
            <p:cNvCxnSpPr>
              <a:cxnSpLocks/>
            </p:cNvCxnSpPr>
            <p:nvPr/>
          </p:nvCxnSpPr>
          <p:spPr>
            <a:xfrm>
              <a:off x="6494058" y="5078657"/>
              <a:ext cx="0" cy="1077897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CE36E5-6187-4D4C-812B-D3844D0596B1}"/>
                </a:ext>
              </a:extLst>
            </p:cNvPr>
            <p:cNvCxnSpPr>
              <a:cxnSpLocks/>
            </p:cNvCxnSpPr>
            <p:nvPr/>
          </p:nvCxnSpPr>
          <p:spPr>
            <a:xfrm>
              <a:off x="5396076" y="6148049"/>
              <a:ext cx="111429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0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7" y="1122363"/>
            <a:ext cx="11462994" cy="27204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RPL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104502" y="836613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E40F-7CAC-3E44-9460-0D18377E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1A6B-2844-BD40-B719-30133903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RPL: Routing protocol for 6LoWPAN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73BB-646B-0844-A45B-274E6232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outing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rotocol for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ow-Power and Lossy Networks (</a:t>
            </a:r>
            <a:r>
              <a:rPr lang="en-US" dirty="0">
                <a:solidFill>
                  <a:srgbClr val="C00000"/>
                </a:solidFill>
              </a:rPr>
              <a:t>RPL</a:t>
            </a:r>
            <a:r>
              <a:rPr lang="en-US" dirty="0"/>
              <a:t>)</a:t>
            </a:r>
          </a:p>
          <a:p>
            <a:r>
              <a:rPr lang="en-US" dirty="0"/>
              <a:t>from 2011 (RFC 6550)</a:t>
            </a:r>
          </a:p>
          <a:p>
            <a:r>
              <a:rPr lang="en-US" dirty="0"/>
              <a:t>Proactive routing protocol based on distance vector routing </a:t>
            </a:r>
          </a:p>
          <a:p>
            <a:r>
              <a:rPr lang="en-US" dirty="0"/>
              <a:t>Supports unicast, multicast, and </a:t>
            </a:r>
            <a:r>
              <a:rPr lang="en-US" dirty="0" err="1"/>
              <a:t>incast</a:t>
            </a:r>
            <a:r>
              <a:rPr lang="en-US" dirty="0"/>
              <a:t> (many-to-one)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B7A5-3AF6-D44A-AC48-CF4F9A8F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1469-B253-A64E-AF0E-6C10297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another routing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8A4-042A-384A-81C5-DDDDD072E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3516824" cy="2068335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Classic routing protocols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/>
              <a:t>(OSPF, IS-IS, RIP)</a:t>
            </a:r>
          </a:p>
          <a:p>
            <a:r>
              <a:rPr lang="en-US" sz="2000" dirty="0"/>
              <a:t>Assume stable network</a:t>
            </a:r>
          </a:p>
          <a:p>
            <a:r>
              <a:rPr lang="en-US" sz="2000" dirty="0"/>
              <a:t>Fast convergence is important</a:t>
            </a:r>
          </a:p>
          <a:p>
            <a:r>
              <a:rPr lang="en-US" sz="2000" dirty="0"/>
              <a:t>Low bit error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85890-9457-D847-9946-E0E3DBEB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33059-B476-8A4A-A02A-62603ED88769}"/>
              </a:ext>
            </a:extLst>
          </p:cNvPr>
          <p:cNvSpPr txBox="1">
            <a:spLocks/>
          </p:cNvSpPr>
          <p:nvPr/>
        </p:nvSpPr>
        <p:spPr>
          <a:xfrm>
            <a:off x="6500250" y="1625430"/>
            <a:ext cx="4131590" cy="454120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00000"/>
                </a:solidFill>
              </a:rPr>
              <a:t>Needs of 6LoWPAN routing</a:t>
            </a:r>
            <a:endParaRPr lang="en-US" sz="2000" dirty="0"/>
          </a:p>
          <a:p>
            <a:r>
              <a:rPr lang="en-US" sz="2000" dirty="0"/>
              <a:t>Energy consumption very important</a:t>
            </a:r>
          </a:p>
          <a:p>
            <a:r>
              <a:rPr lang="en-US" sz="2000" dirty="0"/>
              <a:t>Dynamic topologies:</a:t>
            </a:r>
          </a:p>
          <a:p>
            <a:pPr lvl="1"/>
            <a:r>
              <a:rPr lang="en-US" sz="1600" dirty="0"/>
              <a:t>Link failures</a:t>
            </a:r>
          </a:p>
          <a:p>
            <a:pPr lvl="1"/>
            <a:r>
              <a:rPr lang="en-US" sz="1600" dirty="0"/>
              <a:t>Node failures</a:t>
            </a:r>
          </a:p>
          <a:p>
            <a:pPr lvl="1"/>
            <a:r>
              <a:rPr lang="en-US" sz="1600" dirty="0"/>
              <a:t>Node mobility</a:t>
            </a:r>
          </a:p>
          <a:p>
            <a:r>
              <a:rPr lang="en-US" sz="2000" dirty="0"/>
              <a:t>Large-scale</a:t>
            </a:r>
          </a:p>
          <a:p>
            <a:r>
              <a:rPr lang="en-US" sz="2000" dirty="0"/>
              <a:t>Self-organizing</a:t>
            </a:r>
          </a:p>
          <a:p>
            <a:r>
              <a:rPr lang="en-US" sz="2000" dirty="0"/>
              <a:t>Multicast and anycast</a:t>
            </a:r>
          </a:p>
          <a:p>
            <a:r>
              <a:rPr lang="en-US" sz="2000" dirty="0"/>
              <a:t>Consideration of constraints:</a:t>
            </a:r>
          </a:p>
          <a:p>
            <a:pPr lvl="1"/>
            <a:r>
              <a:rPr lang="en-US" sz="1600" dirty="0"/>
              <a:t>Energy</a:t>
            </a:r>
          </a:p>
          <a:p>
            <a:pPr lvl="1"/>
            <a:r>
              <a:rPr lang="en-US" sz="1600" dirty="0"/>
              <a:t>Power</a:t>
            </a:r>
          </a:p>
          <a:p>
            <a:pPr lvl="1"/>
            <a:r>
              <a:rPr lang="en-US" sz="1600" dirty="0"/>
              <a:t>Memory</a:t>
            </a:r>
          </a:p>
          <a:p>
            <a:r>
              <a:rPr lang="en-US" sz="2000" dirty="0"/>
              <a:t>Security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3F1002-EC18-B241-9622-EFCE106781B2}"/>
              </a:ext>
            </a:extLst>
          </p:cNvPr>
          <p:cNvSpPr txBox="1">
            <a:spLocks/>
          </p:cNvSpPr>
          <p:nvPr/>
        </p:nvSpPr>
        <p:spPr>
          <a:xfrm>
            <a:off x="827868" y="4267889"/>
            <a:ext cx="3542654" cy="193143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00000"/>
                </a:solidFill>
              </a:rPr>
              <a:t>Ad-hoc routing protocols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/>
              <a:t>(AODV, DSR, DSDV)</a:t>
            </a:r>
          </a:p>
          <a:p>
            <a:r>
              <a:rPr lang="en-US" sz="2000" dirty="0"/>
              <a:t>Often on-demand</a:t>
            </a:r>
          </a:p>
          <a:p>
            <a:r>
              <a:rPr lang="en-US" sz="2000" dirty="0"/>
              <a:t>Assumes similarity of routers</a:t>
            </a:r>
          </a:p>
          <a:p>
            <a:pPr marL="457200" lvl="1" indent="0">
              <a:buNone/>
            </a:pP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No consideration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27195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EBBC-00B4-9848-9743-7055DE2D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from IETF-72  (2008)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3C532-F1A9-FB4E-AC69-8BC7D4A3B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171" y="1635125"/>
            <a:ext cx="9439657" cy="45418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F41A-87A8-7B4E-B98C-193C1673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35C5-17B8-164B-AAA1-820511D5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3" y="365125"/>
            <a:ext cx="11528125" cy="884555"/>
          </a:xfrm>
        </p:spPr>
        <p:txBody>
          <a:bodyPr>
            <a:normAutofit fontScale="90000"/>
          </a:bodyPr>
          <a:lstStyle/>
          <a:p>
            <a:r>
              <a:rPr lang="en-US" dirty="0"/>
              <a:t>Destination-oriented directed acyclic graph (DODAG)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848EB-87CD-9745-84C1-23017DB2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593"/>
            <a:ext cx="10515600" cy="4743370"/>
          </a:xfrm>
        </p:spPr>
        <p:txBody>
          <a:bodyPr/>
          <a:lstStyle/>
          <a:p>
            <a:r>
              <a:rPr lang="en-US" dirty="0"/>
              <a:t>RPL builds acyclic graphs towards a root node (edge router)</a:t>
            </a:r>
          </a:p>
          <a:p>
            <a:pPr lvl="1"/>
            <a:r>
              <a:rPr lang="en-US" dirty="0"/>
              <a:t>It is a proactive (not: on-demand) routing protocol</a:t>
            </a:r>
          </a:p>
          <a:p>
            <a:pPr lvl="1"/>
            <a:r>
              <a:rPr lang="en-US" dirty="0"/>
              <a:t>Why not a tree? DAG has redundancy!</a:t>
            </a:r>
          </a:p>
          <a:p>
            <a:pPr lvl="1"/>
            <a:r>
              <a:rPr lang="en-US" dirty="0"/>
              <a:t>In extended </a:t>
            </a:r>
            <a:r>
              <a:rPr lang="en-US" dirty="0" err="1"/>
              <a:t>LoWPAN</a:t>
            </a:r>
            <a:r>
              <a:rPr lang="en-US" dirty="0"/>
              <a:t>, one DODAG is built for each edge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CF8BE-D642-2548-8219-32F34F87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68F982E-5AB1-AF48-A242-EB199B21489E}"/>
              </a:ext>
            </a:extLst>
          </p:cNvPr>
          <p:cNvGrpSpPr/>
          <p:nvPr/>
        </p:nvGrpSpPr>
        <p:grpSpPr>
          <a:xfrm>
            <a:off x="2510830" y="3414501"/>
            <a:ext cx="3952840" cy="2979798"/>
            <a:chOff x="2510830" y="3414501"/>
            <a:chExt cx="3952840" cy="29797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FA0D3E-D52E-8040-9D33-765207BD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1790" y="3414501"/>
              <a:ext cx="845614" cy="56168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1ADE44-0775-A04A-86CB-7674D4EE3B15}"/>
                </a:ext>
              </a:extLst>
            </p:cNvPr>
            <p:cNvSpPr/>
            <p:nvPr/>
          </p:nvSpPr>
          <p:spPr bwMode="auto">
            <a:xfrm>
              <a:off x="2510830" y="4296912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26D17E-7260-544B-9559-768B7A990AC7}"/>
                </a:ext>
              </a:extLst>
            </p:cNvPr>
            <p:cNvSpPr/>
            <p:nvPr/>
          </p:nvSpPr>
          <p:spPr bwMode="auto">
            <a:xfrm>
              <a:off x="4918409" y="4374404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D16588-D912-3443-8AE5-B4033482804A}"/>
                </a:ext>
              </a:extLst>
            </p:cNvPr>
            <p:cNvSpPr/>
            <p:nvPr/>
          </p:nvSpPr>
          <p:spPr bwMode="auto">
            <a:xfrm>
              <a:off x="6082670" y="4374404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787B96-C29B-334A-960E-48916B0518C1}"/>
                </a:ext>
              </a:extLst>
            </p:cNvPr>
            <p:cNvCxnSpPr>
              <a:cxnSpLocks/>
              <a:stCxn id="9" idx="1"/>
            </p:cNvCxnSpPr>
            <p:nvPr/>
          </p:nvCxnSpPr>
          <p:spPr bwMode="auto">
            <a:xfrm flipH="1" flipV="1">
              <a:off x="5412436" y="3867084"/>
              <a:ext cx="726030" cy="56311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D01D0E-E5B7-EC41-BFB0-446F5434E44E}"/>
                </a:ext>
              </a:extLst>
            </p:cNvPr>
            <p:cNvCxnSpPr>
              <a:cxnSpLocks/>
              <a:stCxn id="8" idx="0"/>
              <a:endCxn id="6" idx="2"/>
            </p:cNvCxnSpPr>
            <p:nvPr/>
          </p:nvCxnSpPr>
          <p:spPr bwMode="auto">
            <a:xfrm flipH="1" flipV="1">
              <a:off x="5094597" y="3976186"/>
              <a:ext cx="14312" cy="39821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F00484-C472-5C47-998A-75A05E3ACCEC}"/>
                </a:ext>
              </a:extLst>
            </p:cNvPr>
            <p:cNvCxnSpPr>
              <a:cxnSpLocks/>
              <a:stCxn id="7" idx="7"/>
              <a:endCxn id="6" idx="1"/>
            </p:cNvCxnSpPr>
            <p:nvPr/>
          </p:nvCxnSpPr>
          <p:spPr bwMode="auto">
            <a:xfrm flipV="1">
              <a:off x="2836034" y="3695344"/>
              <a:ext cx="1835756" cy="65736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E17F9A-C23D-B144-BFF0-2652699784A4}"/>
                </a:ext>
              </a:extLst>
            </p:cNvPr>
            <p:cNvCxnSpPr>
              <a:cxnSpLocks/>
              <a:stCxn id="19" idx="1"/>
              <a:endCxn id="7" idx="5"/>
            </p:cNvCxnSpPr>
            <p:nvPr/>
          </p:nvCxnSpPr>
          <p:spPr bwMode="auto">
            <a:xfrm flipH="1" flipV="1">
              <a:off x="2836034" y="4622116"/>
              <a:ext cx="1099609" cy="44839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EB41993-C418-7E4C-9E42-86B8AB741FD0}"/>
                </a:ext>
              </a:extLst>
            </p:cNvPr>
            <p:cNvCxnSpPr>
              <a:cxnSpLocks/>
              <a:stCxn id="19" idx="7"/>
              <a:endCxn id="8" idx="4"/>
            </p:cNvCxnSpPr>
            <p:nvPr/>
          </p:nvCxnSpPr>
          <p:spPr bwMode="auto">
            <a:xfrm flipV="1">
              <a:off x="4205051" y="4755404"/>
              <a:ext cx="903858" cy="31510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18249D-4154-B640-B84C-D2EE8EECADD6}"/>
                </a:ext>
              </a:extLst>
            </p:cNvPr>
            <p:cNvCxnSpPr>
              <a:cxnSpLocks/>
              <a:stCxn id="20" idx="7"/>
              <a:endCxn id="9" idx="4"/>
            </p:cNvCxnSpPr>
            <p:nvPr/>
          </p:nvCxnSpPr>
          <p:spPr bwMode="auto">
            <a:xfrm flipV="1">
              <a:off x="6055388" y="4755404"/>
              <a:ext cx="217782" cy="44684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C8511E-E4E7-FB4E-ACC2-43125D3999D4}"/>
                </a:ext>
              </a:extLst>
            </p:cNvPr>
            <p:cNvSpPr/>
            <p:nvPr/>
          </p:nvSpPr>
          <p:spPr bwMode="auto">
            <a:xfrm>
              <a:off x="3879847" y="5014716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2FFBD9-B705-B142-82DA-6F276A35F60C}"/>
                </a:ext>
              </a:extLst>
            </p:cNvPr>
            <p:cNvSpPr/>
            <p:nvPr/>
          </p:nvSpPr>
          <p:spPr bwMode="auto">
            <a:xfrm>
              <a:off x="5730184" y="5146452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8DD84A0-8E61-6248-9E31-131EA69F57F4}"/>
                </a:ext>
              </a:extLst>
            </p:cNvPr>
            <p:cNvSpPr/>
            <p:nvPr/>
          </p:nvSpPr>
          <p:spPr bwMode="auto">
            <a:xfrm>
              <a:off x="4918409" y="6013299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0FCA2-BC4B-7F49-BD41-C5C43E05E48B}"/>
                </a:ext>
              </a:extLst>
            </p:cNvPr>
            <p:cNvCxnSpPr>
              <a:cxnSpLocks/>
              <a:stCxn id="20" idx="1"/>
              <a:endCxn id="8" idx="4"/>
            </p:cNvCxnSpPr>
            <p:nvPr/>
          </p:nvCxnSpPr>
          <p:spPr bwMode="auto">
            <a:xfrm flipH="1" flipV="1">
              <a:off x="5108909" y="4755404"/>
              <a:ext cx="677071" cy="44684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FA57FF-6E0E-3646-9B52-E76EE94D8156}"/>
                </a:ext>
              </a:extLst>
            </p:cNvPr>
            <p:cNvCxnSpPr>
              <a:cxnSpLocks/>
              <a:stCxn id="21" idx="1"/>
              <a:endCxn id="19" idx="4"/>
            </p:cNvCxnSpPr>
            <p:nvPr/>
          </p:nvCxnSpPr>
          <p:spPr bwMode="auto">
            <a:xfrm flipH="1" flipV="1">
              <a:off x="4070347" y="5395716"/>
              <a:ext cx="903858" cy="673379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341C95-8F59-1842-816A-38F2BCFA46F6}"/>
                </a:ext>
              </a:extLst>
            </p:cNvPr>
            <p:cNvCxnSpPr>
              <a:cxnSpLocks/>
              <a:stCxn id="21" idx="7"/>
              <a:endCxn id="20" idx="4"/>
            </p:cNvCxnSpPr>
            <p:nvPr/>
          </p:nvCxnSpPr>
          <p:spPr bwMode="auto">
            <a:xfrm flipV="1">
              <a:off x="5243613" y="5527452"/>
              <a:ext cx="677071" cy="541643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AD60AE-4E7D-3547-8248-7116FCCE0657}"/>
                </a:ext>
              </a:extLst>
            </p:cNvPr>
            <p:cNvCxnSpPr>
              <a:cxnSpLocks/>
              <a:endCxn id="7" idx="6"/>
            </p:cNvCxnSpPr>
            <p:nvPr/>
          </p:nvCxnSpPr>
          <p:spPr bwMode="auto">
            <a:xfrm flipH="1" flipV="1">
              <a:off x="2891830" y="4487412"/>
              <a:ext cx="2019530" cy="7749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677BA0-7493-0A41-8B74-F81DEC8945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92359" y="4564904"/>
              <a:ext cx="790309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E8AFB9-C31B-7349-B9F0-47545AD9180F}"/>
                </a:ext>
              </a:extLst>
            </p:cNvPr>
            <p:cNvCxnSpPr>
              <a:cxnSpLocks/>
              <a:stCxn id="20" idx="2"/>
              <a:endCxn id="19" idx="6"/>
            </p:cNvCxnSpPr>
            <p:nvPr/>
          </p:nvCxnSpPr>
          <p:spPr bwMode="auto">
            <a:xfrm flipH="1" flipV="1">
              <a:off x="4260847" y="5205216"/>
              <a:ext cx="1469337" cy="13173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94AA7D6-30AF-B946-ACFB-FF9A1C2107F7}"/>
                </a:ext>
              </a:extLst>
            </p:cNvPr>
            <p:cNvSpPr/>
            <p:nvPr/>
          </p:nvSpPr>
          <p:spPr bwMode="auto">
            <a:xfrm>
              <a:off x="2978362" y="5756052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8E373E5-652C-2C48-8A1E-340DF32F5902}"/>
                </a:ext>
              </a:extLst>
            </p:cNvPr>
            <p:cNvCxnSpPr>
              <a:cxnSpLocks/>
              <a:stCxn id="49" idx="0"/>
              <a:endCxn id="7" idx="4"/>
            </p:cNvCxnSpPr>
            <p:nvPr/>
          </p:nvCxnSpPr>
          <p:spPr bwMode="auto">
            <a:xfrm flipH="1" flipV="1">
              <a:off x="2701330" y="4677912"/>
              <a:ext cx="467532" cy="107814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41544B8-E8D6-D142-B78B-03B32BC5774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701330" y="4677912"/>
              <a:ext cx="467532" cy="107814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8AEA3D-EE5C-A44D-A22B-E45BFD98FCA7}"/>
                </a:ext>
              </a:extLst>
            </p:cNvPr>
            <p:cNvCxnSpPr>
              <a:cxnSpLocks/>
              <a:endCxn id="49" idx="6"/>
            </p:cNvCxnSpPr>
            <p:nvPr/>
          </p:nvCxnSpPr>
          <p:spPr bwMode="auto">
            <a:xfrm flipH="1" flipV="1">
              <a:off x="3359362" y="5946552"/>
              <a:ext cx="1507106" cy="276017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2C36445-7717-D046-AF2E-2F76E1C1CD7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01159" y="3859078"/>
            <a:ext cx="712922" cy="557940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22E8695-817F-D048-A40A-8CEA97AD3E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07512" y="3965854"/>
            <a:ext cx="14312" cy="398218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2835BD-77B6-8345-A777-6E81438CF9C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8949" y="3685012"/>
            <a:ext cx="1835756" cy="657364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07311E0-4403-D54C-8B4D-76613E20F5EB}"/>
              </a:ext>
            </a:extLst>
          </p:cNvPr>
          <p:cNvCxnSpPr>
            <a:cxnSpLocks/>
          </p:cNvCxnSpPr>
          <p:nvPr/>
        </p:nvCxnSpPr>
        <p:spPr bwMode="auto">
          <a:xfrm flipV="1">
            <a:off x="4217966" y="4745072"/>
            <a:ext cx="903858" cy="315108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A79CED-6D20-584B-9733-ABF36CBED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68303" y="4745072"/>
            <a:ext cx="155788" cy="446844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78E155-ABD8-8547-9DCB-8405A6CC86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21824" y="4745072"/>
            <a:ext cx="677071" cy="446844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77B4A2C-C389-9344-A2F2-17E3C897FD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83262" y="5385384"/>
            <a:ext cx="903858" cy="673379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3FCA019-6CB5-444E-9C9B-E13FE3800A8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6528" y="5517120"/>
            <a:ext cx="677071" cy="541643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D0E144-775B-B040-8020-7F779D9463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04745" y="4477080"/>
            <a:ext cx="2019530" cy="77492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arrow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36EF0B4-4AC5-E84C-AE37-55DF29CD75E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14245" y="4667580"/>
            <a:ext cx="467532" cy="1078140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D59858F-D888-7343-BC18-4BB302F8A2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72277" y="5936220"/>
            <a:ext cx="1507106" cy="276017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F411-FC65-E744-94AF-127CC765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DODAG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FCCE-E488-4542-9EA3-F60C522B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5330125" cy="4541203"/>
          </a:xfrm>
        </p:spPr>
        <p:txBody>
          <a:bodyPr>
            <a:normAutofit/>
          </a:bodyPr>
          <a:lstStyle/>
          <a:p>
            <a:r>
              <a:rPr lang="en-US" dirty="0"/>
              <a:t>Each node has a </a:t>
            </a:r>
            <a:r>
              <a:rPr lang="en-US" dirty="0">
                <a:solidFill>
                  <a:srgbClr val="C00000"/>
                </a:solidFill>
              </a:rPr>
              <a:t>rank</a:t>
            </a:r>
          </a:p>
          <a:p>
            <a:pPr lvl="1"/>
            <a:r>
              <a:rPr lang="en-US" dirty="0"/>
              <a:t>Rank can be hop count from root, but can also account for objectives such as shortest path, avoiding low power nodes, etc. </a:t>
            </a:r>
          </a:p>
          <a:p>
            <a:pPr lvl="1"/>
            <a:r>
              <a:rPr lang="en-US" dirty="0"/>
              <a:t>Rank creation starts at the root and propagates downstream</a:t>
            </a:r>
          </a:p>
          <a:p>
            <a:pPr lvl="1"/>
            <a:r>
              <a:rPr lang="en-US" dirty="0"/>
              <a:t>Nodes select parent node(s) based on rank (smallest rank is preferred)</a:t>
            </a:r>
          </a:p>
          <a:p>
            <a:pPr lvl="1"/>
            <a:r>
              <a:rPr lang="en-US" dirty="0"/>
              <a:t>Rank of nodes must decrease toward the root</a:t>
            </a:r>
          </a:p>
          <a:p>
            <a:pPr lvl="2"/>
            <a:r>
              <a:rPr lang="en-US" dirty="0"/>
              <a:t>This avoids loops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9615-935E-244E-91D0-44BDA6D6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F9BEB7-7CC4-B04E-879A-E8AAC60DFF7E}"/>
              </a:ext>
            </a:extLst>
          </p:cNvPr>
          <p:cNvGrpSpPr/>
          <p:nvPr/>
        </p:nvGrpSpPr>
        <p:grpSpPr>
          <a:xfrm>
            <a:off x="7191321" y="2042901"/>
            <a:ext cx="3952840" cy="2979798"/>
            <a:chOff x="2510830" y="3414501"/>
            <a:chExt cx="3952840" cy="29797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18E61B-D93A-3E4B-9426-F699A735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1790" y="3414501"/>
              <a:ext cx="845614" cy="56168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EDC675-D1C1-8B4E-85C5-FA9F00EB59C5}"/>
                </a:ext>
              </a:extLst>
            </p:cNvPr>
            <p:cNvSpPr/>
            <p:nvPr/>
          </p:nvSpPr>
          <p:spPr bwMode="auto">
            <a:xfrm>
              <a:off x="2510830" y="4296912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F94676-FB37-0A4F-801D-9A7195FC8A1B}"/>
                </a:ext>
              </a:extLst>
            </p:cNvPr>
            <p:cNvSpPr/>
            <p:nvPr/>
          </p:nvSpPr>
          <p:spPr bwMode="auto">
            <a:xfrm>
              <a:off x="4918409" y="4374404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A1EB66-43C7-8D4F-AC44-14127BD62962}"/>
                </a:ext>
              </a:extLst>
            </p:cNvPr>
            <p:cNvSpPr/>
            <p:nvPr/>
          </p:nvSpPr>
          <p:spPr bwMode="auto">
            <a:xfrm>
              <a:off x="6082670" y="4374404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736463-01B0-4F4C-8637-5DE5089207DC}"/>
                </a:ext>
              </a:extLst>
            </p:cNvPr>
            <p:cNvCxnSpPr>
              <a:cxnSpLocks/>
              <a:stCxn id="9" idx="1"/>
            </p:cNvCxnSpPr>
            <p:nvPr/>
          </p:nvCxnSpPr>
          <p:spPr bwMode="auto">
            <a:xfrm flipH="1" flipV="1">
              <a:off x="5412436" y="3867084"/>
              <a:ext cx="726030" cy="56311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DC150A-7C2C-D041-8A0D-733229C40AB0}"/>
                </a:ext>
              </a:extLst>
            </p:cNvPr>
            <p:cNvCxnSpPr>
              <a:cxnSpLocks/>
              <a:stCxn id="8" idx="0"/>
              <a:endCxn id="6" idx="2"/>
            </p:cNvCxnSpPr>
            <p:nvPr/>
          </p:nvCxnSpPr>
          <p:spPr bwMode="auto">
            <a:xfrm flipH="1" flipV="1">
              <a:off x="5094597" y="3976186"/>
              <a:ext cx="14312" cy="39821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3006FA-9E29-4C4E-BC45-53BC8989E14C}"/>
                </a:ext>
              </a:extLst>
            </p:cNvPr>
            <p:cNvCxnSpPr>
              <a:cxnSpLocks/>
              <a:stCxn id="7" idx="7"/>
              <a:endCxn id="6" idx="1"/>
            </p:cNvCxnSpPr>
            <p:nvPr/>
          </p:nvCxnSpPr>
          <p:spPr bwMode="auto">
            <a:xfrm flipV="1">
              <a:off x="2836034" y="3695344"/>
              <a:ext cx="1835756" cy="65736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D698F6-BF2C-E045-89D3-6520ADE84BC3}"/>
                </a:ext>
              </a:extLst>
            </p:cNvPr>
            <p:cNvCxnSpPr>
              <a:cxnSpLocks/>
              <a:stCxn id="16" idx="1"/>
              <a:endCxn id="7" idx="5"/>
            </p:cNvCxnSpPr>
            <p:nvPr/>
          </p:nvCxnSpPr>
          <p:spPr bwMode="auto">
            <a:xfrm flipH="1" flipV="1">
              <a:off x="2836034" y="4622116"/>
              <a:ext cx="1099609" cy="44839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A83099-929B-824B-9549-1908F1AF164D}"/>
                </a:ext>
              </a:extLst>
            </p:cNvPr>
            <p:cNvCxnSpPr>
              <a:cxnSpLocks/>
              <a:stCxn id="16" idx="7"/>
              <a:endCxn id="8" idx="4"/>
            </p:cNvCxnSpPr>
            <p:nvPr/>
          </p:nvCxnSpPr>
          <p:spPr bwMode="auto">
            <a:xfrm flipV="1">
              <a:off x="4205051" y="4755404"/>
              <a:ext cx="903858" cy="31510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05968D-23E2-9A4E-A990-09A80DFA59AE}"/>
                </a:ext>
              </a:extLst>
            </p:cNvPr>
            <p:cNvCxnSpPr>
              <a:cxnSpLocks/>
              <a:stCxn id="17" idx="7"/>
              <a:endCxn id="9" idx="4"/>
            </p:cNvCxnSpPr>
            <p:nvPr/>
          </p:nvCxnSpPr>
          <p:spPr bwMode="auto">
            <a:xfrm flipV="1">
              <a:off x="6055388" y="4755404"/>
              <a:ext cx="217782" cy="44684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363A1E-80BB-5046-B05F-5867F555762A}"/>
                </a:ext>
              </a:extLst>
            </p:cNvPr>
            <p:cNvSpPr/>
            <p:nvPr/>
          </p:nvSpPr>
          <p:spPr bwMode="auto">
            <a:xfrm>
              <a:off x="3879847" y="5014716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BE952A-E6C3-194C-B12C-B4AC6D1449D4}"/>
                </a:ext>
              </a:extLst>
            </p:cNvPr>
            <p:cNvSpPr/>
            <p:nvPr/>
          </p:nvSpPr>
          <p:spPr bwMode="auto">
            <a:xfrm>
              <a:off x="5730184" y="5146452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C1E2F4-D6F4-594C-B4E0-C6D011CA028F}"/>
                </a:ext>
              </a:extLst>
            </p:cNvPr>
            <p:cNvSpPr/>
            <p:nvPr/>
          </p:nvSpPr>
          <p:spPr bwMode="auto">
            <a:xfrm>
              <a:off x="4918409" y="6013299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368A12-83C7-E34B-8FCF-E095782C816E}"/>
                </a:ext>
              </a:extLst>
            </p:cNvPr>
            <p:cNvCxnSpPr>
              <a:cxnSpLocks/>
              <a:stCxn id="17" idx="1"/>
              <a:endCxn id="8" idx="4"/>
            </p:cNvCxnSpPr>
            <p:nvPr/>
          </p:nvCxnSpPr>
          <p:spPr bwMode="auto">
            <a:xfrm flipH="1" flipV="1">
              <a:off x="5108909" y="4755404"/>
              <a:ext cx="677071" cy="44684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77263F-9F82-5C49-9E7F-FAA5F4E80137}"/>
                </a:ext>
              </a:extLst>
            </p:cNvPr>
            <p:cNvCxnSpPr>
              <a:cxnSpLocks/>
              <a:stCxn id="18" idx="1"/>
              <a:endCxn id="16" idx="4"/>
            </p:cNvCxnSpPr>
            <p:nvPr/>
          </p:nvCxnSpPr>
          <p:spPr bwMode="auto">
            <a:xfrm flipH="1" flipV="1">
              <a:off x="4070347" y="5395716"/>
              <a:ext cx="903858" cy="673379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CCF135-0127-AE4E-AAFD-0BE87CCD9C84}"/>
                </a:ext>
              </a:extLst>
            </p:cNvPr>
            <p:cNvCxnSpPr>
              <a:cxnSpLocks/>
              <a:stCxn id="18" idx="7"/>
              <a:endCxn id="17" idx="4"/>
            </p:cNvCxnSpPr>
            <p:nvPr/>
          </p:nvCxnSpPr>
          <p:spPr bwMode="auto">
            <a:xfrm flipV="1">
              <a:off x="5243613" y="5527452"/>
              <a:ext cx="677071" cy="541643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20B6A-04A0-CD46-8D30-2AC6830605F2}"/>
                </a:ext>
              </a:extLst>
            </p:cNvPr>
            <p:cNvCxnSpPr>
              <a:cxnSpLocks/>
              <a:endCxn id="7" idx="6"/>
            </p:cNvCxnSpPr>
            <p:nvPr/>
          </p:nvCxnSpPr>
          <p:spPr bwMode="auto">
            <a:xfrm flipH="1" flipV="1">
              <a:off x="2891830" y="4487412"/>
              <a:ext cx="2019530" cy="7749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795822-B386-8D4D-A97C-CC57297D7C2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92359" y="4564904"/>
              <a:ext cx="790309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D16CA1-3922-1B4D-BE31-D39FA40FC187}"/>
                </a:ext>
              </a:extLst>
            </p:cNvPr>
            <p:cNvCxnSpPr>
              <a:cxnSpLocks/>
              <a:stCxn id="17" idx="2"/>
              <a:endCxn id="16" idx="6"/>
            </p:cNvCxnSpPr>
            <p:nvPr/>
          </p:nvCxnSpPr>
          <p:spPr bwMode="auto">
            <a:xfrm flipH="1" flipV="1">
              <a:off x="4260847" y="5205216"/>
              <a:ext cx="1469337" cy="13173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DB1E3A-363D-DC4F-9241-912F370BE91B}"/>
                </a:ext>
              </a:extLst>
            </p:cNvPr>
            <p:cNvSpPr/>
            <p:nvPr/>
          </p:nvSpPr>
          <p:spPr bwMode="auto">
            <a:xfrm>
              <a:off x="2978362" y="5756052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kumimoji="0" lang="en-US" sz="28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278BA2-EB92-8146-ABDC-93C7C14F6F69}"/>
                </a:ext>
              </a:extLst>
            </p:cNvPr>
            <p:cNvCxnSpPr>
              <a:cxnSpLocks/>
              <a:stCxn id="25" idx="0"/>
              <a:endCxn id="7" idx="4"/>
            </p:cNvCxnSpPr>
            <p:nvPr/>
          </p:nvCxnSpPr>
          <p:spPr bwMode="auto">
            <a:xfrm flipH="1" flipV="1">
              <a:off x="2701330" y="4677912"/>
              <a:ext cx="467532" cy="107814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822957-0A14-CA4C-AF2F-E0032C4AFBC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701330" y="4677912"/>
              <a:ext cx="467532" cy="107814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00B0C-30A8-084D-AA45-88D89B496221}"/>
                </a:ext>
              </a:extLst>
            </p:cNvPr>
            <p:cNvCxnSpPr>
              <a:cxnSpLocks/>
              <a:endCxn id="25" idx="6"/>
            </p:cNvCxnSpPr>
            <p:nvPr/>
          </p:nvCxnSpPr>
          <p:spPr bwMode="auto">
            <a:xfrm flipH="1" flipV="1">
              <a:off x="3359362" y="5946552"/>
              <a:ext cx="1507106" cy="276017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F615FA-3937-4644-9B3B-F9356EEB90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81650" y="2487478"/>
            <a:ext cx="712922" cy="557940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45DB5E-2D1E-D740-895E-3F09144A4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788003" y="2594254"/>
            <a:ext cx="14312" cy="398218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952C6A-F9F0-DD4B-8D2D-738A7863F52A}"/>
              </a:ext>
            </a:extLst>
          </p:cNvPr>
          <p:cNvCxnSpPr>
            <a:cxnSpLocks/>
          </p:cNvCxnSpPr>
          <p:nvPr/>
        </p:nvCxnSpPr>
        <p:spPr bwMode="auto">
          <a:xfrm flipV="1">
            <a:off x="7529440" y="2313412"/>
            <a:ext cx="1835756" cy="657364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18B5D0-A013-3241-95F4-9D03D28AB12A}"/>
              </a:ext>
            </a:extLst>
          </p:cNvPr>
          <p:cNvCxnSpPr>
            <a:cxnSpLocks/>
          </p:cNvCxnSpPr>
          <p:nvPr/>
        </p:nvCxnSpPr>
        <p:spPr bwMode="auto">
          <a:xfrm flipV="1">
            <a:off x="8898457" y="3373472"/>
            <a:ext cx="903858" cy="315108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0C10BD-A498-AD44-BC75-6600B7844679}"/>
              </a:ext>
            </a:extLst>
          </p:cNvPr>
          <p:cNvCxnSpPr>
            <a:cxnSpLocks/>
          </p:cNvCxnSpPr>
          <p:nvPr/>
        </p:nvCxnSpPr>
        <p:spPr bwMode="auto">
          <a:xfrm flipV="1">
            <a:off x="10748794" y="3373472"/>
            <a:ext cx="155788" cy="446844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5E36D1-5D78-B846-9643-23312ED522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802315" y="3373472"/>
            <a:ext cx="677071" cy="446844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BC974C-7979-6844-9A68-488E32B766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63753" y="4013784"/>
            <a:ext cx="903858" cy="673379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0BE440-0CF1-984D-8813-AB1A8EEFE1FB}"/>
              </a:ext>
            </a:extLst>
          </p:cNvPr>
          <p:cNvCxnSpPr>
            <a:cxnSpLocks/>
          </p:cNvCxnSpPr>
          <p:nvPr/>
        </p:nvCxnSpPr>
        <p:spPr bwMode="auto">
          <a:xfrm flipV="1">
            <a:off x="9937019" y="4145520"/>
            <a:ext cx="677071" cy="541643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EF4EBF-A052-464A-B634-59387646D04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5236" y="3105480"/>
            <a:ext cx="2019530" cy="77492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arrow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52971A-3889-3B48-94E0-0F42AA25412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94736" y="3295980"/>
            <a:ext cx="467532" cy="1078140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29F049-9726-DC4B-AD75-D6CB0BBA8D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52768" y="4564620"/>
            <a:ext cx="1507106" cy="276017"/>
          </a:xfrm>
          <a:prstGeom prst="line">
            <a:avLst/>
          </a:prstGeom>
          <a:ln w="25400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716106-ABB0-9946-9DFE-B1FC0A43E02C}"/>
              </a:ext>
            </a:extLst>
          </p:cNvPr>
          <p:cNvSpPr txBox="1"/>
          <p:nvPr/>
        </p:nvSpPr>
        <p:spPr>
          <a:xfrm>
            <a:off x="10205639" y="1883045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02AA9E-FE9C-1E44-AB2A-5F9BC9A0D6C2}"/>
              </a:ext>
            </a:extLst>
          </p:cNvPr>
          <p:cNvSpPr txBox="1"/>
          <p:nvPr/>
        </p:nvSpPr>
        <p:spPr>
          <a:xfrm>
            <a:off x="11163951" y="3042835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8B4B11-4D56-BF46-92CA-931A53C75AC3}"/>
              </a:ext>
            </a:extLst>
          </p:cNvPr>
          <p:cNvSpPr txBox="1"/>
          <p:nvPr/>
        </p:nvSpPr>
        <p:spPr>
          <a:xfrm>
            <a:off x="6744351" y="2559804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F2BDD7-7795-A045-AEA9-3ACC556E04A0}"/>
              </a:ext>
            </a:extLst>
          </p:cNvPr>
          <p:cNvSpPr txBox="1"/>
          <p:nvPr/>
        </p:nvSpPr>
        <p:spPr>
          <a:xfrm>
            <a:off x="8774628" y="2761282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60BA9-E184-C14F-AF14-FF0556214316}"/>
              </a:ext>
            </a:extLst>
          </p:cNvPr>
          <p:cNvSpPr txBox="1"/>
          <p:nvPr/>
        </p:nvSpPr>
        <p:spPr>
          <a:xfrm>
            <a:off x="8965772" y="3719593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0F69C5-5EAD-EB4C-B561-53F0B83D2B05}"/>
              </a:ext>
            </a:extLst>
          </p:cNvPr>
          <p:cNvSpPr txBox="1"/>
          <p:nvPr/>
        </p:nvSpPr>
        <p:spPr>
          <a:xfrm>
            <a:off x="10877228" y="3964982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CC6E79-2E92-CB41-9B8D-AE5DFB8E4C82}"/>
              </a:ext>
            </a:extLst>
          </p:cNvPr>
          <p:cNvSpPr txBox="1"/>
          <p:nvPr/>
        </p:nvSpPr>
        <p:spPr>
          <a:xfrm>
            <a:off x="6752096" y="4427348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843F2B-8191-2342-A3CE-8E3602681E59}"/>
              </a:ext>
            </a:extLst>
          </p:cNvPr>
          <p:cNvSpPr txBox="1"/>
          <p:nvPr/>
        </p:nvSpPr>
        <p:spPr>
          <a:xfrm>
            <a:off x="10104896" y="4695985"/>
            <a:ext cx="8059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Rank: 8</a:t>
            </a:r>
          </a:p>
        </p:txBody>
      </p:sp>
    </p:spTree>
    <p:extLst>
      <p:ext uri="{BB962C8B-B14F-4D97-AF65-F5344CB8AC3E}">
        <p14:creationId xmlns:p14="http://schemas.microsoft.com/office/powerpoint/2010/main" val="1152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ED9F-369D-5A48-A198-B0D84626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RPL: Storing and non-storing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8301-02E1-E046-ABC8-6548C0D9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RPL can operate in two modes: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storing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non-storing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Storing</a:t>
            </a:r>
            <a:r>
              <a:rPr lang="en-US" dirty="0"/>
              <a:t>: each node maintains a routing entry for all destinations in the DODAG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Non-storing</a:t>
            </a:r>
            <a:r>
              <a:rPr lang="en-US" dirty="0"/>
              <a:t>: only the root maintains routing information and source routing is </a:t>
            </a:r>
            <a:br>
              <a:rPr lang="en-US" dirty="0"/>
            </a:br>
            <a:r>
              <a:rPr lang="en-US" dirty="0"/>
              <a:t> 		       used for downstream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67A3-F3AE-5747-AA78-F44136B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7ED5F-3F5D-6A4B-A471-69A6E864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24" y="3623728"/>
            <a:ext cx="845614" cy="5616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382E1A7-1F0E-0340-994F-3B3A39342F69}"/>
              </a:ext>
            </a:extLst>
          </p:cNvPr>
          <p:cNvSpPr/>
          <p:nvPr/>
        </p:nvSpPr>
        <p:spPr bwMode="auto">
          <a:xfrm>
            <a:off x="3236843" y="4774131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55FF06-F9E0-A842-A232-18A6ADB03E1E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3413031" y="4185413"/>
            <a:ext cx="14312" cy="588718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FB3555-E6E9-C04D-9028-1723CCF83EDF}"/>
              </a:ext>
            </a:extLst>
          </p:cNvPr>
          <p:cNvCxnSpPr>
            <a:cxnSpLocks/>
            <a:stCxn id="16" idx="7"/>
            <a:endCxn id="8" idx="4"/>
          </p:cNvCxnSpPr>
          <p:nvPr/>
        </p:nvCxnSpPr>
        <p:spPr bwMode="auto">
          <a:xfrm flipV="1">
            <a:off x="2678469" y="5155131"/>
            <a:ext cx="748874" cy="736791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E4BE0C6-A65A-0944-BCA7-9480DB203A69}"/>
              </a:ext>
            </a:extLst>
          </p:cNvPr>
          <p:cNvSpPr/>
          <p:nvPr/>
        </p:nvSpPr>
        <p:spPr bwMode="auto">
          <a:xfrm>
            <a:off x="2353265" y="5836126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D4292E-6E97-394B-8A8E-99CE15186942}"/>
              </a:ext>
            </a:extLst>
          </p:cNvPr>
          <p:cNvSpPr/>
          <p:nvPr/>
        </p:nvSpPr>
        <p:spPr bwMode="auto">
          <a:xfrm>
            <a:off x="3978875" y="5836126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6DD66F-57AD-FF45-ABEA-8C159AFADD88}"/>
              </a:ext>
            </a:extLst>
          </p:cNvPr>
          <p:cNvCxnSpPr>
            <a:cxnSpLocks/>
            <a:stCxn id="17" idx="1"/>
            <a:endCxn id="8" idx="4"/>
          </p:cNvCxnSpPr>
          <p:nvPr/>
        </p:nvCxnSpPr>
        <p:spPr bwMode="auto">
          <a:xfrm flipH="1" flipV="1">
            <a:off x="3427343" y="5155131"/>
            <a:ext cx="607328" cy="736791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2A15DC-BDBD-BB40-B9BB-C63A43403393}"/>
              </a:ext>
            </a:extLst>
          </p:cNvPr>
          <p:cNvCxnSpPr>
            <a:cxnSpLocks/>
            <a:stCxn id="16" idx="7"/>
          </p:cNvCxnSpPr>
          <p:nvPr/>
        </p:nvCxnSpPr>
        <p:spPr bwMode="auto">
          <a:xfrm flipV="1">
            <a:off x="2678469" y="5171276"/>
            <a:ext cx="723043" cy="720646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B6AD6F-9DC0-EE43-A37E-FA1A205F1797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>
            <a:off x="3456122" y="5184183"/>
            <a:ext cx="578549" cy="707739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BF35275-7322-5446-8736-7B072B08ACD9}"/>
              </a:ext>
            </a:extLst>
          </p:cNvPr>
          <p:cNvSpPr txBox="1"/>
          <p:nvPr/>
        </p:nvSpPr>
        <p:spPr>
          <a:xfrm>
            <a:off x="464949" y="3990814"/>
            <a:ext cx="215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Storing mode:</a:t>
            </a:r>
          </a:p>
          <a:p>
            <a:r>
              <a:rPr lang="en-US" dirty="0"/>
              <a:t>R1 and R2 have next hop information for destination R3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B82E495-2B94-2044-A9BE-045FFE7D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489" y="3621144"/>
            <a:ext cx="845614" cy="561685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E0CF2B0B-F5E6-3D4C-BB84-F7F6FE63726C}"/>
              </a:ext>
            </a:extLst>
          </p:cNvPr>
          <p:cNvSpPr/>
          <p:nvPr/>
        </p:nvSpPr>
        <p:spPr bwMode="auto">
          <a:xfrm>
            <a:off x="9201108" y="4771547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9136206-EF1E-564D-AA7F-E03D43036C86}"/>
              </a:ext>
            </a:extLst>
          </p:cNvPr>
          <p:cNvCxnSpPr>
            <a:cxnSpLocks/>
            <a:stCxn id="52" idx="0"/>
            <a:endCxn id="51" idx="2"/>
          </p:cNvCxnSpPr>
          <p:nvPr/>
        </p:nvCxnSpPr>
        <p:spPr bwMode="auto">
          <a:xfrm flipH="1" flipV="1">
            <a:off x="9377296" y="4182829"/>
            <a:ext cx="14312" cy="588718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C2FAC8-A623-BC48-9EAE-230EE23739B2}"/>
              </a:ext>
            </a:extLst>
          </p:cNvPr>
          <p:cNvCxnSpPr>
            <a:cxnSpLocks/>
            <a:stCxn id="55" idx="7"/>
            <a:endCxn id="52" idx="4"/>
          </p:cNvCxnSpPr>
          <p:nvPr/>
        </p:nvCxnSpPr>
        <p:spPr bwMode="auto">
          <a:xfrm flipV="1">
            <a:off x="8642734" y="5152547"/>
            <a:ext cx="748874" cy="736791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802E185-F6AD-0C44-B47E-1C6E2555D6EC}"/>
              </a:ext>
            </a:extLst>
          </p:cNvPr>
          <p:cNvSpPr/>
          <p:nvPr/>
        </p:nvSpPr>
        <p:spPr bwMode="auto">
          <a:xfrm>
            <a:off x="8317530" y="5833542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22D4E41-09EC-F145-AFA0-D587FFFF013E}"/>
              </a:ext>
            </a:extLst>
          </p:cNvPr>
          <p:cNvSpPr/>
          <p:nvPr/>
        </p:nvSpPr>
        <p:spPr bwMode="auto">
          <a:xfrm>
            <a:off x="9943140" y="5833542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R3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4EA26D6-B315-7449-8765-F67F85C0259A}"/>
              </a:ext>
            </a:extLst>
          </p:cNvPr>
          <p:cNvCxnSpPr>
            <a:cxnSpLocks/>
            <a:stCxn id="56" idx="1"/>
            <a:endCxn id="52" idx="4"/>
          </p:cNvCxnSpPr>
          <p:nvPr/>
        </p:nvCxnSpPr>
        <p:spPr bwMode="auto">
          <a:xfrm flipH="1" flipV="1">
            <a:off x="9391608" y="5152547"/>
            <a:ext cx="607328" cy="736791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0763C27-27DD-8444-9A19-171D81A0F43B}"/>
              </a:ext>
            </a:extLst>
          </p:cNvPr>
          <p:cNvCxnSpPr>
            <a:cxnSpLocks/>
            <a:stCxn id="55" idx="7"/>
          </p:cNvCxnSpPr>
          <p:nvPr/>
        </p:nvCxnSpPr>
        <p:spPr bwMode="auto">
          <a:xfrm flipV="1">
            <a:off x="8642734" y="5168692"/>
            <a:ext cx="723043" cy="720646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04CC9B2-4C44-A14D-B7B9-5FB6F05F42DC}"/>
              </a:ext>
            </a:extLst>
          </p:cNvPr>
          <p:cNvCxnSpPr>
            <a:cxnSpLocks/>
            <a:endCxn id="56" idx="1"/>
          </p:cNvCxnSpPr>
          <p:nvPr/>
        </p:nvCxnSpPr>
        <p:spPr bwMode="auto">
          <a:xfrm>
            <a:off x="9420387" y="5181599"/>
            <a:ext cx="578549" cy="707739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0DCE5B2-6769-9246-95B3-1DD77AF7ED20}"/>
              </a:ext>
            </a:extLst>
          </p:cNvPr>
          <p:cNvSpPr txBox="1"/>
          <p:nvPr/>
        </p:nvSpPr>
        <p:spPr>
          <a:xfrm>
            <a:off x="4974955" y="3988230"/>
            <a:ext cx="3704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Non-storing mode: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R1 and R2 forward data upstream to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Root uses source routing to forward packet to destination R3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CE17CA-EB83-0F41-A938-5247B0BEE2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99806" y="4182829"/>
            <a:ext cx="14524" cy="588048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5E2060D-6A22-D449-B001-78B8D33BA95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428959" y="4218991"/>
            <a:ext cx="14524" cy="588048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arrow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9F23-5A40-4044-8F6C-7BAB9DD5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F124-8319-8446-90F7-D743FAC8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updates are sent using the trickle algorithm</a:t>
            </a:r>
          </a:p>
          <a:p>
            <a:pPr lvl="1"/>
            <a:r>
              <a:rPr lang="en-US" dirty="0"/>
              <a:t>Trickle algorithm was originally designed for updating code in WSNs</a:t>
            </a:r>
          </a:p>
          <a:p>
            <a:pPr lvl="1"/>
            <a:r>
              <a:rPr lang="en-US" dirty="0"/>
              <a:t>Used in RPL for controlling volume of routing traffic</a:t>
            </a:r>
          </a:p>
          <a:p>
            <a:pPr lvl="1"/>
            <a:r>
              <a:rPr lang="en-US" dirty="0"/>
              <a:t>RFC 6206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Objective:</a:t>
            </a:r>
            <a:r>
              <a:rPr lang="en-US" dirty="0"/>
              <a:t> </a:t>
            </a:r>
            <a:r>
              <a:rPr lang="en-CA" dirty="0"/>
              <a:t>Density-aware resolution of inconsistency</a:t>
            </a:r>
          </a:p>
          <a:p>
            <a:pPr lvl="1"/>
            <a:r>
              <a:rPr lang="en-CA" dirty="0"/>
              <a:t>Node’s information is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inconsistent</a:t>
            </a:r>
            <a:r>
              <a:rPr lang="en-CA" dirty="0"/>
              <a:t> with neighbors: </a:t>
            </a:r>
          </a:p>
          <a:p>
            <a:pPr lvl="2"/>
            <a:r>
              <a:rPr lang="en-CA" dirty="0"/>
              <a:t>Increase frequency of communication to resolve inconsistency</a:t>
            </a:r>
          </a:p>
          <a:p>
            <a:pPr lvl="1"/>
            <a:r>
              <a:rPr lang="en-CA" dirty="0"/>
              <a:t>Node’s information is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consistent</a:t>
            </a:r>
            <a:r>
              <a:rPr lang="en-CA" dirty="0"/>
              <a:t> with neighbors: </a:t>
            </a:r>
          </a:p>
          <a:p>
            <a:pPr lvl="2"/>
            <a:r>
              <a:rPr lang="en-CA" dirty="0"/>
              <a:t>Slow communication exponentially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E567E-CEF5-FC41-B65B-1E0DE785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396F-924A-534F-BE3E-3BAD1724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protocol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2FA87-7EF4-1149-B8FB-F6FAEE71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2">
            <a:extLst>
              <a:ext uri="{FF2B5EF4-FFF2-40B4-BE49-F238E27FC236}">
                <a16:creationId xmlns:a16="http://schemas.microsoft.com/office/drawing/2014/main" id="{663D63C6-006F-1E48-B79C-2F106ECDFD02}"/>
              </a:ext>
            </a:extLst>
          </p:cNvPr>
          <p:cNvGrpSpPr>
            <a:grpSpLocks/>
          </p:cNvGrpSpPr>
          <p:nvPr/>
        </p:nvGrpSpPr>
        <p:grpSpPr bwMode="auto">
          <a:xfrm>
            <a:off x="2375553" y="3947747"/>
            <a:ext cx="5838100" cy="533400"/>
            <a:chOff x="1104" y="2880"/>
            <a:chExt cx="2324" cy="336"/>
          </a:xfrm>
        </p:grpSpPr>
        <p:sp>
          <p:nvSpPr>
            <p:cNvPr id="9" name="Rectangle 60">
              <a:extLst>
                <a:ext uri="{FF2B5EF4-FFF2-40B4-BE49-F238E27FC236}">
                  <a16:creationId xmlns:a16="http://schemas.microsoft.com/office/drawing/2014/main" id="{04552838-4EA4-664C-82FA-8D9890704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80"/>
              <a:ext cx="1199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IPv4</a:t>
              </a:r>
            </a:p>
          </p:txBody>
        </p:sp>
        <p:sp>
          <p:nvSpPr>
            <p:cNvPr id="10" name="Rectangle 61">
              <a:extLst>
                <a:ext uri="{FF2B5EF4-FFF2-40B4-BE49-F238E27FC236}">
                  <a16:creationId xmlns:a16="http://schemas.microsoft.com/office/drawing/2014/main" id="{BA8AD1C8-733F-8343-9E65-9D330DF32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2880"/>
              <a:ext cx="1056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IPv6</a:t>
              </a:r>
            </a:p>
          </p:txBody>
        </p:sp>
      </p:grpSp>
      <p:grpSp>
        <p:nvGrpSpPr>
          <p:cNvPr id="11" name="Group 71">
            <a:extLst>
              <a:ext uri="{FF2B5EF4-FFF2-40B4-BE49-F238E27FC236}">
                <a16:creationId xmlns:a16="http://schemas.microsoft.com/office/drawing/2014/main" id="{D2F31E11-9F3D-834C-B10A-4DB4701F8F06}"/>
              </a:ext>
            </a:extLst>
          </p:cNvPr>
          <p:cNvGrpSpPr>
            <a:grpSpLocks/>
          </p:cNvGrpSpPr>
          <p:nvPr/>
        </p:nvGrpSpPr>
        <p:grpSpPr bwMode="auto">
          <a:xfrm>
            <a:off x="2375553" y="3283471"/>
            <a:ext cx="5838100" cy="533400"/>
            <a:chOff x="1104" y="2448"/>
            <a:chExt cx="3456" cy="336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24817DD0-2F22-B84C-8E94-2BFBBF5E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448"/>
              <a:ext cx="1818" cy="3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TCP</a:t>
              </a: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BC3ED2F9-8A58-5F4B-81E2-A61190E6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1563" cy="3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UDP</a:t>
              </a:r>
            </a:p>
          </p:txBody>
        </p:sp>
      </p:grpSp>
      <p:sp>
        <p:nvSpPr>
          <p:cNvPr id="19" name="Rectangle 68">
            <a:extLst>
              <a:ext uri="{FF2B5EF4-FFF2-40B4-BE49-F238E27FC236}">
                <a16:creationId xmlns:a16="http://schemas.microsoft.com/office/drawing/2014/main" id="{AEF050AC-F919-AE4A-B1F8-FE7CFBBE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52" y="1547669"/>
            <a:ext cx="8676752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Application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C0BB2E89-BF64-A846-BA5B-52E15166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661" y="4926854"/>
            <a:ext cx="1507901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6LoWPAN</a:t>
            </a:r>
          </a:p>
        </p:txBody>
      </p:sp>
      <p:sp>
        <p:nvSpPr>
          <p:cNvPr id="22" name="Rectangle 59">
            <a:extLst>
              <a:ext uri="{FF2B5EF4-FFF2-40B4-BE49-F238E27FC236}">
                <a16:creationId xmlns:a16="http://schemas.microsoft.com/office/drawing/2014/main" id="{AC8060E3-F26E-7F4A-A34D-95645205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739" y="6076515"/>
            <a:ext cx="2090057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 dirty="0">
                <a:latin typeface="Arial" charset="0"/>
                <a:ea typeface="ＭＳ Ｐゴシック" charset="0"/>
              </a:rPr>
              <a:t>Bluetooth / BLE</a:t>
            </a:r>
          </a:p>
        </p:txBody>
      </p:sp>
      <p:sp>
        <p:nvSpPr>
          <p:cNvPr id="23" name="Rectangle 59">
            <a:extLst>
              <a:ext uri="{FF2B5EF4-FFF2-40B4-BE49-F238E27FC236}">
                <a16:creationId xmlns:a16="http://schemas.microsoft.com/office/drawing/2014/main" id="{44E75EA1-5ED9-404A-A939-99E51606B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831" y="6076515"/>
            <a:ext cx="1639277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>
                <a:latin typeface="Arial" charset="0"/>
                <a:ea typeface="ＭＳ Ｐゴシック" charset="0"/>
              </a:rPr>
              <a:t>WiFi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grpSp>
        <p:nvGrpSpPr>
          <p:cNvPr id="24" name="Group 71">
            <a:extLst>
              <a:ext uri="{FF2B5EF4-FFF2-40B4-BE49-F238E27FC236}">
                <a16:creationId xmlns:a16="http://schemas.microsoft.com/office/drawing/2014/main" id="{5063B300-7783-5844-A584-04267F6AC870}"/>
              </a:ext>
            </a:extLst>
          </p:cNvPr>
          <p:cNvGrpSpPr>
            <a:grpSpLocks/>
          </p:cNvGrpSpPr>
          <p:nvPr/>
        </p:nvGrpSpPr>
        <p:grpSpPr bwMode="auto">
          <a:xfrm>
            <a:off x="2372970" y="2557104"/>
            <a:ext cx="5810593" cy="539751"/>
            <a:chOff x="1104" y="2448"/>
            <a:chExt cx="2747" cy="340"/>
          </a:xfrm>
        </p:grpSpPr>
        <p:sp>
          <p:nvSpPr>
            <p:cNvPr id="25" name="Rectangle 63">
              <a:extLst>
                <a:ext uri="{FF2B5EF4-FFF2-40B4-BE49-F238E27FC236}">
                  <a16:creationId xmlns:a16="http://schemas.microsoft.com/office/drawing/2014/main" id="{80F80602-764E-EC4C-A107-8FE0BDEA7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448"/>
              <a:ext cx="604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COAP</a:t>
              </a: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CB91B27-5D1D-BF40-958C-7CCA5C84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682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MQTT</a:t>
              </a:r>
            </a:p>
          </p:txBody>
        </p: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24C50849-A859-0F4F-9789-C70123F3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452"/>
              <a:ext cx="588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AMQP</a:t>
              </a:r>
            </a:p>
          </p:txBody>
        </p:sp>
        <p:sp>
          <p:nvSpPr>
            <p:cNvPr id="33" name="Rectangle 63">
              <a:extLst>
                <a:ext uri="{FF2B5EF4-FFF2-40B4-BE49-F238E27FC236}">
                  <a16:creationId xmlns:a16="http://schemas.microsoft.com/office/drawing/2014/main" id="{0A815305-3ED7-0949-A8C8-0C9FDB20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451"/>
              <a:ext cx="605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HTTP</a:t>
              </a:r>
            </a:p>
          </p:txBody>
        </p:sp>
      </p:grpSp>
      <p:sp>
        <p:nvSpPr>
          <p:cNvPr id="28" name="Rectangle 59">
            <a:extLst>
              <a:ext uri="{FF2B5EF4-FFF2-40B4-BE49-F238E27FC236}">
                <a16:creationId xmlns:a16="http://schemas.microsoft.com/office/drawing/2014/main" id="{36F53D61-CF8E-9548-95DE-DFAC198D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446" y="6076515"/>
            <a:ext cx="1798809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>
                <a:latin typeface="Arial" charset="0"/>
                <a:ea typeface="ＭＳ Ｐゴシック" charset="0"/>
              </a:rPr>
              <a:t>LoRa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29" name="Rectangle 59">
            <a:extLst>
              <a:ext uri="{FF2B5EF4-FFF2-40B4-BE49-F238E27FC236}">
                <a16:creationId xmlns:a16="http://schemas.microsoft.com/office/drawing/2014/main" id="{760F5F6C-80A2-AE44-85EE-28BF543D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925" y="5407231"/>
            <a:ext cx="1171889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 dirty="0" err="1">
                <a:latin typeface="Arial" charset="0"/>
                <a:ea typeface="ＭＳ Ｐゴシック" charset="0"/>
              </a:rPr>
              <a:t>LoRaWAN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49CB20-4BFF-CF43-9D36-9D74DD129847}"/>
              </a:ext>
            </a:extLst>
          </p:cNvPr>
          <p:cNvSpPr txBox="1"/>
          <p:nvPr/>
        </p:nvSpPr>
        <p:spPr>
          <a:xfrm>
            <a:off x="370138" y="2464671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Messaging </a:t>
            </a:r>
            <a:br>
              <a:rPr lang="en-US" dirty="0"/>
            </a:br>
            <a:r>
              <a:rPr lang="en-US" dirty="0"/>
              <a:t>Protocols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9ABB47-18A2-7940-9D63-70A37CBB7C8C}"/>
              </a:ext>
            </a:extLst>
          </p:cNvPr>
          <p:cNvSpPr txBox="1"/>
          <p:nvPr/>
        </p:nvSpPr>
        <p:spPr>
          <a:xfrm>
            <a:off x="370138" y="3246463"/>
            <a:ext cx="108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33FC4E-52F5-A843-B3FC-AC624F7F2E12}"/>
              </a:ext>
            </a:extLst>
          </p:cNvPr>
          <p:cNvSpPr txBox="1"/>
          <p:nvPr/>
        </p:nvSpPr>
        <p:spPr>
          <a:xfrm>
            <a:off x="370138" y="4028255"/>
            <a:ext cx="105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A2CF0C-D1B8-D648-9619-D1AFDEF66E7F}"/>
              </a:ext>
            </a:extLst>
          </p:cNvPr>
          <p:cNvSpPr txBox="1"/>
          <p:nvPr/>
        </p:nvSpPr>
        <p:spPr>
          <a:xfrm>
            <a:off x="370138" y="5661709"/>
            <a:ext cx="147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 and PHY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F50AC3E-3C17-874E-ADE5-DCD513AC57AB}"/>
              </a:ext>
            </a:extLst>
          </p:cNvPr>
          <p:cNvSpPr/>
          <p:nvPr/>
        </p:nvSpPr>
        <p:spPr>
          <a:xfrm>
            <a:off x="2220687" y="2257753"/>
            <a:ext cx="6163896" cy="35206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C26E8E-8FFA-0644-B9BC-079B90451B11}"/>
              </a:ext>
            </a:extLst>
          </p:cNvPr>
          <p:cNvSpPr txBox="1"/>
          <p:nvPr/>
        </p:nvSpPr>
        <p:spPr>
          <a:xfrm>
            <a:off x="2832647" y="4695701"/>
            <a:ext cx="25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TCP/IP protocol</a:t>
            </a:r>
            <a:br>
              <a:rPr lang="en-US" dirty="0"/>
            </a:br>
            <a:r>
              <a:rPr lang="en-US" dirty="0"/>
              <a:t>stack</a:t>
            </a: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C33FDBA4-993A-9C40-87C9-6A4EBF51C1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54804" y="3821206"/>
            <a:ext cx="3489647" cy="660707"/>
          </a:xfrm>
          <a:prstGeom prst="rect">
            <a:avLst/>
          </a:prstGeom>
          <a:solidFill>
            <a:srgbClr val="ADE3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Zigbee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4BD3DE25-6AAF-4948-BD74-F5F7AED1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904" y="6076515"/>
            <a:ext cx="2782564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 dirty="0">
                <a:latin typeface="Arial" charset="0"/>
                <a:ea typeface="ＭＳ Ｐゴシック" charset="0"/>
              </a:rPr>
              <a:t>IEEE 802.15.4</a:t>
            </a:r>
          </a:p>
        </p:txBody>
      </p:sp>
    </p:spTree>
    <p:extLst>
      <p:ext uri="{BB962C8B-B14F-4D97-AF65-F5344CB8AC3E}">
        <p14:creationId xmlns:p14="http://schemas.microsoft.com/office/powerpoint/2010/main" val="395675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9F23-5A40-4044-8F6C-7BAB9DD5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F124-8319-8446-90F7-D743FAC8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 parameters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aseline="-25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</a:t>
            </a:r>
            <a:r>
              <a:rPr lang="en-US" dirty="0"/>
              <a:t> –  minimum interval between transmissions	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aseline="-25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dirty="0"/>
              <a:t> – maximum interval between transmissions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</a:t>
            </a:r>
            <a:r>
              <a:rPr lang="en-US" dirty="0"/>
              <a:t> 	– redundancy constant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Variables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/>
              <a:t> 	– size of the current interval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	</a:t>
            </a:r>
            <a:r>
              <a:rPr lang="en-US" dirty="0"/>
              <a:t>– timeout value with t </a:t>
            </a:r>
            <a:r>
              <a:rPr lang="en-CA" dirty="0"/>
              <a:t>∈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[I/2,I]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	</a:t>
            </a:r>
            <a:r>
              <a:rPr lang="en-US" dirty="0"/>
              <a:t>– counter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E567E-CEF5-FC41-B65B-1E0DE785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9F23-5A40-4044-8F6C-7BAB9DD5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F124-8319-8446-90F7-D743FAC8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1157488" cy="45412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Initialization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random 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,I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Start of interval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= 0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 = random (I/2,I)</a:t>
            </a:r>
          </a:p>
          <a:p>
            <a:pPr marL="457200" lvl="1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Upon receiving update:</a:t>
            </a:r>
          </a:p>
          <a:p>
            <a:pPr marL="0" indent="0">
              <a:buNone/>
            </a:pPr>
            <a:r>
              <a:rPr lang="en-US" sz="2400" dirty="0"/>
              <a:t>	update “consistent” 	→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c++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	</a:t>
            </a:r>
            <a:r>
              <a:rPr lang="en-US" sz="2400" dirty="0"/>
              <a:t>update “inconsistent”	→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I &gt;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I =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then start new interval</a:t>
            </a: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After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/>
              <a:t>time units: 	transmit update only if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&lt; K</a:t>
            </a:r>
          </a:p>
          <a:p>
            <a:r>
              <a:rPr lang="en-US" sz="2400" dirty="0"/>
              <a:t>End of interval: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min (2I,I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400" dirty="0"/>
              <a:t>and start new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E567E-CEF5-FC41-B65B-1E0DE785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190B-22B8-8FAC-A379-978DB2D2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Trickle algorithm in RPL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B6033-4518-EB3F-2C60-C933F819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messages are called DIO </a:t>
            </a:r>
            <a:br>
              <a:rPr lang="en-US" dirty="0"/>
            </a:br>
            <a:r>
              <a:rPr lang="en-US" dirty="0"/>
              <a:t>(DODAG Information Object) messages</a:t>
            </a:r>
          </a:p>
          <a:p>
            <a:pPr lvl="1"/>
            <a:r>
              <a:rPr lang="en-US" dirty="0"/>
              <a:t>Nodes send  DIO messages</a:t>
            </a:r>
          </a:p>
          <a:p>
            <a:pPr lvl="1"/>
            <a:r>
              <a:rPr lang="en-US" dirty="0"/>
              <a:t>DIO is used by a nodes to select </a:t>
            </a:r>
            <a:br>
              <a:rPr lang="en-US" dirty="0"/>
            </a:br>
            <a:r>
              <a:rPr lang="en-US" dirty="0"/>
              <a:t>DODAG parent candidates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Consistency is checked with regards to the rank of nodes</a:t>
            </a:r>
            <a:br>
              <a:rPr lang="en-US" dirty="0"/>
            </a:br>
            <a:r>
              <a:rPr lang="en-US" dirty="0"/>
              <a:t>Inconsistencies: </a:t>
            </a:r>
          </a:p>
          <a:p>
            <a:pPr lvl="1"/>
            <a:r>
              <a:rPr lang="en-US" dirty="0"/>
              <a:t>Receiving a  DIO message that triggers a change to the parent candidates</a:t>
            </a:r>
          </a:p>
          <a:p>
            <a:pPr lvl="1"/>
            <a:r>
              <a:rPr lang="en-US" dirty="0"/>
              <a:t>Receiving a data message that is inconsistent with ranking of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117A3-A5CE-63E8-2B85-7ABA91F5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0CA4A-8F32-D5B4-0910-3EC1AFA89EB3}"/>
              </a:ext>
            </a:extLst>
          </p:cNvPr>
          <p:cNvSpPr txBox="1"/>
          <p:nvPr/>
        </p:nvSpPr>
        <p:spPr>
          <a:xfrm>
            <a:off x="7260273" y="1321038"/>
            <a:ext cx="5063169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of DIO message:</a:t>
            </a:r>
          </a:p>
          <a:p>
            <a:endParaRPr lang="en-US" dirty="0"/>
          </a:p>
          <a:p>
            <a:r>
              <a:rPr lang="en-CA" b="1" dirty="0"/>
              <a:t>ICMPv6 Type</a:t>
            </a:r>
            <a:r>
              <a:rPr lang="en-CA" dirty="0"/>
              <a:t>: 	155 (for RPL Control Messages)</a:t>
            </a:r>
          </a:p>
          <a:p>
            <a:r>
              <a:rPr lang="en-CA" b="1" dirty="0" err="1"/>
              <a:t>RPLInstanceID</a:t>
            </a:r>
            <a:r>
              <a:rPr lang="en-CA" dirty="0"/>
              <a:t>: 	1</a:t>
            </a:r>
          </a:p>
          <a:p>
            <a:r>
              <a:rPr lang="en-CA" b="1" dirty="0" err="1"/>
              <a:t>VersionNumber</a:t>
            </a:r>
            <a:r>
              <a:rPr lang="en-CA" dirty="0"/>
              <a:t>: 	10  </a:t>
            </a:r>
            <a:br>
              <a:rPr lang="en-CA" dirty="0"/>
            </a:br>
            <a:r>
              <a:rPr lang="en-CA" b="1" dirty="0"/>
              <a:t>Rank</a:t>
            </a:r>
            <a:r>
              <a:rPr lang="en-CA" dirty="0"/>
              <a:t>: 		256 (distance from the root)</a:t>
            </a:r>
          </a:p>
          <a:p>
            <a:r>
              <a:rPr lang="en-CA" b="1" dirty="0"/>
              <a:t>MOP</a:t>
            </a:r>
            <a:r>
              <a:rPr lang="en-CA" dirty="0"/>
              <a:t>: 		Non-storing mode</a:t>
            </a:r>
          </a:p>
          <a:p>
            <a:r>
              <a:rPr lang="en-CA" b="1" dirty="0"/>
              <a:t>DAGID</a:t>
            </a:r>
            <a:r>
              <a:rPr lang="en-CA" dirty="0"/>
              <a:t>: 		123456789abcd9abcdef01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158A-6C45-8048-8217-298450F4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6LoWPAN/RPL vs.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3F47-F361-C2F1-F310-CBDE8ACC1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/>
              <a:t>Quantitative: </a:t>
            </a:r>
            <a:r>
              <a:rPr lang="en-CA" dirty="0"/>
              <a:t>No (current) quantitative comparison exists</a:t>
            </a:r>
          </a:p>
          <a:p>
            <a:r>
              <a:rPr lang="en-CA" b="1" dirty="0"/>
              <a:t>Qualitatively: </a:t>
            </a:r>
          </a:p>
          <a:p>
            <a:pPr lvl="1"/>
            <a:r>
              <a:rPr lang="en-CA" dirty="0"/>
              <a:t>6LoWPAN has (significantly) lower adoption than Zigbee</a:t>
            </a:r>
          </a:p>
          <a:p>
            <a:pPr lvl="1"/>
            <a:r>
              <a:rPr lang="en-CA" dirty="0"/>
              <a:t>6LoWPAN is gaining traction through IP based IoT deployments (e.g., Threads)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D186-53CC-533C-9A0A-E2FBDD04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004C6CEF-C661-2C30-E537-A757B1C0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49" y="3981220"/>
            <a:ext cx="5369439" cy="2510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F2F7E-CD7F-F654-58B4-6CA3C82A3908}"/>
              </a:ext>
            </a:extLst>
          </p:cNvPr>
          <p:cNvSpPr txBox="1"/>
          <p:nvPr/>
        </p:nvSpPr>
        <p:spPr>
          <a:xfrm>
            <a:off x="6420257" y="4233745"/>
            <a:ext cx="22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Google Trends (2025):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DFF9-EA13-5C94-528B-A0C493EA3A9B}"/>
              </a:ext>
            </a:extLst>
          </p:cNvPr>
          <p:cNvSpPr txBox="1"/>
          <p:nvPr/>
        </p:nvSpPr>
        <p:spPr>
          <a:xfrm>
            <a:off x="11317170" y="4126427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196F3"/>
                </a:solidFill>
              </a:rPr>
              <a:t>Zigbee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4041-A2FF-5661-1086-E3805A485E99}"/>
              </a:ext>
            </a:extLst>
          </p:cNvPr>
          <p:cNvSpPr txBox="1"/>
          <p:nvPr/>
        </p:nvSpPr>
        <p:spPr>
          <a:xfrm>
            <a:off x="10710914" y="5676423"/>
            <a:ext cx="121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44336"/>
                </a:solidFill>
              </a:rPr>
              <a:t>6LoWPAN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EE49E-4DEE-6438-9F1C-0F93D495D809}"/>
              </a:ext>
            </a:extLst>
          </p:cNvPr>
          <p:cNvSpPr txBox="1"/>
          <p:nvPr/>
        </p:nvSpPr>
        <p:spPr>
          <a:xfrm>
            <a:off x="11191822" y="6122115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A28"/>
                </a:solidFill>
              </a:rPr>
              <a:t>RPL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287F79-D68A-2195-4A09-43491159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737" y="1473027"/>
            <a:ext cx="3016250" cy="2002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F061CC-A40D-D3A2-6348-3671738C6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669" y="1426141"/>
            <a:ext cx="3030445" cy="20485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A34D19-4017-2E41-D2D7-5079DF43B18B}"/>
              </a:ext>
            </a:extLst>
          </p:cNvPr>
          <p:cNvSpPr/>
          <p:nvPr/>
        </p:nvSpPr>
        <p:spPr>
          <a:xfrm>
            <a:off x="6568999" y="1210785"/>
            <a:ext cx="5564776" cy="74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05D2B-9ED6-6F51-C26E-8C9CECAEADF7}"/>
              </a:ext>
            </a:extLst>
          </p:cNvPr>
          <p:cNvSpPr txBox="1"/>
          <p:nvPr/>
        </p:nvSpPr>
        <p:spPr>
          <a:xfrm>
            <a:off x="5797568" y="1579749"/>
            <a:ext cx="628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share:     2014                                2019 (prediction in 2014)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BBC4C-B3C4-DF47-C1FA-D50A3291E47F}"/>
              </a:ext>
            </a:extLst>
          </p:cNvPr>
          <p:cNvSpPr txBox="1"/>
          <p:nvPr/>
        </p:nvSpPr>
        <p:spPr>
          <a:xfrm>
            <a:off x="8314862" y="3471393"/>
            <a:ext cx="3828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https://</a:t>
            </a:r>
            <a:r>
              <a:rPr lang="en-US" sz="1000" dirty="0" err="1"/>
              <a:t>www.eetimes.com</a:t>
            </a:r>
            <a:r>
              <a:rPr lang="en-US" sz="1000" dirty="0"/>
              <a:t>/zigbee-opens-umbrella-3-0-spec/#</a:t>
            </a:r>
          </a:p>
        </p:txBody>
      </p:sp>
    </p:spTree>
    <p:extLst>
      <p:ext uri="{BB962C8B-B14F-4D97-AF65-F5344CB8AC3E}">
        <p14:creationId xmlns:p14="http://schemas.microsoft.com/office/powerpoint/2010/main" val="143869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7" y="1122363"/>
            <a:ext cx="11462994" cy="27204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6LowPAN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104502" y="836613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E40F-7CAC-3E44-9460-0D18377E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1930-3301-A84D-8F7D-407828C4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5900-3FA4-0749-800C-48148D45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7924800" cy="45412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IPv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-based </a:t>
            </a:r>
            <a:r>
              <a:rPr lang="en-US" dirty="0">
                <a:solidFill>
                  <a:srgbClr val="C00000"/>
                </a:solidFill>
              </a:rPr>
              <a:t>Lo</a:t>
            </a:r>
            <a:r>
              <a:rPr lang="en-US" dirty="0"/>
              <a:t>w-power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/>
              <a:t>ireless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ersonal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rea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etwork (</a:t>
            </a:r>
            <a:r>
              <a:rPr lang="en-US" dirty="0">
                <a:solidFill>
                  <a:srgbClr val="C00000"/>
                </a:solidFill>
              </a:rPr>
              <a:t>6LoWPAN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IETF (Internet Engineering Task Force) standard to enable IPv6 over low-power low-rate wireless networks on simple embedded devices</a:t>
            </a:r>
          </a:p>
          <a:p>
            <a:endParaRPr lang="en-US" dirty="0"/>
          </a:p>
          <a:p>
            <a:r>
              <a:rPr lang="en-US" dirty="0"/>
              <a:t>Started in 2005. </a:t>
            </a:r>
            <a:br>
              <a:rPr lang="en-US" dirty="0"/>
            </a:br>
            <a:r>
              <a:rPr lang="en-US" dirty="0"/>
              <a:t>Published RFCs: RFC4944, RFC6282, RFC6775</a:t>
            </a:r>
          </a:p>
          <a:p>
            <a:endParaRPr lang="en-US" dirty="0"/>
          </a:p>
          <a:p>
            <a:r>
              <a:rPr lang="en-US" dirty="0"/>
              <a:t>Originally designed to run over IEEE 802.15.4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46CAC-3203-F44A-964A-3BD83EA3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E454F-F3C3-FD45-B78E-8F12E558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579" y="1426028"/>
            <a:ext cx="2871934" cy="1426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C4AFA-531F-2149-BE76-8EF6195431F8}"/>
              </a:ext>
            </a:extLst>
          </p:cNvPr>
          <p:cNvSpPr txBox="1"/>
          <p:nvPr/>
        </p:nvSpPr>
        <p:spPr>
          <a:xfrm>
            <a:off x="9055067" y="5454359"/>
            <a:ext cx="217714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 also an RFC for IPv6 over BLE</a:t>
            </a:r>
          </a:p>
          <a:p>
            <a:r>
              <a:rPr lang="en-US" dirty="0">
                <a:sym typeface="Wingdings" pitchFamily="2" charset="2"/>
              </a:rPr>
              <a:t> RFC 7668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0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5181-6B42-3240-9028-CCDE53F4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architecture: 3 </a:t>
            </a:r>
            <a:r>
              <a:rPr lang="en-US" dirty="0" err="1"/>
              <a:t>LoWPAN</a:t>
            </a:r>
            <a:r>
              <a:rPr lang="en-US" dirty="0"/>
              <a:t>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472F1-6D1B-2441-8930-DE74AA07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728" y="6365608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EE8D7-BCB7-C345-8EE2-420A77A48FD9}"/>
              </a:ext>
            </a:extLst>
          </p:cNvPr>
          <p:cNvSpPr txBox="1"/>
          <p:nvPr/>
        </p:nvSpPr>
        <p:spPr>
          <a:xfrm>
            <a:off x="9510362" y="1247815"/>
            <a:ext cx="22876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  <a:p>
            <a:endParaRPr lang="en-US" dirty="0"/>
          </a:p>
          <a:p>
            <a:r>
              <a:rPr lang="en-US" dirty="0"/>
              <a:t>Router inside </a:t>
            </a:r>
            <a:r>
              <a:rPr lang="en-US" dirty="0" err="1"/>
              <a:t>LoWPAN</a:t>
            </a:r>
            <a:endParaRPr lang="en-US" dirty="0"/>
          </a:p>
          <a:p>
            <a:endParaRPr lang="en-US" dirty="0"/>
          </a:p>
          <a:p>
            <a:r>
              <a:rPr lang="en-US" dirty="0"/>
              <a:t>Edge Router</a:t>
            </a:r>
          </a:p>
          <a:p>
            <a:endParaRPr lang="en-US" dirty="0"/>
          </a:p>
          <a:p>
            <a:r>
              <a:rPr lang="en-US" dirty="0"/>
              <a:t>Internet Router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0F32ACD-6980-7543-B337-A5BCDE095741}"/>
              </a:ext>
            </a:extLst>
          </p:cNvPr>
          <p:cNvSpPr/>
          <p:nvPr/>
        </p:nvSpPr>
        <p:spPr bwMode="auto">
          <a:xfrm>
            <a:off x="533400" y="1440894"/>
            <a:ext cx="6338455" cy="130110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Internet</a:t>
            </a: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CB356A59-3D12-3D4A-825D-1562B36519F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362" y="3112676"/>
            <a:ext cx="3269673" cy="2872509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1D6E758B-159D-6D4B-996D-CB5878C7EF8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78" y="2240158"/>
            <a:ext cx="669058" cy="5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DC8044-FD77-6947-9619-8F801BF93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13" y="3399003"/>
            <a:ext cx="845614" cy="5616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35CB82E-6332-AB43-88DF-BF92F5EFE536}"/>
              </a:ext>
            </a:extLst>
          </p:cNvPr>
          <p:cNvSpPr/>
          <p:nvPr/>
        </p:nvSpPr>
        <p:spPr bwMode="auto">
          <a:xfrm>
            <a:off x="581291" y="4372488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EA91EF-BB23-294B-ACBC-304BC7374439}"/>
              </a:ext>
            </a:extLst>
          </p:cNvPr>
          <p:cNvSpPr/>
          <p:nvPr/>
        </p:nvSpPr>
        <p:spPr bwMode="auto">
          <a:xfrm>
            <a:off x="1493982" y="4375749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B01461-60AA-F247-B310-66B8BDCB5F0E}"/>
              </a:ext>
            </a:extLst>
          </p:cNvPr>
          <p:cNvSpPr/>
          <p:nvPr/>
        </p:nvSpPr>
        <p:spPr bwMode="auto">
          <a:xfrm>
            <a:off x="2665291" y="4342064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0C3F72-E142-D440-A740-30524FDF3231}"/>
              </a:ext>
            </a:extLst>
          </p:cNvPr>
          <p:cNvSpPr/>
          <p:nvPr/>
        </p:nvSpPr>
        <p:spPr bwMode="auto">
          <a:xfrm>
            <a:off x="2328164" y="5076355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D83D4F-1715-284D-9424-64DBBB05C778}"/>
              </a:ext>
            </a:extLst>
          </p:cNvPr>
          <p:cNvSpPr/>
          <p:nvPr/>
        </p:nvSpPr>
        <p:spPr bwMode="auto">
          <a:xfrm>
            <a:off x="614817" y="5256464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8455EA-B8EA-5940-A056-40C5F7A4C686}"/>
              </a:ext>
            </a:extLst>
          </p:cNvPr>
          <p:cNvSpPr/>
          <p:nvPr/>
        </p:nvSpPr>
        <p:spPr bwMode="auto">
          <a:xfrm>
            <a:off x="-2077583" y="6526442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2A1976-8BD3-D246-8F05-3284AACAAD98}"/>
              </a:ext>
            </a:extLst>
          </p:cNvPr>
          <p:cNvSpPr/>
          <p:nvPr/>
        </p:nvSpPr>
        <p:spPr bwMode="auto">
          <a:xfrm>
            <a:off x="1519982" y="5219518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06FE68-AC01-924C-90D6-3DA466739907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1677220" y="2781301"/>
            <a:ext cx="639087" cy="61770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231A93-6E0B-DA43-BEF2-BA74F4060D04}"/>
              </a:ext>
            </a:extLst>
          </p:cNvPr>
          <p:cNvCxnSpPr>
            <a:cxnSpLocks/>
            <a:stCxn id="25" idx="1"/>
          </p:cNvCxnSpPr>
          <p:nvPr/>
        </p:nvCxnSpPr>
        <p:spPr bwMode="auto">
          <a:xfrm flipH="1" flipV="1">
            <a:off x="1995057" y="3851586"/>
            <a:ext cx="726030" cy="546274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B8F0D2-2A0D-534A-BF20-D0DA5FE8152D}"/>
              </a:ext>
            </a:extLst>
          </p:cNvPr>
          <p:cNvCxnSpPr>
            <a:cxnSpLocks/>
            <a:stCxn id="24" idx="0"/>
            <a:endCxn id="21" idx="2"/>
          </p:cNvCxnSpPr>
          <p:nvPr/>
        </p:nvCxnSpPr>
        <p:spPr bwMode="auto">
          <a:xfrm flipH="1" flipV="1">
            <a:off x="1677220" y="3960688"/>
            <a:ext cx="7262" cy="415061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4923E0-5A27-7348-A8CE-636FCEBC0509}"/>
              </a:ext>
            </a:extLst>
          </p:cNvPr>
          <p:cNvCxnSpPr>
            <a:cxnSpLocks/>
            <a:stCxn id="23" idx="7"/>
          </p:cNvCxnSpPr>
          <p:nvPr/>
        </p:nvCxnSpPr>
        <p:spPr bwMode="auto">
          <a:xfrm flipV="1">
            <a:off x="906495" y="3897768"/>
            <a:ext cx="460150" cy="530516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4847BC-EC48-984F-9965-727FDF39916C}"/>
              </a:ext>
            </a:extLst>
          </p:cNvPr>
          <p:cNvCxnSpPr>
            <a:cxnSpLocks/>
            <a:stCxn id="27" idx="0"/>
            <a:endCxn id="23" idx="4"/>
          </p:cNvCxnSpPr>
          <p:nvPr/>
        </p:nvCxnSpPr>
        <p:spPr bwMode="auto">
          <a:xfrm flipH="1" flipV="1">
            <a:off x="771791" y="4753488"/>
            <a:ext cx="33526" cy="502976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8BF88-77E0-2E49-95D1-D9F21B715AB7}"/>
              </a:ext>
            </a:extLst>
          </p:cNvPr>
          <p:cNvCxnSpPr>
            <a:cxnSpLocks/>
            <a:stCxn id="29" idx="0"/>
            <a:endCxn id="24" idx="4"/>
          </p:cNvCxnSpPr>
          <p:nvPr/>
        </p:nvCxnSpPr>
        <p:spPr bwMode="auto">
          <a:xfrm flipH="1" flipV="1">
            <a:off x="1684482" y="4756749"/>
            <a:ext cx="26000" cy="462769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3AFBC93-BE1A-4449-B6FF-9FFBC3531A8A}"/>
              </a:ext>
            </a:extLst>
          </p:cNvPr>
          <p:cNvCxnSpPr>
            <a:cxnSpLocks/>
            <a:stCxn id="26" idx="7"/>
            <a:endCxn id="25" idx="4"/>
          </p:cNvCxnSpPr>
          <p:nvPr/>
        </p:nvCxnSpPr>
        <p:spPr bwMode="auto">
          <a:xfrm flipV="1">
            <a:off x="2653368" y="4723064"/>
            <a:ext cx="202423" cy="409087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550CDE12-9CBC-2043-B565-A2E06267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76" y="3449801"/>
            <a:ext cx="845614" cy="5616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4354CF8-C783-2445-B0ED-8AA68F1C6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30" y="3445183"/>
            <a:ext cx="845614" cy="561685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AF2FAA-0ACB-7A4D-986D-0BA337FB1885}"/>
              </a:ext>
            </a:extLst>
          </p:cNvPr>
          <p:cNvCxnSpPr>
            <a:cxnSpLocks/>
          </p:cNvCxnSpPr>
          <p:nvPr/>
        </p:nvCxnSpPr>
        <p:spPr bwMode="auto">
          <a:xfrm flipH="1">
            <a:off x="4724257" y="3121913"/>
            <a:ext cx="2239961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B296B52-CB9D-4444-83FA-25894DF7B604}"/>
              </a:ext>
            </a:extLst>
          </p:cNvPr>
          <p:cNvCxnSpPr>
            <a:cxnSpLocks/>
          </p:cNvCxnSpPr>
          <p:nvPr/>
        </p:nvCxnSpPr>
        <p:spPr bwMode="auto">
          <a:xfrm>
            <a:off x="5668243" y="2798641"/>
            <a:ext cx="0" cy="33250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08A071-93C6-2C45-B202-ECABE7486AA4}"/>
              </a:ext>
            </a:extLst>
          </p:cNvPr>
          <p:cNvCxnSpPr>
            <a:cxnSpLocks/>
            <a:endCxn id="53" idx="0"/>
          </p:cNvCxnSpPr>
          <p:nvPr/>
        </p:nvCxnSpPr>
        <p:spPr bwMode="auto">
          <a:xfrm>
            <a:off x="6609437" y="3121912"/>
            <a:ext cx="0" cy="323271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358CFB-B975-114D-AA3B-D22220B3CB42}"/>
              </a:ext>
            </a:extLst>
          </p:cNvPr>
          <p:cNvCxnSpPr>
            <a:cxnSpLocks/>
            <a:endCxn id="52" idx="0"/>
          </p:cNvCxnSpPr>
          <p:nvPr/>
        </p:nvCxnSpPr>
        <p:spPr bwMode="auto">
          <a:xfrm>
            <a:off x="5173183" y="3121913"/>
            <a:ext cx="0" cy="32788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AB86BFAF-BB04-9E43-B4DC-1B630DD13984}"/>
              </a:ext>
            </a:extLst>
          </p:cNvPr>
          <p:cNvSpPr/>
          <p:nvPr/>
        </p:nvSpPr>
        <p:spPr bwMode="auto">
          <a:xfrm>
            <a:off x="4428236" y="4238562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3559452-ADF9-594A-BB10-1EC551960B2D}"/>
              </a:ext>
            </a:extLst>
          </p:cNvPr>
          <p:cNvSpPr/>
          <p:nvPr/>
        </p:nvSpPr>
        <p:spPr bwMode="auto">
          <a:xfrm>
            <a:off x="5193147" y="4481967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EF10B8-E40F-7A47-A941-74923E172FCD}"/>
              </a:ext>
            </a:extLst>
          </p:cNvPr>
          <p:cNvSpPr/>
          <p:nvPr/>
        </p:nvSpPr>
        <p:spPr bwMode="auto">
          <a:xfrm>
            <a:off x="4461762" y="5122538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ts val="1000"/>
              </a:spcAft>
            </a:pPr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D9DA178-A108-F343-8FD0-D749697FF0A7}"/>
              </a:ext>
            </a:extLst>
          </p:cNvPr>
          <p:cNvSpPr/>
          <p:nvPr/>
        </p:nvSpPr>
        <p:spPr bwMode="auto">
          <a:xfrm>
            <a:off x="5219147" y="5325736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ts val="1000"/>
              </a:spcAft>
            </a:pPr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88C91CC-832D-5744-8C82-5DBB618FFB77}"/>
              </a:ext>
            </a:extLst>
          </p:cNvPr>
          <p:cNvCxnSpPr>
            <a:cxnSpLocks/>
            <a:stCxn id="67" idx="0"/>
          </p:cNvCxnSpPr>
          <p:nvPr/>
        </p:nvCxnSpPr>
        <p:spPr bwMode="auto">
          <a:xfrm flipH="1" flipV="1">
            <a:off x="5247075" y="3993015"/>
            <a:ext cx="136572" cy="488952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CB9E58-0570-4645-B850-333B2EA463EA}"/>
              </a:ext>
            </a:extLst>
          </p:cNvPr>
          <p:cNvCxnSpPr>
            <a:cxnSpLocks/>
            <a:stCxn id="66" idx="0"/>
          </p:cNvCxnSpPr>
          <p:nvPr/>
        </p:nvCxnSpPr>
        <p:spPr bwMode="auto">
          <a:xfrm flipV="1">
            <a:off x="4618736" y="3943927"/>
            <a:ext cx="253302" cy="294635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08B8559-75B7-0C4A-9BE9-536953832666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 bwMode="auto">
          <a:xfrm flipH="1" flipV="1">
            <a:off x="4618736" y="4619562"/>
            <a:ext cx="33526" cy="502976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3515FAF-7E3B-0A4D-BDCE-54E929DA492F}"/>
              </a:ext>
            </a:extLst>
          </p:cNvPr>
          <p:cNvCxnSpPr>
            <a:cxnSpLocks/>
            <a:stCxn id="69" idx="0"/>
            <a:endCxn id="67" idx="4"/>
          </p:cNvCxnSpPr>
          <p:nvPr/>
        </p:nvCxnSpPr>
        <p:spPr bwMode="auto">
          <a:xfrm flipH="1" flipV="1">
            <a:off x="5383647" y="4862967"/>
            <a:ext cx="26000" cy="462769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Oval 2">
            <a:extLst>
              <a:ext uri="{FF2B5EF4-FFF2-40B4-BE49-F238E27FC236}">
                <a16:creationId xmlns:a16="http://schemas.microsoft.com/office/drawing/2014/main" id="{95EEE27C-DC60-C242-8A1E-879CB3BF68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22436" y="3232748"/>
            <a:ext cx="3999346" cy="2821709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D3F7006-C58E-5D4F-A7D3-847039276DA8}"/>
              </a:ext>
            </a:extLst>
          </p:cNvPr>
          <p:cNvSpPr/>
          <p:nvPr/>
        </p:nvSpPr>
        <p:spPr bwMode="auto">
          <a:xfrm>
            <a:off x="6731001" y="4412694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D75AEE7-239F-3D49-AD1C-421912034B3F}"/>
              </a:ext>
            </a:extLst>
          </p:cNvPr>
          <p:cNvSpPr/>
          <p:nvPr/>
        </p:nvSpPr>
        <p:spPr bwMode="auto">
          <a:xfrm>
            <a:off x="6082744" y="5127156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ts val="1000"/>
              </a:spcAft>
            </a:pPr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5DF04F6-0EFB-EE44-B273-5FE232A1EDEF}"/>
              </a:ext>
            </a:extLst>
          </p:cNvPr>
          <p:cNvSpPr/>
          <p:nvPr/>
        </p:nvSpPr>
        <p:spPr bwMode="auto">
          <a:xfrm>
            <a:off x="6784710" y="5311881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ts val="1000"/>
              </a:spcAft>
            </a:pPr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5E72031-EF80-8B4A-8422-17FA73ECCEDE}"/>
              </a:ext>
            </a:extLst>
          </p:cNvPr>
          <p:cNvCxnSpPr>
            <a:cxnSpLocks/>
            <a:stCxn id="87" idx="7"/>
            <a:endCxn id="86" idx="3"/>
          </p:cNvCxnSpPr>
          <p:nvPr/>
        </p:nvCxnSpPr>
        <p:spPr bwMode="auto">
          <a:xfrm flipV="1">
            <a:off x="6407948" y="4737898"/>
            <a:ext cx="378849" cy="445054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35ED4F5-03A2-E540-8AE1-B42E69AC7A9A}"/>
              </a:ext>
            </a:extLst>
          </p:cNvPr>
          <p:cNvCxnSpPr>
            <a:cxnSpLocks/>
            <a:stCxn id="88" idx="0"/>
            <a:endCxn id="86" idx="4"/>
          </p:cNvCxnSpPr>
          <p:nvPr/>
        </p:nvCxnSpPr>
        <p:spPr bwMode="auto">
          <a:xfrm flipH="1" flipV="1">
            <a:off x="6921501" y="4793694"/>
            <a:ext cx="53709" cy="518187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9B9AE396-66A3-5749-B04D-F3D1671CC499}"/>
              </a:ext>
            </a:extLst>
          </p:cNvPr>
          <p:cNvSpPr/>
          <p:nvPr/>
        </p:nvSpPr>
        <p:spPr bwMode="auto">
          <a:xfrm>
            <a:off x="8982363" y="4345709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B0DC7A2-DC9C-8A45-BEE1-51B190F1A5A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31112" y="3905270"/>
            <a:ext cx="136572" cy="488952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Picture 37">
            <a:extLst>
              <a:ext uri="{FF2B5EF4-FFF2-40B4-BE49-F238E27FC236}">
                <a16:creationId xmlns:a16="http://schemas.microsoft.com/office/drawing/2014/main" id="{EDBFFA35-3D0D-914D-9EB0-2E1DE2E6E6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27" y="2313709"/>
            <a:ext cx="669058" cy="5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Oval 2">
            <a:extLst>
              <a:ext uri="{FF2B5EF4-FFF2-40B4-BE49-F238E27FC236}">
                <a16:creationId xmlns:a16="http://schemas.microsoft.com/office/drawing/2014/main" id="{20E5C211-B0A4-204F-A0FE-8E8C868503D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599054" y="3602181"/>
            <a:ext cx="2715491" cy="2401475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CC00311-2B08-574F-8961-72567722353C}"/>
              </a:ext>
            </a:extLst>
          </p:cNvPr>
          <p:cNvSpPr/>
          <p:nvPr/>
        </p:nvSpPr>
        <p:spPr bwMode="auto">
          <a:xfrm>
            <a:off x="10344727" y="4618182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C93E073-A529-B842-80C0-5F678E33D40E}"/>
              </a:ext>
            </a:extLst>
          </p:cNvPr>
          <p:cNvSpPr/>
          <p:nvPr/>
        </p:nvSpPr>
        <p:spPr bwMode="auto">
          <a:xfrm>
            <a:off x="9952781" y="3917191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F954529-7EAA-2C42-B4FA-E88F1A28E1EA}"/>
              </a:ext>
            </a:extLst>
          </p:cNvPr>
          <p:cNvSpPr/>
          <p:nvPr/>
        </p:nvSpPr>
        <p:spPr bwMode="auto">
          <a:xfrm>
            <a:off x="9865035" y="5307264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BB3B0CE-C5CD-7641-8D64-65EBF33C93B2}"/>
              </a:ext>
            </a:extLst>
          </p:cNvPr>
          <p:cNvSpPr/>
          <p:nvPr/>
        </p:nvSpPr>
        <p:spPr bwMode="auto">
          <a:xfrm>
            <a:off x="8996817" y="5141009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2799B73-0427-AC49-BD32-A865EEAE680A}"/>
              </a:ext>
            </a:extLst>
          </p:cNvPr>
          <p:cNvCxnSpPr>
            <a:cxnSpLocks/>
            <a:stCxn id="104" idx="2"/>
            <a:endCxn id="91" idx="6"/>
          </p:cNvCxnSpPr>
          <p:nvPr/>
        </p:nvCxnSpPr>
        <p:spPr bwMode="auto">
          <a:xfrm flipH="1" flipV="1">
            <a:off x="9363363" y="4536209"/>
            <a:ext cx="981364" cy="272473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DD21113-BCC4-0043-86EB-1DB19D9B2D3E}"/>
              </a:ext>
            </a:extLst>
          </p:cNvPr>
          <p:cNvCxnSpPr>
            <a:cxnSpLocks/>
            <a:stCxn id="104" idx="0"/>
            <a:endCxn id="105" idx="5"/>
          </p:cNvCxnSpPr>
          <p:nvPr/>
        </p:nvCxnSpPr>
        <p:spPr bwMode="auto">
          <a:xfrm flipH="1" flipV="1">
            <a:off x="10277985" y="4242395"/>
            <a:ext cx="257242" cy="375787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066FC9F-3671-E04B-8BAB-93436F3F1DB7}"/>
              </a:ext>
            </a:extLst>
          </p:cNvPr>
          <p:cNvCxnSpPr>
            <a:cxnSpLocks/>
            <a:stCxn id="91" idx="4"/>
            <a:endCxn id="107" idx="0"/>
          </p:cNvCxnSpPr>
          <p:nvPr/>
        </p:nvCxnSpPr>
        <p:spPr bwMode="auto">
          <a:xfrm>
            <a:off x="9172863" y="4726709"/>
            <a:ext cx="14454" cy="4143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7B92BE6-4059-BD45-9AA9-D6A37B0C5D54}"/>
              </a:ext>
            </a:extLst>
          </p:cNvPr>
          <p:cNvCxnSpPr>
            <a:cxnSpLocks/>
            <a:stCxn id="104" idx="4"/>
            <a:endCxn id="106" idx="7"/>
          </p:cNvCxnSpPr>
          <p:nvPr/>
        </p:nvCxnSpPr>
        <p:spPr bwMode="auto">
          <a:xfrm flipH="1">
            <a:off x="10190239" y="4999182"/>
            <a:ext cx="344988" cy="363878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EA0F717A-56D6-D142-9FD3-988B991C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76" y="2329979"/>
            <a:ext cx="845614" cy="561685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139DDA9A-AC89-1040-B136-79E77D58BC6A}"/>
              </a:ext>
            </a:extLst>
          </p:cNvPr>
          <p:cNvSpPr/>
          <p:nvPr/>
        </p:nvSpPr>
        <p:spPr bwMode="auto">
          <a:xfrm>
            <a:off x="8610600" y="1781016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93ABD2F-C86E-114C-9CA7-47D7C43AC51A}"/>
              </a:ext>
            </a:extLst>
          </p:cNvPr>
          <p:cNvSpPr/>
          <p:nvPr/>
        </p:nvSpPr>
        <p:spPr bwMode="auto">
          <a:xfrm>
            <a:off x="8590418" y="1233403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B69B35A-6636-1143-BE75-1B14E4B3E72D}"/>
              </a:ext>
            </a:extLst>
          </p:cNvPr>
          <p:cNvSpPr/>
          <p:nvPr/>
        </p:nvSpPr>
        <p:spPr>
          <a:xfrm>
            <a:off x="758406" y="6116843"/>
            <a:ext cx="171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LoWPAN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9ABA3FB-7931-3A4E-8621-AF385D8E812A}"/>
              </a:ext>
            </a:extLst>
          </p:cNvPr>
          <p:cNvSpPr/>
          <p:nvPr/>
        </p:nvSpPr>
        <p:spPr>
          <a:xfrm>
            <a:off x="4970455" y="6167643"/>
            <a:ext cx="196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LoWPAN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5A6551E-C7E7-3847-A544-CA4C8114883F}"/>
              </a:ext>
            </a:extLst>
          </p:cNvPr>
          <p:cNvSpPr/>
          <p:nvPr/>
        </p:nvSpPr>
        <p:spPr>
          <a:xfrm>
            <a:off x="9267161" y="6116843"/>
            <a:ext cx="176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Ad-Hoc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LoWPAN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37">
            <a:extLst>
              <a:ext uri="{FF2B5EF4-FFF2-40B4-BE49-F238E27FC236}">
                <a16:creationId xmlns:a16="http://schemas.microsoft.com/office/drawing/2014/main" id="{9FC40E74-12D6-4346-B14B-D0E6C4489CB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93" y="2881698"/>
            <a:ext cx="669058" cy="5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93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03A0-D9CC-004F-B123-7AB4A1DC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6LoWPAN protocol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7C59E-3CB9-A744-A424-61F33838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63722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04C735-EB76-7543-86F8-18A460725B8B}"/>
              </a:ext>
            </a:extLst>
          </p:cNvPr>
          <p:cNvSpPr txBox="1">
            <a:spLocks/>
          </p:cNvSpPr>
          <p:nvPr/>
        </p:nvSpPr>
        <p:spPr>
          <a:xfrm>
            <a:off x="8610600" y="54637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BD2C-A080-5A4B-B075-F8D248F925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09803560-4DAA-3041-AD4C-64FC38B3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3455688"/>
            <a:ext cx="2340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IP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295B19-C026-2147-A508-ED507A20EB56}"/>
              </a:ext>
            </a:extLst>
          </p:cNvPr>
          <p:cNvGrpSpPr/>
          <p:nvPr/>
        </p:nvGrpSpPr>
        <p:grpSpPr>
          <a:xfrm>
            <a:off x="2532064" y="2766881"/>
            <a:ext cx="2353761" cy="533400"/>
            <a:chOff x="2532064" y="3662179"/>
            <a:chExt cx="2353761" cy="533400"/>
          </a:xfrm>
        </p:grpSpPr>
        <p:sp>
          <p:nvSpPr>
            <p:cNvPr id="11" name="Rectangle 63">
              <a:extLst>
                <a:ext uri="{FF2B5EF4-FFF2-40B4-BE49-F238E27FC236}">
                  <a16:creationId xmlns:a16="http://schemas.microsoft.com/office/drawing/2014/main" id="{5EA398BC-34A4-3F4E-B33B-F25331018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58" y="3662179"/>
              <a:ext cx="1147967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TCP</a:t>
              </a:r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7BCC7CF6-320E-764F-B6A8-9C64E91F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064" y="3662179"/>
              <a:ext cx="1134562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UDP</a:t>
              </a:r>
            </a:p>
          </p:txBody>
        </p:sp>
      </p:grpSp>
      <p:sp>
        <p:nvSpPr>
          <p:cNvPr id="14" name="Rectangle 59">
            <a:extLst>
              <a:ext uri="{FF2B5EF4-FFF2-40B4-BE49-F238E27FC236}">
                <a16:creationId xmlns:a16="http://schemas.microsoft.com/office/drawing/2014/main" id="{4AA2D19E-9123-1F4B-9627-CEAB82B0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377" y="4103912"/>
            <a:ext cx="2340000" cy="427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6LoWPAN</a:t>
            </a:r>
          </a:p>
        </p:txBody>
      </p:sp>
      <p:sp>
        <p:nvSpPr>
          <p:cNvPr id="22" name="Rectangle 59">
            <a:extLst>
              <a:ext uri="{FF2B5EF4-FFF2-40B4-BE49-F238E27FC236}">
                <a16:creationId xmlns:a16="http://schemas.microsoft.com/office/drawing/2014/main" id="{33E3EACD-518E-C84F-8667-9D6E002E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4621040"/>
            <a:ext cx="2340000" cy="3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WiFi</a:t>
            </a:r>
            <a:r>
              <a:rPr lang="en-US" dirty="0">
                <a:latin typeface="Arial" charset="0"/>
                <a:ea typeface="ＭＳ Ｐゴシック" charset="0"/>
              </a:rPr>
              <a:t> MAC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929729-6837-BA4D-AC45-4F783C1E34DE}"/>
              </a:ext>
            </a:extLst>
          </p:cNvPr>
          <p:cNvSpPr txBox="1"/>
          <p:nvPr/>
        </p:nvSpPr>
        <p:spPr>
          <a:xfrm>
            <a:off x="293937" y="2181110"/>
            <a:ext cx="193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layer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9A6E0-8247-8D47-8928-F90AC08A02CD}"/>
              </a:ext>
            </a:extLst>
          </p:cNvPr>
          <p:cNvSpPr txBox="1"/>
          <p:nvPr/>
        </p:nvSpPr>
        <p:spPr>
          <a:xfrm>
            <a:off x="293937" y="2851585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layer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D1A83-9125-9047-8382-EFF127E2C3B1}"/>
              </a:ext>
            </a:extLst>
          </p:cNvPr>
          <p:cNvSpPr txBox="1"/>
          <p:nvPr/>
        </p:nvSpPr>
        <p:spPr>
          <a:xfrm>
            <a:off x="293937" y="3537722"/>
            <a:ext cx="157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layer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D7F802-F593-4544-8C92-4C89039BDB1D}"/>
              </a:ext>
            </a:extLst>
          </p:cNvPr>
          <p:cNvSpPr txBox="1"/>
          <p:nvPr/>
        </p:nvSpPr>
        <p:spPr>
          <a:xfrm>
            <a:off x="293937" y="4343725"/>
            <a:ext cx="173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link layer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BFA4924-FAE3-734B-B891-3334A2C3FA53}"/>
              </a:ext>
            </a:extLst>
          </p:cNvPr>
          <p:cNvSpPr/>
          <p:nvPr/>
        </p:nvSpPr>
        <p:spPr>
          <a:xfrm>
            <a:off x="2220686" y="1817914"/>
            <a:ext cx="2993571" cy="38430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9ABEA1-22B0-1E45-84B8-7FC49F553B56}"/>
              </a:ext>
            </a:extLst>
          </p:cNvPr>
          <p:cNvSpPr txBox="1"/>
          <p:nvPr/>
        </p:nvSpPr>
        <p:spPr>
          <a:xfrm>
            <a:off x="2728355" y="1422078"/>
            <a:ext cx="19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Classic TCP/IP stack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1B0059-4F9D-F744-A329-CC9DD33BDE0F}"/>
              </a:ext>
            </a:extLst>
          </p:cNvPr>
          <p:cNvSpPr txBox="1"/>
          <p:nvPr/>
        </p:nvSpPr>
        <p:spPr>
          <a:xfrm>
            <a:off x="293937" y="5076517"/>
            <a:ext cx="143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layer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7BB728E3-FD7A-1A43-B087-99ADCD06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5063183"/>
            <a:ext cx="2340000" cy="3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WiFi</a:t>
            </a:r>
            <a:r>
              <a:rPr lang="en-US" dirty="0">
                <a:latin typeface="Arial" charset="0"/>
                <a:ea typeface="ＭＳ Ｐゴシック" charset="0"/>
              </a:rPr>
              <a:t> PHY</a:t>
            </a:r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8694421F-D0AF-444B-8B19-E76F50E9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2078074"/>
            <a:ext cx="233997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>
                <a:latin typeface="Arial" charset="0"/>
                <a:ea typeface="ＭＳ Ｐゴシック" charset="0"/>
              </a:rPr>
              <a:t>HTTP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id="{663F50BD-71DD-6143-A318-E7F305A6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91" y="3444433"/>
            <a:ext cx="2340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</a:rPr>
              <a:t>IPv6</a:t>
            </a:r>
          </a:p>
        </p:txBody>
      </p:sp>
      <p:sp>
        <p:nvSpPr>
          <p:cNvPr id="45" name="Rectangle 64">
            <a:extLst>
              <a:ext uri="{FF2B5EF4-FFF2-40B4-BE49-F238E27FC236}">
                <a16:creationId xmlns:a16="http://schemas.microsoft.com/office/drawing/2014/main" id="{770ADE69-3228-694F-AD1C-CEFD298F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91" y="2755626"/>
            <a:ext cx="2340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>
                <a:latin typeface="Arial" charset="0"/>
                <a:ea typeface="ＭＳ Ｐゴシック" charset="0"/>
              </a:rPr>
              <a:t>UDP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6" name="Rectangle 59">
            <a:extLst>
              <a:ext uri="{FF2B5EF4-FFF2-40B4-BE49-F238E27FC236}">
                <a16:creationId xmlns:a16="http://schemas.microsoft.com/office/drawing/2014/main" id="{BD4820D5-6FC4-0E4F-AC26-8728DA68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91" y="4609785"/>
            <a:ext cx="2340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</a:rPr>
              <a:t>802.15.4 MAC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9E4801A-2224-D142-A6EF-06385AA3526E}"/>
              </a:ext>
            </a:extLst>
          </p:cNvPr>
          <p:cNvSpPr/>
          <p:nvPr/>
        </p:nvSpPr>
        <p:spPr>
          <a:xfrm>
            <a:off x="5704114" y="1806659"/>
            <a:ext cx="2993571" cy="38430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B20430-4797-E948-B019-E94485F4C402}"/>
              </a:ext>
            </a:extLst>
          </p:cNvPr>
          <p:cNvSpPr txBox="1"/>
          <p:nvPr/>
        </p:nvSpPr>
        <p:spPr>
          <a:xfrm>
            <a:off x="6211783" y="1410823"/>
            <a:ext cx="19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6LoWPAN stack</a:t>
            </a:r>
          </a:p>
        </p:txBody>
      </p:sp>
      <p:sp>
        <p:nvSpPr>
          <p:cNvPr id="49" name="Rectangle 59">
            <a:extLst>
              <a:ext uri="{FF2B5EF4-FFF2-40B4-BE49-F238E27FC236}">
                <a16:creationId xmlns:a16="http://schemas.microsoft.com/office/drawing/2014/main" id="{39C2BB02-3C45-5B48-A443-C6B12CC2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91" y="5051928"/>
            <a:ext cx="2340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</a:rPr>
              <a:t>802.15.4 PHY</a:t>
            </a:r>
          </a:p>
        </p:txBody>
      </p:sp>
      <p:sp>
        <p:nvSpPr>
          <p:cNvPr id="50" name="Rectangle 68">
            <a:extLst>
              <a:ext uri="{FF2B5EF4-FFF2-40B4-BE49-F238E27FC236}">
                <a16:creationId xmlns:a16="http://schemas.microsoft.com/office/drawing/2014/main" id="{20FD1BAF-FBB2-0746-B386-1C580A66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91" y="2066819"/>
            <a:ext cx="233997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>
                <a:latin typeface="Arial" charset="0"/>
                <a:ea typeface="ＭＳ Ｐゴシック" charset="0"/>
              </a:rPr>
              <a:t>HTTP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951E00-9FB4-A642-BF15-07C43974D218}"/>
              </a:ext>
            </a:extLst>
          </p:cNvPr>
          <p:cNvSpPr txBox="1"/>
          <p:nvPr/>
        </p:nvSpPr>
        <p:spPr>
          <a:xfrm>
            <a:off x="8795657" y="4071257"/>
            <a:ext cx="317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6LoWPAN is an adaptation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not limited to 802.15.4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7E02F8-6C59-6C4B-83B5-6AF6F64BA6EB}"/>
              </a:ext>
            </a:extLst>
          </p:cNvPr>
          <p:cNvSpPr txBox="1"/>
          <p:nvPr/>
        </p:nvSpPr>
        <p:spPr>
          <a:xfrm>
            <a:off x="8795656" y="2775857"/>
            <a:ext cx="255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limited to UDP, but UDP is preferred</a:t>
            </a:r>
          </a:p>
        </p:txBody>
      </p:sp>
    </p:spTree>
    <p:extLst>
      <p:ext uri="{BB962C8B-B14F-4D97-AF65-F5344CB8AC3E}">
        <p14:creationId xmlns:p14="http://schemas.microsoft.com/office/powerpoint/2010/main" val="100663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F782-5565-0A43-95DB-AAA0EA96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Challenges of running IPv6 over 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3C33-7700-2743-A3A8-E0F70E19B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Size of IPv6 addresses and headers</a:t>
            </a:r>
          </a:p>
          <a:p>
            <a:pPr lvl="1"/>
            <a:r>
              <a:rPr lang="en-US" dirty="0"/>
              <a:t>IPv6 address is 16 bytes</a:t>
            </a:r>
          </a:p>
          <a:p>
            <a:pPr lvl="1"/>
            <a:r>
              <a:rPr lang="en-US" dirty="0"/>
              <a:t>IPv6 header is min. 40 bytes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Header compression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Packet size</a:t>
            </a:r>
          </a:p>
          <a:p>
            <a:pPr lvl="1"/>
            <a:r>
              <a:rPr lang="en-US" dirty="0"/>
              <a:t>Smallest IPv6 MTU is 1280 bytes </a:t>
            </a:r>
          </a:p>
          <a:p>
            <a:pPr lvl="1"/>
            <a:r>
              <a:rPr lang="en-US" dirty="0"/>
              <a:t>Largest MAC frame in 802.15.4 is 127 bytes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Fragmentation and reassembly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Routing </a:t>
            </a:r>
          </a:p>
          <a:p>
            <a:pPr lvl="1"/>
            <a:r>
              <a:rPr lang="en-US" dirty="0"/>
              <a:t>Routing in IPv6 requires multiple header compressions/fragmentations</a:t>
            </a:r>
          </a:p>
          <a:p>
            <a:pPr lvl="1"/>
            <a:r>
              <a:rPr lang="en-US" dirty="0"/>
              <a:t>With routing in 802.15.4, entire </a:t>
            </a:r>
            <a:r>
              <a:rPr lang="en-US" dirty="0" err="1"/>
              <a:t>LoWPAN</a:t>
            </a:r>
            <a:r>
              <a:rPr lang="en-US" dirty="0"/>
              <a:t> appears as a single subnet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Support two routing modes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à"/>
            </a:pP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47500-1428-9940-8A96-2D434D41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1076-104C-F44A-B6D1-DB9B1CEF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D8DA-1DEB-EB40-B7CC-35A22EBA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6LoWPAN header compression is stateless</a:t>
            </a:r>
          </a:p>
          <a:p>
            <a:pPr lvl="1"/>
            <a:r>
              <a:rPr lang="en-US" sz="2000" dirty="0"/>
              <a:t>based “shared state within contexts” </a:t>
            </a:r>
          </a:p>
          <a:p>
            <a:pPr lvl="1"/>
            <a:endParaRPr lang="en-US" sz="2000" dirty="0"/>
          </a:p>
          <a:p>
            <a:r>
              <a:rPr lang="en-US" dirty="0"/>
              <a:t>Omit common fields of IPv6 addresses in same </a:t>
            </a:r>
            <a:r>
              <a:rPr lang="en-US" dirty="0" err="1"/>
              <a:t>LoWPAN</a:t>
            </a:r>
            <a:endParaRPr lang="en-US" dirty="0"/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Version:</a:t>
            </a:r>
            <a:r>
              <a:rPr lang="en-US" dirty="0"/>
              <a:t> omitted, assumed to be 6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Traffic class, flow label: </a:t>
            </a:r>
            <a:r>
              <a:rPr lang="en-US" dirty="0"/>
              <a:t>omitted, assumed to be 0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Payload length: </a:t>
            </a:r>
            <a:r>
              <a:rPr lang="en-US" dirty="0"/>
              <a:t>omitted, inferred from 802.15.4 header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Hop limit: </a:t>
            </a:r>
            <a:r>
              <a:rPr lang="en-US" dirty="0"/>
              <a:t>2 bits, mapped to  fixed value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Next header field: </a:t>
            </a:r>
            <a:r>
              <a:rPr lang="en-US" dirty="0"/>
              <a:t>only 2 bits, limited to UDP, ICMP, TCP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Source and destination address: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Prefix length of IPv6 addresses are known through context sharing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Interface ID of IPv6 addresses are constructed from MAC address </a:t>
            </a:r>
            <a:br>
              <a:rPr lang="en-US" dirty="0"/>
            </a:br>
            <a:r>
              <a:rPr lang="en-US" dirty="0"/>
              <a:t>(EUI address) or constructed from 16-bit 802.15.4 address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UDP port number</a:t>
            </a:r>
            <a:r>
              <a:rPr lang="en-US" dirty="0"/>
              <a:t>: only 4 bits (limited to range 61616-61631)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F0D63-E6F6-D647-8562-99FC85EA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6CC3F56-15D3-8BC0-11FB-20D78D65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07411"/>
              </p:ext>
            </p:extLst>
          </p:nvPr>
        </p:nvGraphicFramePr>
        <p:xfrm>
          <a:off x="8124561" y="2878779"/>
          <a:ext cx="4067439" cy="21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866238" imgH="4737150" progId="Visio.Drawing.11">
                  <p:embed/>
                </p:oleObj>
              </mc:Choice>
              <mc:Fallback>
                <p:oleObj name="Visio" r:id="rId3" imgW="8866238" imgH="4737150" progId="Visio.Drawing.11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3660E102-682F-E645-A6C7-468191AE2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561" y="2878779"/>
                        <a:ext cx="4067439" cy="21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71DCCC1-54D1-9AE8-F233-3A46C289AE94}"/>
              </a:ext>
            </a:extLst>
          </p:cNvPr>
          <p:cNvSpPr/>
          <p:nvPr/>
        </p:nvSpPr>
        <p:spPr>
          <a:xfrm>
            <a:off x="8784378" y="2989944"/>
            <a:ext cx="30258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4C756B-0DB9-117C-50EB-731D557AEAC2}"/>
              </a:ext>
            </a:extLst>
          </p:cNvPr>
          <p:cNvSpPr/>
          <p:nvPr/>
        </p:nvSpPr>
        <p:spPr>
          <a:xfrm>
            <a:off x="9433172" y="3011714"/>
            <a:ext cx="30258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F614-5818-770E-234F-07E61B251AE2}"/>
              </a:ext>
            </a:extLst>
          </p:cNvPr>
          <p:cNvSpPr/>
          <p:nvPr/>
        </p:nvSpPr>
        <p:spPr>
          <a:xfrm>
            <a:off x="10695925" y="3007358"/>
            <a:ext cx="30258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DBFF3-F734-E809-7DEE-06952912C866}"/>
              </a:ext>
            </a:extLst>
          </p:cNvPr>
          <p:cNvSpPr/>
          <p:nvPr/>
        </p:nvSpPr>
        <p:spPr>
          <a:xfrm>
            <a:off x="9238479" y="3191101"/>
            <a:ext cx="30258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✘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4C3E39-18F8-2A6D-CB79-1DF0359EA0E7}"/>
              </a:ext>
            </a:extLst>
          </p:cNvPr>
          <p:cNvCxnSpPr>
            <a:cxnSpLocks/>
          </p:cNvCxnSpPr>
          <p:nvPr/>
        </p:nvCxnSpPr>
        <p:spPr>
          <a:xfrm flipH="1">
            <a:off x="10552912" y="3385101"/>
            <a:ext cx="503313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2823EE-B4BD-1AAC-D8FC-5DEFD4113653}"/>
              </a:ext>
            </a:extLst>
          </p:cNvPr>
          <p:cNvCxnSpPr>
            <a:cxnSpLocks/>
          </p:cNvCxnSpPr>
          <p:nvPr/>
        </p:nvCxnSpPr>
        <p:spPr>
          <a:xfrm flipH="1">
            <a:off x="11353800" y="3385101"/>
            <a:ext cx="503313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FD92E0-EB14-AD6A-F72C-6E39674C8D1E}"/>
              </a:ext>
            </a:extLst>
          </p:cNvPr>
          <p:cNvCxnSpPr>
            <a:cxnSpLocks/>
          </p:cNvCxnSpPr>
          <p:nvPr/>
        </p:nvCxnSpPr>
        <p:spPr>
          <a:xfrm flipH="1">
            <a:off x="9238479" y="3803112"/>
            <a:ext cx="2618634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F4E3A2-9B13-1284-67C8-5ED3F52F1589}"/>
              </a:ext>
            </a:extLst>
          </p:cNvPr>
          <p:cNvCxnSpPr>
            <a:cxnSpLocks/>
          </p:cNvCxnSpPr>
          <p:nvPr/>
        </p:nvCxnSpPr>
        <p:spPr>
          <a:xfrm flipH="1">
            <a:off x="9238479" y="4573820"/>
            <a:ext cx="2618634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B4D8-32AD-F340-B1B5-25CA31F2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88C31-A9BF-DD45-81FD-B6F980E5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6LoWPAN concatenates headers  (dispatch = header type)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2000" dirty="0"/>
              <a:t>Header compression header</a:t>
            </a:r>
          </a:p>
          <a:p>
            <a:pPr lvl="1"/>
            <a:r>
              <a:rPr lang="en-US" sz="2000" dirty="0"/>
              <a:t>Fragmentation header</a:t>
            </a:r>
          </a:p>
          <a:p>
            <a:pPr lvl="1"/>
            <a:r>
              <a:rPr lang="en-US" sz="2000" dirty="0"/>
              <a:t>Mesh header</a:t>
            </a:r>
          </a:p>
          <a:p>
            <a:pPr lvl="1"/>
            <a:r>
              <a:rPr lang="en-US" sz="2000" dirty="0"/>
              <a:t>Broadcast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15675-824C-A648-A73D-880012B3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AC8536E8-C2B2-4241-A439-F2CBCC76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397" y="2312594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400" dirty="0">
                <a:latin typeface="Arial" charset="0"/>
                <a:ea typeface="ＭＳ Ｐゴシック" charset="0"/>
              </a:rPr>
              <a:t>Dispatch Type </a:t>
            </a:r>
            <a:r>
              <a:rPr lang="en-US" sz="1400" i="1" dirty="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7202B9DB-C878-5644-8CB8-5B865190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038" y="2312594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400" dirty="0">
                <a:latin typeface="Arial" charset="0"/>
                <a:ea typeface="ＭＳ Ｐゴシック" charset="0"/>
              </a:rPr>
              <a:t>Header </a:t>
            </a:r>
            <a:r>
              <a:rPr lang="en-US" sz="1400" i="1" dirty="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F5D7E-E1A5-8842-908B-DB8F50F927C3}"/>
              </a:ext>
            </a:extLst>
          </p:cNvPr>
          <p:cNvSpPr txBox="1"/>
          <p:nvPr/>
        </p:nvSpPr>
        <p:spPr>
          <a:xfrm>
            <a:off x="4829663" y="2775050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byte</a:t>
            </a:r>
          </a:p>
        </p:txBody>
      </p:sp>
      <p:sp>
        <p:nvSpPr>
          <p:cNvPr id="9" name="Rectangle 60">
            <a:extLst>
              <a:ext uri="{FF2B5EF4-FFF2-40B4-BE49-F238E27FC236}">
                <a16:creationId xmlns:a16="http://schemas.microsoft.com/office/drawing/2014/main" id="{B299B9A8-DE6B-9548-937E-ECC6AAA5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262" y="2312594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400" dirty="0">
                <a:latin typeface="Arial" charset="0"/>
                <a:ea typeface="ＭＳ Ｐゴシック" charset="0"/>
              </a:rPr>
              <a:t>Dispatch Type </a:t>
            </a:r>
            <a:r>
              <a:rPr lang="en-US" sz="1400" i="1" dirty="0">
                <a:latin typeface="Arial" charset="0"/>
                <a:ea typeface="ＭＳ Ｐゴシック" charset="0"/>
              </a:rPr>
              <a:t>N</a:t>
            </a:r>
          </a:p>
        </p:txBody>
      </p:sp>
      <p:sp>
        <p:nvSpPr>
          <p:cNvPr id="10" name="Rectangle 60">
            <a:extLst>
              <a:ext uri="{FF2B5EF4-FFF2-40B4-BE49-F238E27FC236}">
                <a16:creationId xmlns:a16="http://schemas.microsoft.com/office/drawing/2014/main" id="{DA04A0F0-0E77-0F4E-BC6A-3F22AD3E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7903" y="2312594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400" dirty="0">
                <a:latin typeface="Arial" charset="0"/>
                <a:ea typeface="ＭＳ Ｐゴシック" charset="0"/>
              </a:rPr>
              <a:t>Header </a:t>
            </a:r>
            <a:r>
              <a:rPr lang="en-US" sz="1400" i="1" dirty="0">
                <a:latin typeface="Arial" charset="0"/>
                <a:ea typeface="ＭＳ Ｐゴシック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C3739-159F-F847-9B7C-524103AAF6BF}"/>
              </a:ext>
            </a:extLst>
          </p:cNvPr>
          <p:cNvSpPr txBox="1"/>
          <p:nvPr/>
        </p:nvSpPr>
        <p:spPr>
          <a:xfrm>
            <a:off x="9007528" y="2780306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byte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B7E78B-8F5E-AE45-8CE9-5A1E6355E162}"/>
              </a:ext>
            </a:extLst>
          </p:cNvPr>
          <p:cNvCxnSpPr>
            <a:cxnSpLocks/>
          </p:cNvCxnSpPr>
          <p:nvPr/>
        </p:nvCxnSpPr>
        <p:spPr>
          <a:xfrm>
            <a:off x="7310105" y="2320145"/>
            <a:ext cx="1324303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169E42-2673-9842-B38D-27A5FCAC4C0C}"/>
              </a:ext>
            </a:extLst>
          </p:cNvPr>
          <p:cNvCxnSpPr>
            <a:cxnSpLocks/>
          </p:cNvCxnSpPr>
          <p:nvPr/>
        </p:nvCxnSpPr>
        <p:spPr>
          <a:xfrm>
            <a:off x="7252298" y="2785561"/>
            <a:ext cx="1413641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60">
            <a:extLst>
              <a:ext uri="{FF2B5EF4-FFF2-40B4-BE49-F238E27FC236}">
                <a16:creationId xmlns:a16="http://schemas.microsoft.com/office/drawing/2014/main" id="{B53FCF05-EFCD-224C-8042-974B95BE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39" y="6134158"/>
            <a:ext cx="1415322" cy="472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IEEE 802.15.4 header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16" name="Rectangle 60">
            <a:extLst>
              <a:ext uri="{FF2B5EF4-FFF2-40B4-BE49-F238E27FC236}">
                <a16:creationId xmlns:a16="http://schemas.microsoft.com/office/drawing/2014/main" id="{A7EF2D51-D38A-1341-BB5D-930C4CE06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882" y="6134158"/>
            <a:ext cx="1415322" cy="472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Mesh addressing </a:t>
            </a:r>
            <a:br>
              <a:rPr lang="en-US" sz="1000" dirty="0">
                <a:latin typeface="Arial" charset="0"/>
                <a:ea typeface="ＭＳ Ｐゴシック" charset="0"/>
              </a:rPr>
            </a:br>
            <a:r>
              <a:rPr lang="en-US" sz="1000" dirty="0">
                <a:latin typeface="Arial" charset="0"/>
                <a:ea typeface="ＭＳ Ｐゴシック" charset="0"/>
              </a:rPr>
              <a:t>header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17" name="Rectangle 60">
            <a:extLst>
              <a:ext uri="{FF2B5EF4-FFF2-40B4-BE49-F238E27FC236}">
                <a16:creationId xmlns:a16="http://schemas.microsoft.com/office/drawing/2014/main" id="{90D70797-DCE4-4748-8BBF-B7C395FC7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025" y="6134158"/>
            <a:ext cx="1415322" cy="4729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Fragment header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18" name="Rectangle 60">
            <a:extLst>
              <a:ext uri="{FF2B5EF4-FFF2-40B4-BE49-F238E27FC236}">
                <a16:creationId xmlns:a16="http://schemas.microsoft.com/office/drawing/2014/main" id="{900406B0-7141-2543-AC60-793C97D8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397" y="6134158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IPv6 header </a:t>
            </a:r>
            <a:br>
              <a:rPr lang="en-US" sz="1000" dirty="0">
                <a:latin typeface="Arial" charset="0"/>
                <a:ea typeface="ＭＳ Ｐゴシック" charset="0"/>
              </a:rPr>
            </a:br>
            <a:r>
              <a:rPr lang="en-US" sz="1000" dirty="0">
                <a:latin typeface="Arial" charset="0"/>
                <a:ea typeface="ＭＳ Ｐゴシック" charset="0"/>
              </a:rPr>
              <a:t>compression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20" name="Rectangle 60">
            <a:extLst>
              <a:ext uri="{FF2B5EF4-FFF2-40B4-BE49-F238E27FC236}">
                <a16:creationId xmlns:a16="http://schemas.microsoft.com/office/drawing/2014/main" id="{DD5DB8DE-EC9E-F845-B1CF-368971B7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539" y="6134158"/>
            <a:ext cx="1415322" cy="4729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IPv6 payload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21" name="Rectangle 60">
            <a:extLst>
              <a:ext uri="{FF2B5EF4-FFF2-40B4-BE49-F238E27FC236}">
                <a16:creationId xmlns:a16="http://schemas.microsoft.com/office/drawing/2014/main" id="{963A692A-F801-E54A-8E6B-A60F4DB1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96" y="5415701"/>
            <a:ext cx="1415322" cy="472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IEEE 802.15.4 header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22" name="Rectangle 60">
            <a:extLst>
              <a:ext uri="{FF2B5EF4-FFF2-40B4-BE49-F238E27FC236}">
                <a16:creationId xmlns:a16="http://schemas.microsoft.com/office/drawing/2014/main" id="{170DAF0B-B597-DE49-B76E-88B7777F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139" y="5415701"/>
            <a:ext cx="1415322" cy="4729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Fragment header</a:t>
            </a:r>
          </a:p>
        </p:txBody>
      </p:sp>
      <p:sp>
        <p:nvSpPr>
          <p:cNvPr id="23" name="Rectangle 60">
            <a:extLst>
              <a:ext uri="{FF2B5EF4-FFF2-40B4-BE49-F238E27FC236}">
                <a16:creationId xmlns:a16="http://schemas.microsoft.com/office/drawing/2014/main" id="{7A2B7664-C66B-604B-96A8-6064518A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282" y="5415701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IPv6 header </a:t>
            </a:r>
            <a:br>
              <a:rPr lang="en-US" sz="1000" dirty="0">
                <a:latin typeface="Arial" charset="0"/>
                <a:ea typeface="ＭＳ Ｐゴシック" charset="0"/>
              </a:rPr>
            </a:br>
            <a:r>
              <a:rPr lang="en-US" sz="1000" dirty="0">
                <a:latin typeface="Arial" charset="0"/>
                <a:ea typeface="ＭＳ Ｐゴシック" charset="0"/>
              </a:rPr>
              <a:t>compression</a:t>
            </a:r>
          </a:p>
        </p:txBody>
      </p:sp>
      <p:sp>
        <p:nvSpPr>
          <p:cNvPr id="24" name="Rectangle 60">
            <a:extLst>
              <a:ext uri="{FF2B5EF4-FFF2-40B4-BE49-F238E27FC236}">
                <a16:creationId xmlns:a16="http://schemas.microsoft.com/office/drawing/2014/main" id="{CE85FBF2-94F8-0D47-A47B-8FD11E1F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654" y="5415701"/>
            <a:ext cx="1415322" cy="4729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>
                <a:latin typeface="Arial" charset="0"/>
                <a:ea typeface="ＭＳ Ｐゴシック" charset="0"/>
              </a:rPr>
              <a:t>IPv6 payload</a:t>
            </a:r>
            <a:endParaRPr lang="en-US" sz="1000" dirty="0">
              <a:latin typeface="Arial" charset="0"/>
              <a:ea typeface="ＭＳ Ｐゴシック" charset="0"/>
            </a:endParaRPr>
          </a:p>
        </p:txBody>
      </p:sp>
      <p:sp>
        <p:nvSpPr>
          <p:cNvPr id="26" name="Rectangle 60">
            <a:extLst>
              <a:ext uri="{FF2B5EF4-FFF2-40B4-BE49-F238E27FC236}">
                <a16:creationId xmlns:a16="http://schemas.microsoft.com/office/drawing/2014/main" id="{15B26FB8-4931-2149-9107-16735E36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39" y="4602901"/>
            <a:ext cx="1415322" cy="472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IEEE 802.15.4 header</a:t>
            </a:r>
            <a:endParaRPr lang="en-US" sz="1000" i="1" dirty="0">
              <a:latin typeface="Arial" charset="0"/>
              <a:ea typeface="ＭＳ Ｐゴシック" charset="0"/>
            </a:endParaRPr>
          </a:p>
        </p:txBody>
      </p:sp>
      <p:sp>
        <p:nvSpPr>
          <p:cNvPr id="27" name="Rectangle 60">
            <a:extLst>
              <a:ext uri="{FF2B5EF4-FFF2-40B4-BE49-F238E27FC236}">
                <a16:creationId xmlns:a16="http://schemas.microsoft.com/office/drawing/2014/main" id="{5F9854AD-9066-4244-9F04-D4D991F8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882" y="4602901"/>
            <a:ext cx="1415322" cy="47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 dirty="0">
                <a:latin typeface="Arial" charset="0"/>
                <a:ea typeface="ＭＳ Ｐゴシック" charset="0"/>
              </a:rPr>
              <a:t>IPv6 header </a:t>
            </a:r>
            <a:br>
              <a:rPr lang="en-US" sz="1000">
                <a:latin typeface="Arial" charset="0"/>
                <a:ea typeface="ＭＳ Ｐゴシック" charset="0"/>
              </a:rPr>
            </a:br>
            <a:r>
              <a:rPr lang="en-US" sz="1000">
                <a:latin typeface="Arial" charset="0"/>
                <a:ea typeface="ＭＳ Ｐゴシック" charset="0"/>
              </a:rPr>
              <a:t>compression</a:t>
            </a:r>
            <a:endParaRPr lang="en-US" sz="1000" dirty="0">
              <a:latin typeface="Arial" charset="0"/>
              <a:ea typeface="ＭＳ Ｐゴシック" charset="0"/>
            </a:endParaRPr>
          </a:p>
        </p:txBody>
      </p:sp>
      <p:sp>
        <p:nvSpPr>
          <p:cNvPr id="28" name="Rectangle 60">
            <a:extLst>
              <a:ext uri="{FF2B5EF4-FFF2-40B4-BE49-F238E27FC236}">
                <a16:creationId xmlns:a16="http://schemas.microsoft.com/office/drawing/2014/main" id="{4A79B527-01CC-4240-A244-4684328D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025" y="4602901"/>
            <a:ext cx="1415322" cy="4729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sz="1000">
                <a:latin typeface="Arial" charset="0"/>
                <a:ea typeface="ＭＳ Ｐゴシック" charset="0"/>
              </a:rPr>
              <a:t>IPv6 payload</a:t>
            </a:r>
            <a:endParaRPr lang="en-US" sz="1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7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1555</Words>
  <Application>Microsoft Macintosh PowerPoint</Application>
  <PresentationFormat>Widescreen</PresentationFormat>
  <Paragraphs>390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Consolas</vt:lpstr>
      <vt:lpstr>Times New Roman</vt:lpstr>
      <vt:lpstr>Wingdings</vt:lpstr>
      <vt:lpstr>Office Theme</vt:lpstr>
      <vt:lpstr>Visio</vt:lpstr>
      <vt:lpstr>IP-based IoT Network Architecture: 6LoWPAN and RPL</vt:lpstr>
      <vt:lpstr>IoT protocol stack</vt:lpstr>
      <vt:lpstr>6LowPAN</vt:lpstr>
      <vt:lpstr>6LoWPAN</vt:lpstr>
      <vt:lpstr>6LoWPAN architecture: 3 LoWPAN types</vt:lpstr>
      <vt:lpstr>6LoWPAN protocol stack</vt:lpstr>
      <vt:lpstr>Challenges of running IPv6 over IEEE 802.15.4</vt:lpstr>
      <vt:lpstr>Header compression</vt:lpstr>
      <vt:lpstr>Header Concatenation</vt:lpstr>
      <vt:lpstr>IPv6 header compression</vt:lpstr>
      <vt:lpstr>Routing</vt:lpstr>
      <vt:lpstr>RPL</vt:lpstr>
      <vt:lpstr>RPL: Routing protocol for 6LoWPAN</vt:lpstr>
      <vt:lpstr>Why another routing protocol?</vt:lpstr>
      <vt:lpstr>Slide from IETF-72  (2008)</vt:lpstr>
      <vt:lpstr>Destination-oriented directed acyclic graph (DODAG)</vt:lpstr>
      <vt:lpstr>Building the DODAG topology</vt:lpstr>
      <vt:lpstr>RPL: Storing and non-storing operation</vt:lpstr>
      <vt:lpstr>Trickle algorithm</vt:lpstr>
      <vt:lpstr>Trickle algorithm</vt:lpstr>
      <vt:lpstr>Trickle algorithm</vt:lpstr>
      <vt:lpstr>Use of Trickle algorithm in RPL</vt:lpstr>
      <vt:lpstr>Adoption of 6LoWPAN/RPL vs. Zigbee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129</cp:revision>
  <dcterms:created xsi:type="dcterms:W3CDTF">2020-08-14T14:05:07Z</dcterms:created>
  <dcterms:modified xsi:type="dcterms:W3CDTF">2025-09-22T17:50:33Z</dcterms:modified>
</cp:coreProperties>
</file>