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581" r:id="rId2"/>
    <p:sldId id="582" r:id="rId3"/>
    <p:sldId id="584" r:id="rId4"/>
    <p:sldId id="589" r:id="rId5"/>
    <p:sldId id="594" r:id="rId6"/>
    <p:sldId id="590" r:id="rId7"/>
    <p:sldId id="592" r:id="rId8"/>
    <p:sldId id="593" r:id="rId9"/>
    <p:sldId id="595" r:id="rId10"/>
    <p:sldId id="600" r:id="rId11"/>
    <p:sldId id="597" r:id="rId12"/>
    <p:sldId id="598" r:id="rId13"/>
    <p:sldId id="601" r:id="rId14"/>
    <p:sldId id="599" r:id="rId15"/>
    <p:sldId id="602" r:id="rId16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3702" userDrawn="1">
          <p15:clr>
            <a:srgbClr val="A4A3A4"/>
          </p15:clr>
        </p15:guide>
        <p15:guide id="4" pos="31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7E8"/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51"/>
    <p:restoredTop sz="94218"/>
  </p:normalViewPr>
  <p:slideViewPr>
    <p:cSldViewPr snapToGrid="0">
      <p:cViewPr>
        <p:scale>
          <a:sx n="83" d="100"/>
          <a:sy n="83" d="100"/>
        </p:scale>
        <p:origin x="424" y="904"/>
      </p:cViewPr>
      <p:guideLst>
        <p:guide orient="horz" pos="3702"/>
        <p:guide pos="31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2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CAEFC4-DADE-064A-839A-1339C77449E3}" type="datetimeFigureOut">
              <a:rPr lang="en-US" smtClean="0"/>
              <a:t>2/24/25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1AF52A-EAC7-A445-8D8A-6DF2F34DF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592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1AF52A-EAC7-A445-8D8A-6DF2F34DF4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9936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1AF52A-EAC7-A445-8D8A-6DF2F34DF4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9476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1AF52A-EAC7-A445-8D8A-6DF2F34DF40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7970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1AF52A-EAC7-A445-8D8A-6DF2F34DF40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5643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1AF52A-EAC7-A445-8D8A-6DF2F34DF40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9889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1AF52A-EAC7-A445-8D8A-6DF2F34DF40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9178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1AF52A-EAC7-A445-8D8A-6DF2F34DF40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739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1AF52A-EAC7-A445-8D8A-6DF2F34DF40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0700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1AF52A-EAC7-A445-8D8A-6DF2F34DF40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6997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1AF52A-EAC7-A445-8D8A-6DF2F34DF40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1464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1AF52A-EAC7-A445-8D8A-6DF2F34DF40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8609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1AF52A-EAC7-A445-8D8A-6DF2F34DF4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3808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D8B29-3600-CCB2-ADC1-7FB21392F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23ED01-A328-1990-08F3-2B0D8AD804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91F609-EC0B-E201-3F1D-391BCE6B5B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FF2A81-0D2F-8C02-C923-63B788785C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1AF52A-EAC7-A445-8D8A-6DF2F34DF40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081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03E27F-8538-BAD5-24F2-0364AEE84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E272E1-6A07-966D-C79A-FBC9779D37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101202-281E-525D-FEB0-057EB96B02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830BEF-FD7B-87D7-4035-2F3CD89F09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1AF52A-EAC7-A445-8D8A-6DF2F34DF40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294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1AF52A-EAC7-A445-8D8A-6DF2F34DF40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448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F3BAA-B12A-2940-98F0-F169C6F7F7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E2802D-B026-CB47-A906-427086158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D9A217-8CE7-9245-A107-1C21E414E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408CA-D77C-804D-B298-ED2AF01167F8}" type="datetime1">
              <a:rPr lang="en-CA" smtClean="0"/>
              <a:t>2025-02-24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DDCA61-7829-BB4B-B55B-46121F31B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7618D1-4E73-394C-AAEF-114529042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FBD2C-A080-5A4B-B075-F8D248F925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665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C3EC2-D52C-A149-9FF7-802DE5877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8FC1B2-71A5-3E4C-995B-4E273CAFC0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76A9D6-3BCB-064C-9D9E-79BE1179E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8696F-498D-6141-B8CE-70A7FB568060}" type="datetime1">
              <a:rPr lang="en-CA" smtClean="0"/>
              <a:t>2025-02-24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8EB8FE-2523-7D42-9436-7D511E2B5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FE67A3-F468-0F4C-878F-126C9BEF2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FBD2C-A080-5A4B-B075-F8D248F925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282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056679-5624-5045-9CBC-F733BBF17F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1C7D6A-2A2A-6449-9DEF-466C5A506F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70C68F-0CB4-1D4D-A2CA-EBF2D0D3C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7F17D-51CB-A146-9187-B6DDEBA27259}" type="datetime1">
              <a:rPr lang="en-CA" smtClean="0"/>
              <a:t>2025-02-24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0FD7FB-68BD-9042-9B8C-7AC76A6D6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E990F0-C8A0-6543-9D9C-62CDF042A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FBD2C-A080-5A4B-B075-F8D248F925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741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2B344-DC07-8E4B-8043-BCAB0A285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455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15D735-4254-604C-8D1C-84DF0BBA0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5760"/>
            <a:ext cx="10515600" cy="454120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000C19-60E2-FB4A-BD89-E7AE9C49B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75192-A66C-674B-B7A1-6B616791E9A9}" type="datetime1">
              <a:rPr lang="en-CA" smtClean="0"/>
              <a:t>2025-02-24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E7D50E-5A6F-3F47-B799-7DC08CF0C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CF6A42-F338-5545-B2E1-340D8C568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FBD2C-A080-5A4B-B075-F8D248F925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285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89DDD-031C-AB44-9184-A62C898EF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19EE16-C59E-0C4D-BB38-8C6CBD8F98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FA7EC7-19CB-3C48-983D-D03BCF621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C2356-CD23-9047-9788-34B9C0CAA6BF}" type="datetime1">
              <a:rPr lang="en-CA" smtClean="0"/>
              <a:t>2025-02-24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F7E332-4CEB-0749-866A-384B17C55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6B826-C851-3840-A2EA-3B6BC861E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FBD2C-A080-5A4B-B075-F8D248F925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958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D9585E-8B11-F34A-A322-B304F7F2E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308311-216A-D34B-B9FE-852A08C825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5C63BC-C496-6E4E-850B-BAD4BD0713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2AD934-B377-144E-87E6-A851D293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1A60F-F4E7-0F41-A7D8-8F8D1A311F48}" type="datetime1">
              <a:rPr lang="en-CA" smtClean="0"/>
              <a:t>2025-02-24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845169-CAFF-5248-8503-B01967355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643205-9832-9544-9B61-132993C49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FBD2C-A080-5A4B-B075-F8D248F925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002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FB029-4B6C-5240-B854-98E994756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63CD33-5F3B-8647-9B3D-5E3C08C6A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605DD8-B9B0-534D-9391-2F14622B0D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6E0E24-7D7B-014C-AE50-313D08973D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794E6D-A9F5-694C-AD38-6F5A85C98D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13260D-70BD-DF41-A8F8-E20B6863A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1E3E9-DD0E-5A45-82B2-88355EBA49A3}" type="datetime1">
              <a:rPr lang="en-CA" smtClean="0"/>
              <a:t>2025-02-24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1447A3-E22F-3B41-8C67-FF9AF1CB5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454370-E28A-ED4E-B01A-BA3093F7A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FBD2C-A080-5A4B-B075-F8D248F925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958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6C1D2-2E65-504E-B7F4-C04BD8CE1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18A24C-71BF-9543-8A99-3D1491A4C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BBB16-C005-7A4F-B2E1-2C8D978D0FE9}" type="datetime1">
              <a:rPr lang="en-CA" smtClean="0"/>
              <a:t>2025-02-24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B0E6E7-A82D-9E49-A531-6CFEE7AA9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20999F-7774-B242-B32C-E92DED294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FBD2C-A080-5A4B-B075-F8D248F925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66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035FC2-F867-6F48-A6CA-D25762A32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6797C-548A-514A-B454-2E3698B25C0F}" type="datetime1">
              <a:rPr lang="en-CA" smtClean="0"/>
              <a:t>2025-02-24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AFCAF6-4869-F448-A5A3-A7409B926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09723C-AFBB-C442-89FB-07D5FCC09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FBD2C-A080-5A4B-B075-F8D248F925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081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E10B8-6845-834D-884B-90F78C9A0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25D08C-B37F-E04C-88EC-D3005A2DA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41D53F-1A86-F646-B79D-F11E99334A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018059-3AA8-3C4E-9A4E-56D5E88A3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8937B-11AC-184C-8200-103934365EDC}" type="datetime1">
              <a:rPr lang="en-CA" smtClean="0"/>
              <a:t>2025-02-24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D7961F-B934-6E4C-9C78-FD1C4FFA9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A0C691-DA0E-A544-8DB3-E66CF2738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FBD2C-A080-5A4B-B075-F8D248F925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417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21E4E-5671-ED42-8278-9BAF72FC6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3B8E75-562F-7A49-AF6C-8A51B7D133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800D03-0FA7-7B42-80FC-028732CAD4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F168BE-FBF5-5041-9BFC-7EA01FFF7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F97C9-9527-EE44-ABBA-E9375EC22E49}" type="datetime1">
              <a:rPr lang="en-CA" smtClean="0"/>
              <a:t>2025-02-24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A0C40B-9CE4-5A4D-A495-31B7BEA16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9D0F53-7716-334F-9AA4-050794497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FBD2C-A080-5A4B-B075-F8D248F925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579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2E6FCF-1DFF-0347-B4B2-BBE875D25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244"/>
            <a:ext cx="10515600" cy="9530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8D2970-83F7-FA44-848D-C4E8E2828E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464F97-2617-CC48-ABC9-42A76CEFA6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5ED15D-4422-0540-8798-0A38EE358938}" type="datetime1">
              <a:rPr lang="en-CA" smtClean="0"/>
              <a:t>2025-02-24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BFFC41-5B9F-EE48-AC4E-C424AC9CAB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8E5E07-0CE9-FC4B-94B8-0C2965DFC5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DFBD2C-A080-5A4B-B075-F8D248F9258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6897AEAD-EC10-2A4A-AEC9-4696C303D5B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093649"/>
            <a:ext cx="12192000" cy="86360"/>
          </a:xfrm>
          <a:prstGeom prst="rect">
            <a:avLst/>
          </a:prstGeom>
          <a:gradFill rotWithShape="0">
            <a:gsLst>
              <a:gs pos="0">
                <a:schemeClr val="accent1">
                  <a:lumMod val="50000"/>
                </a:schemeClr>
              </a:gs>
              <a:gs pos="50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latin typeface="Times New Roman" pitchFamily="-110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62253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minikube.sigs.k8s.io/docs/start/?arch=%2Fmacos%2Fx86-64%2Fstable%2Fbinary+download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14496-BC1F-29AF-AFAB-8C2E745DD33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Kubernetes</a:t>
            </a:r>
            <a:br>
              <a:rPr lang="en-US" dirty="0">
                <a:solidFill>
                  <a:srgbClr val="0070C0"/>
                </a:solidFill>
              </a:rPr>
            </a:br>
            <a:r>
              <a:rPr lang="en-US" sz="4000" dirty="0"/>
              <a:t>An overview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FE85D1-9D08-B4F0-D1D7-3934DA9384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Jorg </a:t>
            </a:r>
            <a:r>
              <a:rPr lang="en-US" dirty="0" err="1"/>
              <a:t>Liebeherr</a:t>
            </a:r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29B2D9-D2B3-821A-B00A-FB7495665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FBD2C-A080-5A4B-B075-F8D248F9258F}" type="slidenum">
              <a:rPr lang="en-US" smtClean="0"/>
              <a:t>1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FDFBA4-4042-CD62-8C80-818EF79E2192}"/>
              </a:ext>
            </a:extLst>
          </p:cNvPr>
          <p:cNvSpPr/>
          <p:nvPr/>
        </p:nvSpPr>
        <p:spPr>
          <a:xfrm>
            <a:off x="-2882426" y="-192013"/>
            <a:ext cx="12391465" cy="510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D94A3F-7A1C-9BF5-F2CB-CF06328032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120" y="5281567"/>
            <a:ext cx="4686888" cy="125745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2B26D9D-8F6B-5AAA-03DD-49462CFB8EAA}"/>
              </a:ext>
            </a:extLst>
          </p:cNvPr>
          <p:cNvSpPr/>
          <p:nvPr/>
        </p:nvSpPr>
        <p:spPr>
          <a:xfrm>
            <a:off x="-104502" y="836613"/>
            <a:ext cx="12391465" cy="510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3064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03049E-7070-314B-9E34-3DCFA6B6E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Kubernetes works?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7139A6-3BA6-9F42-D6FF-7A11AB3C9A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Developer creates a “Deployment” </a:t>
            </a:r>
          </a:p>
          <a:p>
            <a:r>
              <a:rPr lang="en-US" dirty="0"/>
              <a:t> Kubernetes schedules pods on Worker Nodes</a:t>
            </a:r>
          </a:p>
          <a:p>
            <a:r>
              <a:rPr lang="en-US" dirty="0"/>
              <a:t> Pods communicate using Services</a:t>
            </a:r>
          </a:p>
          <a:p>
            <a:r>
              <a:rPr lang="en-US" dirty="0"/>
              <a:t> If a Pod fails, Kubernetes restarts it automatically</a:t>
            </a:r>
          </a:p>
          <a:p>
            <a:r>
              <a:rPr lang="en-US" dirty="0"/>
              <a:t> Scaling happens automatically based on demand  (automatically adds/removes pods)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D7D6C9-83DA-3EBC-756A-91CFF59A5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FBD2C-A080-5A4B-B075-F8D248F9258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495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61637-8B61-2F49-480F-7B42ECA19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</a:t>
            </a:r>
            <a:r>
              <a:rPr lang="en-US" dirty="0">
                <a:solidFill>
                  <a:srgbClr val="C00000"/>
                </a:solidFill>
              </a:rPr>
              <a:t>k3s</a:t>
            </a:r>
            <a:r>
              <a:rPr lang="en-US" dirty="0"/>
              <a:t> and </a:t>
            </a:r>
            <a:r>
              <a:rPr lang="en-US" dirty="0">
                <a:solidFill>
                  <a:srgbClr val="C00000"/>
                </a:solidFill>
              </a:rPr>
              <a:t>helm</a:t>
            </a:r>
            <a:r>
              <a:rPr lang="en-US" dirty="0"/>
              <a:t> installation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107B1A-1C74-DC24-69C2-02EA0D7D6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FBD2C-A080-5A4B-B075-F8D248F9258F}" type="slidenum">
              <a:rPr lang="en-US" smtClean="0"/>
              <a:t>11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25177D-5558-E876-579B-7D67D280D6C5}"/>
              </a:ext>
            </a:extLst>
          </p:cNvPr>
          <p:cNvSpPr txBox="1"/>
          <p:nvPr/>
        </p:nvSpPr>
        <p:spPr>
          <a:xfrm>
            <a:off x="464457" y="1429067"/>
            <a:ext cx="11103429" cy="255454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$ </a:t>
            </a:r>
            <a:r>
              <a:rPr lang="en-US" sz="16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kubectl</a:t>
            </a: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 get pods --all-namespaces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NAMESPACE     NAME                                      READY   STATUS      RESTARTS   AGE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default       my-helloworld-8d5687f77-5pndl             1/1     Running     0          14s</a:t>
            </a:r>
          </a:p>
          <a:p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kube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-system   coredns-ccb96694c-tgxts                   1/1     Running     0          2m47s</a:t>
            </a:r>
          </a:p>
          <a:p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kube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-system   helm-install-traefik-bx2hf                0/1     Completed   1          2m47s</a:t>
            </a:r>
          </a:p>
          <a:p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kube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-system   helm-install-traefik-crd-b5trw            0/1     Completed   0          2m47s</a:t>
            </a:r>
          </a:p>
          <a:p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kube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-system   local-path-provisioner-5cf85fd84d-xplb7   1/1     Running     0          2m47s</a:t>
            </a:r>
          </a:p>
          <a:p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kube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-system   metrics-server-5985cbc9d7-6grtt           1/1     Running     0          2m47s</a:t>
            </a:r>
          </a:p>
          <a:p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kube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-system   svclb-traefik-eb473f06-cg9zf              2/2     Running     0          2m6s</a:t>
            </a:r>
          </a:p>
          <a:p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kube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-system   traefik-5d45fc8cc9-6nljv                  1/1     Running     0          2m6s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2A59BC-66B1-632E-E9A5-BFB6B179736A}"/>
              </a:ext>
            </a:extLst>
          </p:cNvPr>
          <p:cNvSpPr txBox="1"/>
          <p:nvPr/>
        </p:nvSpPr>
        <p:spPr>
          <a:xfrm>
            <a:off x="2908514" y="4615983"/>
            <a:ext cx="2014780" cy="369332"/>
          </a:xfrm>
          <a:prstGeom prst="rect">
            <a:avLst/>
          </a:prstGeom>
          <a:noFill/>
          <a:ln w="1270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List of all pods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438E09-5F1C-37B3-FA2E-D40F440D97F6}"/>
              </a:ext>
            </a:extLst>
          </p:cNvPr>
          <p:cNvSpPr txBox="1"/>
          <p:nvPr/>
        </p:nvSpPr>
        <p:spPr>
          <a:xfrm>
            <a:off x="7312617" y="4615983"/>
            <a:ext cx="2014780" cy="1600438"/>
          </a:xfrm>
          <a:prstGeom prst="rect">
            <a:avLst/>
          </a:prstGeom>
          <a:noFill/>
          <a:ln w="1270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Status of pods:</a:t>
            </a:r>
            <a:br>
              <a:rPr lang="en-US" dirty="0"/>
            </a:br>
            <a:r>
              <a:rPr lang="en-US" sz="1600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Running</a:t>
            </a:r>
            <a:br>
              <a:rPr lang="en-US" sz="1600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600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Pending</a:t>
            </a:r>
            <a:br>
              <a:rPr lang="en-US" sz="1600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600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Succeeded</a:t>
            </a:r>
            <a:br>
              <a:rPr lang="en-US" sz="1600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600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Failed</a:t>
            </a:r>
            <a:br>
              <a:rPr lang="en-US" sz="1600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600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Unknown</a:t>
            </a:r>
            <a:endParaRPr lang="en-US" dirty="0">
              <a:solidFill>
                <a:schemeClr val="accent5">
                  <a:lumMod val="75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D9D01A5-6C1B-4004-E95F-43FF07223E37}"/>
              </a:ext>
            </a:extLst>
          </p:cNvPr>
          <p:cNvCxnSpPr>
            <a:cxnSpLocks/>
            <a:stCxn id="7" idx="0"/>
          </p:cNvCxnSpPr>
          <p:nvPr/>
        </p:nvCxnSpPr>
        <p:spPr>
          <a:xfrm flipV="1">
            <a:off x="3915904" y="4162999"/>
            <a:ext cx="0" cy="45298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468B14D-3C6E-7088-2D1B-9AB4DFB999D3}"/>
              </a:ext>
            </a:extLst>
          </p:cNvPr>
          <p:cNvCxnSpPr>
            <a:cxnSpLocks/>
          </p:cNvCxnSpPr>
          <p:nvPr/>
        </p:nvCxnSpPr>
        <p:spPr>
          <a:xfrm flipV="1">
            <a:off x="8320007" y="4162999"/>
            <a:ext cx="0" cy="45298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5596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1D5CB-99F2-EC73-BAF2-7C43E8286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Helm: Packet manager for Kubernetes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0CDF6-C20E-E947-8C73-046B971AD9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35760"/>
            <a:ext cx="11353801" cy="4541203"/>
          </a:xfrm>
        </p:spPr>
        <p:txBody>
          <a:bodyPr>
            <a:normAutofit/>
          </a:bodyPr>
          <a:lstStyle/>
          <a:p>
            <a:r>
              <a:rPr lang="en-US" sz="2600" dirty="0"/>
              <a:t>Kubernetes configurations can be complex, involving many (YAML) files</a:t>
            </a:r>
          </a:p>
          <a:p>
            <a:r>
              <a:rPr lang="en-US" sz="2600" dirty="0"/>
              <a:t>Helm simplifies the configuration of complex applications through </a:t>
            </a:r>
            <a:r>
              <a:rPr lang="en-US" sz="2600" dirty="0">
                <a:solidFill>
                  <a:srgbClr val="C00000"/>
                </a:solidFill>
              </a:rPr>
              <a:t>“Helm charts”</a:t>
            </a:r>
          </a:p>
          <a:p>
            <a:pPr marL="0" indent="0">
              <a:buNone/>
            </a:pPr>
            <a:r>
              <a:rPr lang="en-US" sz="2600" dirty="0">
                <a:solidFill>
                  <a:srgbClr val="C00000"/>
                </a:solidFill>
              </a:rPr>
              <a:t>       Helm chart = </a:t>
            </a:r>
            <a:r>
              <a:rPr lang="en-US" sz="2600" dirty="0">
                <a:solidFill>
                  <a:schemeClr val="accent5">
                    <a:lumMod val="75000"/>
                  </a:schemeClr>
                </a:solidFill>
              </a:rPr>
              <a:t>collection of files that describe Kubernetes application</a:t>
            </a:r>
          </a:p>
          <a:p>
            <a:r>
              <a:rPr lang="en-US" sz="2600" dirty="0"/>
              <a:t>With Helm, applications can be deployed with a single command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38FF6E-8C61-1674-5E6D-B2BAEABAF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FBD2C-A080-5A4B-B075-F8D248F9258F}" type="slidenum">
              <a:rPr lang="en-US" smtClean="0"/>
              <a:t>12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AAE7BA-38CC-951A-5D56-C06C2435D647}"/>
              </a:ext>
            </a:extLst>
          </p:cNvPr>
          <p:cNvSpPr txBox="1"/>
          <p:nvPr/>
        </p:nvSpPr>
        <p:spPr>
          <a:xfrm>
            <a:off x="2943694" y="4155325"/>
            <a:ext cx="5387565" cy="9233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u="sng" dirty="0"/>
              <a:t>An analogy: </a:t>
            </a:r>
            <a:br>
              <a:rPr lang="en-US" dirty="0"/>
            </a:br>
            <a:r>
              <a:rPr lang="en-US" dirty="0"/>
              <a:t>A </a:t>
            </a:r>
            <a:r>
              <a:rPr lang="en-US" b="1" dirty="0" err="1"/>
              <a:t>Dockerfile</a:t>
            </a:r>
            <a:r>
              <a:rPr lang="en-US" dirty="0"/>
              <a:t> describes how to set up a </a:t>
            </a:r>
            <a:r>
              <a:rPr lang="en-US" b="1" dirty="0"/>
              <a:t>container image</a:t>
            </a:r>
          </a:p>
          <a:p>
            <a:r>
              <a:rPr lang="en-US" dirty="0"/>
              <a:t>A </a:t>
            </a:r>
            <a:r>
              <a:rPr lang="en-US" b="1" dirty="0"/>
              <a:t>Helm chart </a:t>
            </a:r>
            <a:r>
              <a:rPr lang="en-US" dirty="0"/>
              <a:t>describes how to set up </a:t>
            </a:r>
            <a:r>
              <a:rPr lang="en-US" b="1" dirty="0"/>
              <a:t>Kubernetes pods </a:t>
            </a:r>
          </a:p>
        </p:txBody>
      </p:sp>
    </p:spTree>
    <p:extLst>
      <p:ext uri="{BB962C8B-B14F-4D97-AF65-F5344CB8AC3E}">
        <p14:creationId xmlns:p14="http://schemas.microsoft.com/office/powerpoint/2010/main" val="15424932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72A6F-C10F-B0F2-F193-8C6F1137C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</a:t>
            </a:r>
            <a:r>
              <a:rPr lang="en-US" dirty="0">
                <a:solidFill>
                  <a:srgbClr val="C00000"/>
                </a:solidFill>
              </a:rPr>
              <a:t>Helm</a:t>
            </a:r>
            <a:r>
              <a:rPr lang="en-US" dirty="0"/>
              <a:t> work?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E11304-FECD-1B24-B61B-D65FDF1E2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5760"/>
            <a:ext cx="10515600" cy="4857115"/>
          </a:xfrm>
        </p:spPr>
        <p:txBody>
          <a:bodyPr>
            <a:normAutofit lnSpcReduction="10000"/>
          </a:bodyPr>
          <a:lstStyle/>
          <a:p>
            <a:pPr marL="366713" indent="-366713">
              <a:buFont typeface="+mj-lt"/>
              <a:buAutoNum type="arabicPeriod"/>
              <a:tabLst>
                <a:tab pos="350838" algn="l"/>
              </a:tabLst>
            </a:pPr>
            <a:r>
              <a:rPr lang="en-US" dirty="0">
                <a:solidFill>
                  <a:schemeClr val="accent1"/>
                </a:solidFill>
              </a:rPr>
              <a:t>Install Helm</a:t>
            </a:r>
          </a:p>
          <a:p>
            <a:pPr marL="366713" indent="-366713">
              <a:buNone/>
              <a:tabLst>
                <a:tab pos="350838" algn="l"/>
              </a:tabLst>
            </a:pPr>
            <a:r>
              <a:rPr lang="en-US" dirty="0"/>
              <a:t>	Helm CLI tool is installed and configured to communicate with a Kubernetes cluster</a:t>
            </a:r>
          </a:p>
          <a:p>
            <a:pPr marL="0" indent="0">
              <a:buNone/>
              <a:tabLst>
                <a:tab pos="350838" algn="l"/>
              </a:tabLst>
            </a:pPr>
            <a:r>
              <a:rPr lang="en-US" dirty="0"/>
              <a:t>2. </a:t>
            </a:r>
            <a:r>
              <a:rPr lang="en-US" dirty="0">
                <a:solidFill>
                  <a:schemeClr val="accent1"/>
                </a:solidFill>
              </a:rPr>
              <a:t>Search for Charts</a:t>
            </a:r>
          </a:p>
          <a:p>
            <a:pPr marL="0" indent="0">
              <a:buNone/>
              <a:tabLst>
                <a:tab pos="350838" algn="l"/>
              </a:tabLst>
            </a:pPr>
            <a:r>
              <a:rPr lang="en-US" dirty="0"/>
              <a:t>	Charts are stored in public repositories (</a:t>
            </a:r>
            <a:r>
              <a:rPr lang="en-US" dirty="0" err="1"/>
              <a:t>RabitMQ</a:t>
            </a:r>
            <a:r>
              <a:rPr lang="en-US" dirty="0"/>
              <a:t>, Elasticsearch, etc.) </a:t>
            </a:r>
          </a:p>
          <a:p>
            <a:pPr marL="0" indent="0">
              <a:buNone/>
              <a:tabLst>
                <a:tab pos="350838" algn="l"/>
              </a:tabLst>
            </a:pPr>
            <a:r>
              <a:rPr lang="en-US" dirty="0">
                <a:solidFill>
                  <a:schemeClr val="accent1"/>
                </a:solidFill>
              </a:rPr>
              <a:t>3.	Deploy a Chart (Install a Release)</a:t>
            </a:r>
          </a:p>
          <a:p>
            <a:pPr marL="0" indent="0">
              <a:buNone/>
              <a:tabLst>
                <a:tab pos="350838" algn="l"/>
              </a:tabLst>
            </a:pPr>
            <a:r>
              <a:rPr lang="en-US" dirty="0"/>
              <a:t>	Deploy an application in a Kubernetes cluster  with helm install, e.g., </a:t>
            </a:r>
          </a:p>
          <a:p>
            <a:pPr marL="0" indent="0">
              <a:buNone/>
              <a:tabLst>
                <a:tab pos="350838" algn="l"/>
              </a:tabLst>
            </a:pPr>
            <a:r>
              <a:rPr lang="en-US" sz="2600" dirty="0"/>
              <a:t>	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helm install </a:t>
            </a:r>
            <a:r>
              <a:rPr lang="en-US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rabbitmq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bitnami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/</a:t>
            </a:r>
            <a:r>
              <a:rPr lang="en-US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rabbitmq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...</a:t>
            </a:r>
            <a:endParaRPr lang="en-US" sz="2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514350" indent="-514350">
              <a:buAutoNum type="arabicPeriod" startAt="4"/>
              <a:tabLst>
                <a:tab pos="350838" algn="l"/>
              </a:tabLst>
            </a:pPr>
            <a:r>
              <a:rPr lang="en-US" dirty="0">
                <a:solidFill>
                  <a:schemeClr val="accent1"/>
                </a:solidFill>
              </a:rPr>
              <a:t>Manage the Release</a:t>
            </a:r>
          </a:p>
          <a:p>
            <a:pPr marL="0" indent="0">
              <a:buNone/>
              <a:tabLst>
                <a:tab pos="350838" algn="l"/>
              </a:tabLst>
            </a:pPr>
            <a:r>
              <a:rPr lang="en-US" dirty="0"/>
              <a:t>	Helm supports updates and rollbacks (</a:t>
            </a:r>
            <a:r>
              <a:rPr lang="en-US" sz="2800" dirty="0"/>
              <a:t>helm upgrade, helm rollback)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1054C6-D24D-463B-15F0-B45D3B016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FBD2C-A080-5A4B-B075-F8D248F9258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0798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93988-8BAC-ED4B-5669-10723C4DD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Chart.yaml</a:t>
            </a:r>
            <a:r>
              <a:rPr lang="en-US" dirty="0"/>
              <a:t> for RabbitMQ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16C2A-EF81-921E-BA61-08BB18A416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9989" y="1218684"/>
            <a:ext cx="7093192" cy="5608320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  <a:tabLst>
                <a:tab pos="168275" algn="l"/>
                <a:tab pos="350838" algn="l"/>
                <a:tab pos="519113" algn="l"/>
                <a:tab pos="703263" algn="l"/>
                <a:tab pos="887413" algn="l"/>
                <a:tab pos="1100138" algn="l"/>
                <a:tab pos="1330325" algn="l"/>
              </a:tabLst>
            </a:pP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annotations:</a:t>
            </a:r>
            <a:b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	category: Infrastructure</a:t>
            </a:r>
            <a:b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  	licenses: Apache-2.0</a:t>
            </a:r>
            <a:b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	images: |</a:t>
            </a:r>
            <a:b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		- name: </a:t>
            </a:r>
            <a:r>
              <a:rPr lang="en-US" sz="1000" dirty="0" err="1">
                <a:latin typeface="Consolas" panose="020B0609020204030204" pitchFamily="49" charset="0"/>
                <a:cs typeface="Consolas" panose="020B0609020204030204" pitchFamily="49" charset="0"/>
              </a:rPr>
              <a:t>os</a:t>
            </a: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-shell</a:t>
            </a:r>
            <a:b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 			image: </a:t>
            </a:r>
            <a:r>
              <a:rPr lang="en-US" sz="1000" dirty="0" err="1">
                <a:latin typeface="Consolas" panose="020B0609020204030204" pitchFamily="49" charset="0"/>
                <a:cs typeface="Consolas" panose="020B0609020204030204" pitchFamily="49" charset="0"/>
              </a:rPr>
              <a:t>docker.io</a:t>
            </a: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/</a:t>
            </a:r>
            <a:r>
              <a:rPr lang="en-US" sz="1000" dirty="0" err="1">
                <a:latin typeface="Consolas" panose="020B0609020204030204" pitchFamily="49" charset="0"/>
                <a:cs typeface="Consolas" panose="020B0609020204030204" pitchFamily="49" charset="0"/>
              </a:rPr>
              <a:t>bitnami</a:t>
            </a: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/os-shell:12-debian-12-r39</a:t>
            </a:r>
            <a:b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 		- name: </a:t>
            </a:r>
            <a:r>
              <a:rPr lang="en-US" sz="1000" dirty="0" err="1">
                <a:latin typeface="Consolas" panose="020B0609020204030204" pitchFamily="49" charset="0"/>
                <a:cs typeface="Consolas" panose="020B0609020204030204" pitchFamily="49" charset="0"/>
              </a:rPr>
              <a:t>rabbitmq</a:t>
            </a:r>
            <a:b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			image: </a:t>
            </a:r>
            <a:r>
              <a:rPr lang="en-US" sz="1000" dirty="0" err="1">
                <a:latin typeface="Consolas" panose="020B0609020204030204" pitchFamily="49" charset="0"/>
                <a:cs typeface="Consolas" panose="020B0609020204030204" pitchFamily="49" charset="0"/>
              </a:rPr>
              <a:t>docker.io</a:t>
            </a: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/</a:t>
            </a:r>
            <a:r>
              <a:rPr lang="en-US" sz="1000" dirty="0" err="1">
                <a:latin typeface="Consolas" panose="020B0609020204030204" pitchFamily="49" charset="0"/>
                <a:cs typeface="Consolas" panose="020B0609020204030204" pitchFamily="49" charset="0"/>
              </a:rPr>
              <a:t>bitnami</a:t>
            </a: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/rabbitmq:4.0.6-debian-12-r3</a:t>
            </a:r>
            <a:b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000" dirty="0" err="1">
                <a:latin typeface="Consolas" panose="020B0609020204030204" pitchFamily="49" charset="0"/>
                <a:cs typeface="Consolas" panose="020B0609020204030204" pitchFamily="49" charset="0"/>
              </a:rPr>
              <a:t>apiVersion</a:t>
            </a: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: v2</a:t>
            </a:r>
            <a:b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000" dirty="0" err="1">
                <a:latin typeface="Consolas" panose="020B0609020204030204" pitchFamily="49" charset="0"/>
                <a:cs typeface="Consolas" panose="020B0609020204030204" pitchFamily="49" charset="0"/>
              </a:rPr>
              <a:t>appVersion</a:t>
            </a: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: 4.0.6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tabLst>
                <a:tab pos="168275" algn="l"/>
                <a:tab pos="350838" algn="l"/>
                <a:tab pos="519113" algn="l"/>
                <a:tab pos="703263" algn="l"/>
                <a:tab pos="887413" algn="l"/>
                <a:tab pos="1100138" algn="l"/>
                <a:tab pos="1330325" algn="l"/>
              </a:tabLst>
            </a:pP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dependencies:</a:t>
            </a:r>
            <a:b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- 	name: common</a:t>
            </a:r>
            <a:b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	repository: </a:t>
            </a:r>
            <a:r>
              <a:rPr lang="en-US" sz="1000" dirty="0" err="1">
                <a:latin typeface="Consolas" panose="020B0609020204030204" pitchFamily="49" charset="0"/>
                <a:cs typeface="Consolas" panose="020B0609020204030204" pitchFamily="49" charset="0"/>
              </a:rPr>
              <a:t>oci</a:t>
            </a: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://registry-1.docker.io/</a:t>
            </a:r>
            <a:r>
              <a:rPr lang="en-US" sz="1000" dirty="0" err="1">
                <a:latin typeface="Consolas" panose="020B0609020204030204" pitchFamily="49" charset="0"/>
                <a:cs typeface="Consolas" panose="020B0609020204030204" pitchFamily="49" charset="0"/>
              </a:rPr>
              <a:t>bitnamicharts</a:t>
            </a:r>
            <a:b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	tags: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tabLst>
                <a:tab pos="168275" algn="l"/>
                <a:tab pos="350838" algn="l"/>
                <a:tab pos="519113" algn="l"/>
                <a:tab pos="703263" algn="l"/>
                <a:tab pos="887413" algn="l"/>
                <a:tab pos="1100138" algn="l"/>
                <a:tab pos="1330325" algn="l"/>
              </a:tabLst>
            </a:pP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- 	</a:t>
            </a:r>
            <a:r>
              <a:rPr lang="en-US" sz="1000" dirty="0" err="1">
                <a:latin typeface="Consolas" panose="020B0609020204030204" pitchFamily="49" charset="0"/>
                <a:cs typeface="Consolas" panose="020B0609020204030204" pitchFamily="49" charset="0"/>
              </a:rPr>
              <a:t>bitnami</a:t>
            </a: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-common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tabLst>
                <a:tab pos="168275" algn="l"/>
                <a:tab pos="350838" algn="l"/>
                <a:tab pos="519113" algn="l"/>
                <a:tab pos="703263" algn="l"/>
                <a:tab pos="887413" algn="l"/>
                <a:tab pos="1100138" algn="l"/>
                <a:tab pos="1330325" algn="l"/>
              </a:tabLst>
            </a:pP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	version: 2.x.x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tabLst>
                <a:tab pos="168275" algn="l"/>
                <a:tab pos="350838" algn="l"/>
                <a:tab pos="519113" algn="l"/>
                <a:tab pos="703263" algn="l"/>
                <a:tab pos="887413" algn="l"/>
                <a:tab pos="1100138" algn="l"/>
                <a:tab pos="1330325" algn="l"/>
              </a:tabLst>
            </a:pP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description: RabbitMQ is an open source general-purpose message broker that is …..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tabLst>
                <a:tab pos="168275" algn="l"/>
                <a:tab pos="350838" algn="l"/>
                <a:tab pos="519113" algn="l"/>
                <a:tab pos="703263" algn="l"/>
                <a:tab pos="887413" algn="l"/>
                <a:tab pos="1100138" algn="l"/>
                <a:tab pos="1330325" algn="l"/>
              </a:tabLst>
            </a:pP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home: https://</a:t>
            </a:r>
            <a:r>
              <a:rPr lang="en-US" sz="1000" dirty="0" err="1">
                <a:latin typeface="Consolas" panose="020B0609020204030204" pitchFamily="49" charset="0"/>
                <a:cs typeface="Consolas" panose="020B0609020204030204" pitchFamily="49" charset="0"/>
              </a:rPr>
              <a:t>bitnami.com</a:t>
            </a:r>
            <a:endParaRPr lang="en-US" sz="10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tabLst>
                <a:tab pos="168275" algn="l"/>
                <a:tab pos="350838" algn="l"/>
                <a:tab pos="519113" algn="l"/>
                <a:tab pos="703263" algn="l"/>
                <a:tab pos="887413" algn="l"/>
                <a:tab pos="1100138" algn="l"/>
                <a:tab pos="1330325" algn="l"/>
              </a:tabLst>
            </a:pP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icon: https://dyltqmyl993wv.cloudfront.net/assets/stacks/</a:t>
            </a:r>
            <a:r>
              <a:rPr lang="en-US" sz="1000" dirty="0" err="1">
                <a:latin typeface="Consolas" panose="020B0609020204030204" pitchFamily="49" charset="0"/>
                <a:cs typeface="Consolas" panose="020B0609020204030204" pitchFamily="49" charset="0"/>
              </a:rPr>
              <a:t>rabbitmq</a:t>
            </a: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/</a:t>
            </a:r>
            <a:r>
              <a:rPr lang="en-US" sz="1000" dirty="0" err="1">
                <a:latin typeface="Consolas" panose="020B0609020204030204" pitchFamily="49" charset="0"/>
                <a:cs typeface="Consolas" panose="020B0609020204030204" pitchFamily="49" charset="0"/>
              </a:rPr>
              <a:t>img</a:t>
            </a: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/rabbitmq-stack-220x234.png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tabLst>
                <a:tab pos="168275" algn="l"/>
                <a:tab pos="350838" algn="l"/>
                <a:tab pos="519113" algn="l"/>
                <a:tab pos="703263" algn="l"/>
                <a:tab pos="887413" algn="l"/>
                <a:tab pos="1100138" algn="l"/>
                <a:tab pos="1330325" algn="l"/>
              </a:tabLst>
            </a:pP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keywords: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tabLst>
                <a:tab pos="168275" algn="l"/>
                <a:tab pos="350838" algn="l"/>
                <a:tab pos="519113" algn="l"/>
                <a:tab pos="703263" algn="l"/>
                <a:tab pos="887413" algn="l"/>
                <a:tab pos="1100138" algn="l"/>
                <a:tab pos="1330325" algn="l"/>
              </a:tabLst>
            </a:pP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- </a:t>
            </a:r>
            <a:r>
              <a:rPr lang="en-US" sz="1000" dirty="0" err="1">
                <a:latin typeface="Consolas" panose="020B0609020204030204" pitchFamily="49" charset="0"/>
                <a:cs typeface="Consolas" panose="020B0609020204030204" pitchFamily="49" charset="0"/>
              </a:rPr>
              <a:t>rabbitmq</a:t>
            </a:r>
            <a:endParaRPr lang="en-US" sz="10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tabLst>
                <a:tab pos="168275" algn="l"/>
                <a:tab pos="350838" algn="l"/>
                <a:tab pos="519113" algn="l"/>
                <a:tab pos="703263" algn="l"/>
                <a:tab pos="887413" algn="l"/>
                <a:tab pos="1100138" algn="l"/>
                <a:tab pos="1330325" algn="l"/>
              </a:tabLst>
            </a:pP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- message queue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tabLst>
                <a:tab pos="168275" algn="l"/>
                <a:tab pos="350838" algn="l"/>
                <a:tab pos="519113" algn="l"/>
                <a:tab pos="703263" algn="l"/>
                <a:tab pos="887413" algn="l"/>
                <a:tab pos="1100138" algn="l"/>
                <a:tab pos="1330325" algn="l"/>
              </a:tabLst>
            </a:pP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- AMQP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tabLst>
                <a:tab pos="168275" algn="l"/>
                <a:tab pos="350838" algn="l"/>
                <a:tab pos="519113" algn="l"/>
                <a:tab pos="703263" algn="l"/>
                <a:tab pos="887413" algn="l"/>
                <a:tab pos="1100138" algn="l"/>
                <a:tab pos="1330325" algn="l"/>
              </a:tabLst>
            </a:pP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maintainers: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tabLst>
                <a:tab pos="168275" algn="l"/>
                <a:tab pos="350838" algn="l"/>
                <a:tab pos="519113" algn="l"/>
                <a:tab pos="703263" algn="l"/>
                <a:tab pos="887413" algn="l"/>
                <a:tab pos="1100138" algn="l"/>
                <a:tab pos="1330325" algn="l"/>
              </a:tabLst>
            </a:pP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- 	name: Broadcom, Inc. All Rights Reserved.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tabLst>
                <a:tab pos="168275" algn="l"/>
                <a:tab pos="350838" algn="l"/>
                <a:tab pos="519113" algn="l"/>
                <a:tab pos="703263" algn="l"/>
                <a:tab pos="887413" algn="l"/>
                <a:tab pos="1100138" algn="l"/>
                <a:tab pos="1330325" algn="l"/>
              </a:tabLst>
            </a:pP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1000" dirty="0" err="1">
                <a:latin typeface="Consolas" panose="020B0609020204030204" pitchFamily="49" charset="0"/>
                <a:cs typeface="Consolas" panose="020B0609020204030204" pitchFamily="49" charset="0"/>
              </a:rPr>
              <a:t>url</a:t>
            </a: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: https://</a:t>
            </a:r>
            <a:r>
              <a:rPr lang="en-US" sz="1000" dirty="0" err="1">
                <a:latin typeface="Consolas" panose="020B0609020204030204" pitchFamily="49" charset="0"/>
                <a:cs typeface="Consolas" panose="020B0609020204030204" pitchFamily="49" charset="0"/>
              </a:rPr>
              <a:t>github.com</a:t>
            </a: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/</a:t>
            </a:r>
            <a:r>
              <a:rPr lang="en-US" sz="1000" dirty="0" err="1">
                <a:latin typeface="Consolas" panose="020B0609020204030204" pitchFamily="49" charset="0"/>
                <a:cs typeface="Consolas" panose="020B0609020204030204" pitchFamily="49" charset="0"/>
              </a:rPr>
              <a:t>bitnami</a:t>
            </a: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/charts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tabLst>
                <a:tab pos="168275" algn="l"/>
                <a:tab pos="350838" algn="l"/>
                <a:tab pos="519113" algn="l"/>
                <a:tab pos="703263" algn="l"/>
                <a:tab pos="887413" algn="l"/>
                <a:tab pos="1100138" algn="l"/>
                <a:tab pos="1330325" algn="l"/>
              </a:tabLst>
            </a:pP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name: </a:t>
            </a:r>
            <a:r>
              <a:rPr lang="en-US" sz="1000" dirty="0" err="1">
                <a:latin typeface="Consolas" panose="020B0609020204030204" pitchFamily="49" charset="0"/>
                <a:cs typeface="Consolas" panose="020B0609020204030204" pitchFamily="49" charset="0"/>
              </a:rPr>
              <a:t>rabbitmq</a:t>
            </a:r>
            <a:endParaRPr lang="en-US" sz="10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tabLst>
                <a:tab pos="168275" algn="l"/>
                <a:tab pos="350838" algn="l"/>
                <a:tab pos="519113" algn="l"/>
                <a:tab pos="703263" algn="l"/>
                <a:tab pos="887413" algn="l"/>
                <a:tab pos="1100138" algn="l"/>
                <a:tab pos="1330325" algn="l"/>
              </a:tabLst>
            </a:pP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sources: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tabLst>
                <a:tab pos="168275" algn="l"/>
                <a:tab pos="350838" algn="l"/>
                <a:tab pos="519113" algn="l"/>
                <a:tab pos="703263" algn="l"/>
                <a:tab pos="887413" algn="l"/>
                <a:tab pos="1100138" algn="l"/>
                <a:tab pos="1330325" algn="l"/>
              </a:tabLst>
            </a:pP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- 	https://</a:t>
            </a:r>
            <a:r>
              <a:rPr lang="en-US" sz="1000" dirty="0" err="1">
                <a:latin typeface="Consolas" panose="020B0609020204030204" pitchFamily="49" charset="0"/>
                <a:cs typeface="Consolas" panose="020B0609020204030204" pitchFamily="49" charset="0"/>
              </a:rPr>
              <a:t>github.com</a:t>
            </a: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/</a:t>
            </a:r>
            <a:r>
              <a:rPr lang="en-US" sz="1000" dirty="0" err="1">
                <a:latin typeface="Consolas" panose="020B0609020204030204" pitchFamily="49" charset="0"/>
                <a:cs typeface="Consolas" panose="020B0609020204030204" pitchFamily="49" charset="0"/>
              </a:rPr>
              <a:t>bitnami</a:t>
            </a: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/charts/tree/main/</a:t>
            </a:r>
            <a:r>
              <a:rPr lang="en-US" sz="1000" dirty="0" err="1">
                <a:latin typeface="Consolas" panose="020B0609020204030204" pitchFamily="49" charset="0"/>
                <a:cs typeface="Consolas" panose="020B0609020204030204" pitchFamily="49" charset="0"/>
              </a:rPr>
              <a:t>bitnami</a:t>
            </a: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/</a:t>
            </a:r>
            <a:r>
              <a:rPr lang="en-US" sz="1000" dirty="0" err="1">
                <a:latin typeface="Consolas" panose="020B0609020204030204" pitchFamily="49" charset="0"/>
                <a:cs typeface="Consolas" panose="020B0609020204030204" pitchFamily="49" charset="0"/>
              </a:rPr>
              <a:t>rabbitmq</a:t>
            </a:r>
            <a:endParaRPr lang="en-US" sz="10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tabLst>
                <a:tab pos="168275" algn="l"/>
                <a:tab pos="350838" algn="l"/>
                <a:tab pos="519113" algn="l"/>
                <a:tab pos="703263" algn="l"/>
                <a:tab pos="887413" algn="l"/>
                <a:tab pos="1100138" algn="l"/>
                <a:tab pos="1330325" algn="l"/>
              </a:tabLst>
            </a:pP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version: 15.3.2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DE8675-3851-25B4-30D4-922BB5976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FBD2C-A080-5A4B-B075-F8D248F9258F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6093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EC5D0-C578-3C9B-E9CD-4DA3B99BB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Kubernetes beyond the </a:t>
            </a:r>
            <a:r>
              <a:rPr lang="en-US" dirty="0" err="1"/>
              <a:t>NoTE</a:t>
            </a:r>
            <a:r>
              <a:rPr lang="en-US" dirty="0"/>
              <a:t> Labs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67C636-4605-52C3-FF40-D4E729AC4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5760"/>
            <a:ext cx="10971508" cy="4541203"/>
          </a:xfrm>
        </p:spPr>
        <p:txBody>
          <a:bodyPr>
            <a:normAutofit/>
          </a:bodyPr>
          <a:lstStyle/>
          <a:p>
            <a:r>
              <a:rPr lang="en-US" dirty="0"/>
              <a:t>Kubernetes is intended for clusters with many servers</a:t>
            </a:r>
            <a:br>
              <a:rPr lang="en-US" dirty="0"/>
            </a:br>
            <a:r>
              <a:rPr lang="en-US" dirty="0" err="1"/>
              <a:t>NoTE</a:t>
            </a:r>
            <a:r>
              <a:rPr lang="en-US" dirty="0"/>
              <a:t> labs run Control plane and workers on the same VM</a:t>
            </a:r>
          </a:p>
          <a:p>
            <a:endParaRPr lang="en-US" dirty="0"/>
          </a:p>
          <a:p>
            <a:r>
              <a:rPr lang="en-US" dirty="0"/>
              <a:t>To experience features of Kubernetes on a distributed system, you may want to install </a:t>
            </a:r>
            <a:r>
              <a:rPr lang="en-US" dirty="0" err="1">
                <a:solidFill>
                  <a:srgbClr val="C00000"/>
                </a:solidFill>
              </a:rPr>
              <a:t>minikube</a:t>
            </a:r>
            <a:endParaRPr lang="en-US" dirty="0">
              <a:solidFill>
                <a:srgbClr val="C00000"/>
              </a:solidFill>
            </a:endParaRPr>
          </a:p>
          <a:p>
            <a:pPr lvl="1"/>
            <a:r>
              <a:rPr lang="en-US" dirty="0"/>
              <a:t>With </a:t>
            </a:r>
            <a:r>
              <a:rPr lang="en-US" dirty="0" err="1"/>
              <a:t>minikube</a:t>
            </a:r>
            <a:r>
              <a:rPr lang="en-US" dirty="0"/>
              <a:t>, you can run a Kubernetes cluster on your laptop</a:t>
            </a:r>
          </a:p>
          <a:p>
            <a:pPr lvl="1"/>
            <a:r>
              <a:rPr lang="en-US" dirty="0"/>
              <a:t>Recommended resources: min. 2 CPUs, min. 2GB available RAM, 20 GB disk space</a:t>
            </a:r>
          </a:p>
          <a:p>
            <a:pPr lvl="1"/>
            <a:r>
              <a:rPr lang="en-US" dirty="0"/>
              <a:t>Go to: </a:t>
            </a:r>
            <a:r>
              <a:rPr lang="en-US" dirty="0">
                <a:hlinkClick r:id="rId3"/>
              </a:rPr>
              <a:t>https://minikube.sigs.k8s.io/docs/start/?arch=%2Fmacos%2Fx86-64%2Fstable%2Fbinary+download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CFE4F4-4FA7-8505-843A-4EFC4CCE2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FBD2C-A080-5A4B-B075-F8D248F9258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296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40245-761B-C480-D899-B74A25C32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Container orchestration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F698A8-130A-B299-FE92-1CFE33AB09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927" y="1635760"/>
            <a:ext cx="11236287" cy="485711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Increased used of  containerized applications (e.g., Docker) creates a need for managing groups of containers running on different servers </a:t>
            </a:r>
            <a:br>
              <a:rPr lang="en-US" dirty="0"/>
            </a:br>
            <a:r>
              <a:rPr lang="en-US" dirty="0">
                <a:solidFill>
                  <a:srgbClr val="C00000"/>
                </a:solidFill>
              </a:rPr>
              <a:t>⟹ Container orchestration</a:t>
            </a:r>
          </a:p>
          <a:p>
            <a:endParaRPr lang="en-US" dirty="0"/>
          </a:p>
          <a:p>
            <a:r>
              <a:rPr lang="en-US" dirty="0"/>
              <a:t>Examples of orchestration: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Scalability</a:t>
            </a:r>
            <a:r>
              <a:rPr lang="en-US" dirty="0"/>
              <a:t>: 	Distributing workloads by running the same container </a:t>
            </a:r>
            <a:br>
              <a:rPr lang="en-US" dirty="0"/>
            </a:br>
            <a:r>
              <a:rPr lang="en-US" dirty="0"/>
              <a:t> 			on multiple servers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Deployment</a:t>
            </a:r>
            <a:r>
              <a:rPr lang="en-US" dirty="0"/>
              <a:t>: 	Installing containers in a computer cluster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Management</a:t>
            </a:r>
            <a:r>
              <a:rPr lang="en-US" dirty="0"/>
              <a:t>: 	Software updates of individual containers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Load balancing</a:t>
            </a:r>
            <a:r>
              <a:rPr lang="en-US" dirty="0"/>
              <a:t>: 	Equalizing load levels across a cluster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Microservices</a:t>
            </a:r>
            <a:r>
              <a:rPr lang="en-US" dirty="0"/>
              <a:t>: 	Applications are organized as a collection of  </a:t>
            </a:r>
            <a:br>
              <a:rPr lang="en-US" dirty="0"/>
            </a:br>
            <a:r>
              <a:rPr lang="en-US" dirty="0"/>
              <a:t> 			small independent services (running in containers)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Resilience</a:t>
            </a:r>
            <a:r>
              <a:rPr lang="en-US" dirty="0"/>
              <a:t>: 	Restarting or replacing failed containers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F9DA64-4902-F183-1B34-CCCA5FAA4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FBD2C-A080-5A4B-B075-F8D248F9258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510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D6896-8334-D6D5-14B6-396F8D120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Kubernetes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DADABA-5EBC-4020-8043-99066D18C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3295"/>
            <a:ext cx="10515600" cy="5228179"/>
          </a:xfrm>
        </p:spPr>
        <p:txBody>
          <a:bodyPr>
            <a:normAutofit/>
          </a:bodyPr>
          <a:lstStyle/>
          <a:p>
            <a:r>
              <a:rPr lang="en-CA" sz="2400" b="1" i="0" dirty="0">
                <a:solidFill>
                  <a:srgbClr val="212124"/>
                </a:solidFill>
                <a:effectLst/>
                <a:latin typeface="Nunito Sans" pitchFamily="2" charset="77"/>
              </a:rPr>
              <a:t>Kubernetes</a:t>
            </a:r>
            <a:r>
              <a:rPr lang="en-CA" sz="2400" b="0" i="0" dirty="0">
                <a:solidFill>
                  <a:srgbClr val="212124"/>
                </a:solidFill>
                <a:effectLst/>
                <a:latin typeface="Nunito Sans" pitchFamily="2" charset="77"/>
              </a:rPr>
              <a:t> (</a:t>
            </a:r>
            <a:r>
              <a:rPr lang="en-CA" sz="2400" b="1" i="0" dirty="0">
                <a:solidFill>
                  <a:srgbClr val="212124"/>
                </a:solidFill>
                <a:effectLst/>
                <a:latin typeface="Nunito Sans" pitchFamily="2" charset="77"/>
              </a:rPr>
              <a:t>K8s</a:t>
            </a:r>
            <a:r>
              <a:rPr lang="en-CA" sz="2400" b="0" i="0" dirty="0">
                <a:solidFill>
                  <a:srgbClr val="212124"/>
                </a:solidFill>
                <a:effectLst/>
                <a:latin typeface="Nunito Sans" pitchFamily="2" charset="77"/>
              </a:rPr>
              <a:t>) is an orchestration system </a:t>
            </a:r>
            <a:br>
              <a:rPr lang="en-CA" sz="2400" b="0" i="0" dirty="0">
                <a:solidFill>
                  <a:srgbClr val="212124"/>
                </a:solidFill>
                <a:effectLst/>
                <a:latin typeface="Nunito Sans" pitchFamily="2" charset="77"/>
              </a:rPr>
            </a:br>
            <a:r>
              <a:rPr lang="en-CA" sz="2400" b="0" i="0" dirty="0">
                <a:solidFill>
                  <a:srgbClr val="212124"/>
                </a:solidFill>
                <a:effectLst/>
                <a:latin typeface="Nunito Sans" pitchFamily="2" charset="77"/>
              </a:rPr>
              <a:t>for automating software deployment, scaling, </a:t>
            </a:r>
            <a:br>
              <a:rPr lang="en-CA" sz="2400" b="0" i="0" dirty="0">
                <a:solidFill>
                  <a:srgbClr val="212124"/>
                </a:solidFill>
                <a:effectLst/>
                <a:latin typeface="Nunito Sans" pitchFamily="2" charset="77"/>
              </a:rPr>
            </a:br>
            <a:r>
              <a:rPr lang="en-CA" sz="2400" b="0" i="0" dirty="0">
                <a:solidFill>
                  <a:srgbClr val="212124"/>
                </a:solidFill>
                <a:effectLst/>
                <a:latin typeface="Nunito Sans" pitchFamily="2" charset="77"/>
              </a:rPr>
              <a:t>and management</a:t>
            </a:r>
          </a:p>
          <a:p>
            <a:pPr lvl="1"/>
            <a:r>
              <a:rPr lang="en-CA" sz="1800" b="0" i="0" dirty="0">
                <a:solidFill>
                  <a:srgbClr val="212124"/>
                </a:solidFill>
                <a:effectLst/>
                <a:latin typeface="Nunito Sans" pitchFamily="2" charset="77"/>
              </a:rPr>
              <a:t>Released by Google in 2014 as open-source</a:t>
            </a:r>
          </a:p>
          <a:p>
            <a:pPr lvl="1"/>
            <a:r>
              <a:rPr lang="en-CA" sz="1800" dirty="0">
                <a:solidFill>
                  <a:srgbClr val="212124"/>
                </a:solidFill>
                <a:latin typeface="Nunito Sans" pitchFamily="2" charset="77"/>
              </a:rPr>
              <a:t>Since 2018, K8s is run by nonprofit </a:t>
            </a:r>
            <a:br>
              <a:rPr lang="en-CA" sz="1800" dirty="0">
                <a:solidFill>
                  <a:srgbClr val="212124"/>
                </a:solidFill>
                <a:latin typeface="Nunito Sans" pitchFamily="2" charset="77"/>
              </a:rPr>
            </a:br>
            <a:r>
              <a:rPr lang="en-CA" sz="1800" dirty="0">
                <a:solidFill>
                  <a:srgbClr val="212124"/>
                </a:solidFill>
                <a:latin typeface="Nunito Sans" pitchFamily="2" charset="77"/>
              </a:rPr>
              <a:t>Cloud Native Computing Foundation (CNCF)</a:t>
            </a:r>
            <a:endParaRPr lang="en-CA" sz="1800" b="0" i="0" dirty="0">
              <a:solidFill>
                <a:srgbClr val="212124"/>
              </a:solidFill>
              <a:effectLst/>
              <a:latin typeface="Nunito Sans" pitchFamily="2" charset="77"/>
            </a:endParaRPr>
          </a:p>
          <a:p>
            <a:pPr lvl="1"/>
            <a:r>
              <a:rPr lang="en-CA" sz="1800" dirty="0">
                <a:solidFill>
                  <a:srgbClr val="212124"/>
                </a:solidFill>
                <a:latin typeface="Nunito Sans" pitchFamily="2" charset="77"/>
              </a:rPr>
              <a:t>Currently the de-facto standard for container orchestration</a:t>
            </a:r>
          </a:p>
          <a:p>
            <a:pPr lvl="1"/>
            <a:r>
              <a:rPr lang="en-CA" sz="1800" dirty="0">
                <a:solidFill>
                  <a:srgbClr val="212124"/>
                </a:solidFill>
                <a:latin typeface="Nunito Sans" pitchFamily="2" charset="77"/>
              </a:rPr>
              <a:t>Works with most container systems</a:t>
            </a:r>
          </a:p>
          <a:p>
            <a:pPr lvl="1"/>
            <a:r>
              <a:rPr lang="en-CA" sz="1800" dirty="0">
                <a:solidFill>
                  <a:srgbClr val="212124"/>
                </a:solidFill>
                <a:latin typeface="Nunito Sans" pitchFamily="2" charset="77"/>
              </a:rPr>
              <a:t>Many commercial and open-source distributions, e.g., k3s</a:t>
            </a:r>
            <a:br>
              <a:rPr lang="en-CA" dirty="0">
                <a:solidFill>
                  <a:srgbClr val="212124"/>
                </a:solidFill>
                <a:latin typeface="Nunito Sans" pitchFamily="2" charset="77"/>
              </a:rPr>
            </a:br>
            <a:endParaRPr lang="en-CA" sz="2400" dirty="0">
              <a:solidFill>
                <a:srgbClr val="212124"/>
              </a:solidFill>
              <a:latin typeface="Nunito Sans" pitchFamily="2" charset="77"/>
            </a:endParaRPr>
          </a:p>
          <a:p>
            <a:r>
              <a:rPr lang="en-CA" sz="2000" dirty="0">
                <a:solidFill>
                  <a:srgbClr val="212124"/>
                </a:solidFill>
                <a:latin typeface="Nunito Sans" pitchFamily="2" charset="77"/>
              </a:rPr>
              <a:t>Kubernetes and Docker:</a:t>
            </a:r>
          </a:p>
          <a:p>
            <a:pPr lvl="1"/>
            <a:r>
              <a:rPr lang="en-CA" sz="1800" dirty="0">
                <a:solidFill>
                  <a:srgbClr val="212124"/>
                </a:solidFill>
                <a:latin typeface="Nunito Sans" pitchFamily="2" charset="77"/>
              </a:rPr>
              <a:t>Kubernetes does not directly work with Docker …</a:t>
            </a:r>
          </a:p>
          <a:p>
            <a:pPr lvl="1"/>
            <a:r>
              <a:rPr lang="en-CA" sz="1800" dirty="0">
                <a:solidFill>
                  <a:srgbClr val="212124"/>
                </a:solidFill>
                <a:latin typeface="Nunito Sans" pitchFamily="2" charset="77"/>
              </a:rPr>
              <a:t>… but Kubernetes can pull and run Docker images </a:t>
            </a:r>
            <a:br>
              <a:rPr lang="en-CA" sz="1800" dirty="0">
                <a:solidFill>
                  <a:srgbClr val="212124"/>
                </a:solidFill>
                <a:latin typeface="Nunito Sans" pitchFamily="2" charset="77"/>
              </a:rPr>
            </a:br>
            <a:r>
              <a:rPr lang="en-CA" sz="1800" dirty="0">
                <a:solidFill>
                  <a:srgbClr val="212124"/>
                </a:solidFill>
                <a:latin typeface="Nunito Sans" pitchFamily="2" charset="77"/>
              </a:rPr>
              <a:t>via the underlying </a:t>
            </a:r>
            <a:r>
              <a:rPr lang="en-CA" sz="1800" i="1" dirty="0" err="1">
                <a:solidFill>
                  <a:srgbClr val="212124"/>
                </a:solidFill>
                <a:latin typeface="Nunito Sans" pitchFamily="2" charset="77"/>
              </a:rPr>
              <a:t>containerd</a:t>
            </a:r>
            <a:r>
              <a:rPr lang="en-CA" sz="1800" dirty="0">
                <a:solidFill>
                  <a:srgbClr val="212124"/>
                </a:solidFill>
                <a:latin typeface="Nunito Sans" pitchFamily="2" charset="77"/>
              </a:rPr>
              <a:t> runtime</a:t>
            </a:r>
            <a:endParaRPr lang="en-CA" sz="2000" b="1" dirty="0">
              <a:solidFill>
                <a:srgbClr val="212124"/>
              </a:solidFill>
              <a:latin typeface="Nunito Sans" pitchFamily="2" charset="77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6AEAC4-4C78-C1B8-DF93-44BF97A7E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FBD2C-A080-5A4B-B075-F8D248F9258F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95CA603A-587A-3CC1-E0FC-DEE87AB337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3755" y="1635760"/>
            <a:ext cx="1554297" cy="1517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B2CCD20-2680-4E16-39E8-ACC0ED06C1D9}"/>
              </a:ext>
            </a:extLst>
          </p:cNvPr>
          <p:cNvSpPr txBox="1"/>
          <p:nvPr/>
        </p:nvSpPr>
        <p:spPr>
          <a:xfrm>
            <a:off x="7562160" y="4622075"/>
            <a:ext cx="4043190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Some trivia: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Kubernetes originates from the Greek word for “pilot” or “helmsman”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K8s, since “S” is the 8</a:t>
            </a:r>
            <a:r>
              <a:rPr lang="en-US" baseline="30000" dirty="0"/>
              <a:t>th</a:t>
            </a:r>
            <a:r>
              <a:rPr lang="en-US" dirty="0"/>
              <a:t> letter after “K” </a:t>
            </a:r>
          </a:p>
        </p:txBody>
      </p:sp>
    </p:spTree>
    <p:extLst>
      <p:ext uri="{BB962C8B-B14F-4D97-AF65-F5344CB8AC3E}">
        <p14:creationId xmlns:p14="http://schemas.microsoft.com/office/powerpoint/2010/main" val="693947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8EA3F-45DF-553A-EA6E-82C4861DE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Kubernetes architecture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AE135DD-2D87-7883-210E-56241B154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85378"/>
            <a:ext cx="2743200" cy="365125"/>
          </a:xfrm>
        </p:spPr>
        <p:txBody>
          <a:bodyPr/>
          <a:lstStyle/>
          <a:p>
            <a:fld id="{6DDFBD2C-A080-5A4B-B075-F8D248F9258F}" type="slidenum">
              <a:rPr lang="en-US" smtClean="0"/>
              <a:t>4</a:t>
            </a:fld>
            <a:endParaRPr lang="en-US" dirty="0"/>
          </a:p>
        </p:txBody>
      </p:sp>
      <p:pic>
        <p:nvPicPr>
          <p:cNvPr id="2050" name="Picture 2" descr="[object Object]">
            <a:extLst>
              <a:ext uri="{FF2B5EF4-FFF2-40B4-BE49-F238E27FC236}">
                <a16:creationId xmlns:a16="http://schemas.microsoft.com/office/drawing/2014/main" id="{E9DEE3F2-2E10-AE31-F03D-F668008011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747" y="1390156"/>
            <a:ext cx="7238320" cy="5123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442EB45-0352-F910-7924-87F5BBC9B409}"/>
              </a:ext>
            </a:extLst>
          </p:cNvPr>
          <p:cNvSpPr txBox="1"/>
          <p:nvPr/>
        </p:nvSpPr>
        <p:spPr>
          <a:xfrm>
            <a:off x="9062218" y="6488668"/>
            <a:ext cx="15013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Wikipedia</a:t>
            </a:r>
          </a:p>
        </p:txBody>
      </p:sp>
    </p:spTree>
    <p:extLst>
      <p:ext uri="{BB962C8B-B14F-4D97-AF65-F5344CB8AC3E}">
        <p14:creationId xmlns:p14="http://schemas.microsoft.com/office/powerpoint/2010/main" val="490277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E9D046-FC8D-3C18-E481-833D58A69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5C719-1D8C-9D66-A017-AB7737C8F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Kubernetes architecture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7FC1603-AD8C-1FEA-AA22-99345B7CB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85378"/>
            <a:ext cx="2743200" cy="365125"/>
          </a:xfrm>
        </p:spPr>
        <p:txBody>
          <a:bodyPr/>
          <a:lstStyle/>
          <a:p>
            <a:fld id="{6DDFBD2C-A080-5A4B-B075-F8D248F9258F}" type="slidenum">
              <a:rPr lang="en-US" smtClean="0"/>
              <a:t>5</a:t>
            </a:fld>
            <a:endParaRPr lang="en-US" dirty="0"/>
          </a:p>
        </p:txBody>
      </p:sp>
      <p:pic>
        <p:nvPicPr>
          <p:cNvPr id="2050" name="Picture 2" descr="[object Object]">
            <a:extLst>
              <a:ext uri="{FF2B5EF4-FFF2-40B4-BE49-F238E27FC236}">
                <a16:creationId xmlns:a16="http://schemas.microsoft.com/office/drawing/2014/main" id="{35269C2A-2C80-E598-0294-646A056BF0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747" y="1390156"/>
            <a:ext cx="7238320" cy="5123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C54810E-B8ED-BAE0-75B1-B2DF5068EFAA}"/>
              </a:ext>
            </a:extLst>
          </p:cNvPr>
          <p:cNvSpPr txBox="1"/>
          <p:nvPr/>
        </p:nvSpPr>
        <p:spPr>
          <a:xfrm>
            <a:off x="9062218" y="6488668"/>
            <a:ext cx="15013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Wikipedia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AEE8B8-6C33-D311-4832-F4C2B4C0B96A}"/>
              </a:ext>
            </a:extLst>
          </p:cNvPr>
          <p:cNvSpPr txBox="1"/>
          <p:nvPr/>
        </p:nvSpPr>
        <p:spPr>
          <a:xfrm>
            <a:off x="838201" y="1770742"/>
            <a:ext cx="422728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 </a:t>
            </a:r>
            <a:r>
              <a:rPr lang="en-US" sz="2000" b="1" dirty="0">
                <a:solidFill>
                  <a:srgbClr val="C00000"/>
                </a:solidFill>
              </a:rPr>
              <a:t>Kubernetes Cluster </a:t>
            </a:r>
            <a:r>
              <a:rPr lang="en-US" sz="2000" dirty="0"/>
              <a:t>consists of </a:t>
            </a:r>
            <a:br>
              <a:rPr lang="en-US" sz="2000" dirty="0"/>
            </a:br>
            <a:r>
              <a:rPr lang="en-US" sz="2000" dirty="0"/>
              <a:t>a </a:t>
            </a:r>
            <a:r>
              <a:rPr lang="en-US" sz="2000" b="1" dirty="0">
                <a:solidFill>
                  <a:srgbClr val="C00000"/>
                </a:solidFill>
              </a:rPr>
              <a:t>control plane</a:t>
            </a:r>
            <a:r>
              <a:rPr lang="en-US" sz="2000" b="1" dirty="0"/>
              <a:t> </a:t>
            </a:r>
            <a:r>
              <a:rPr lang="en-US" sz="2000" dirty="0"/>
              <a:t>(“Master”) </a:t>
            </a:r>
            <a:br>
              <a:rPr lang="en-US" sz="2000" dirty="0"/>
            </a:br>
            <a:r>
              <a:rPr lang="en-US" sz="2000" dirty="0"/>
              <a:t>and </a:t>
            </a:r>
            <a:r>
              <a:rPr lang="en-US" sz="2000" b="1" dirty="0">
                <a:solidFill>
                  <a:srgbClr val="C00000"/>
                </a:solidFill>
              </a:rPr>
              <a:t>worker nodes</a:t>
            </a:r>
            <a:r>
              <a:rPr lang="en-US" sz="2000" b="1" dirty="0"/>
              <a:t> </a:t>
            </a:r>
            <a:r>
              <a:rPr lang="en-US" sz="2000" dirty="0"/>
              <a:t>(“Kubernetes nodes”, “workers”, “nodes”, “agents”)</a:t>
            </a:r>
          </a:p>
          <a:p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Control plane manages the cluster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Workers run the applications</a:t>
            </a:r>
          </a:p>
          <a:p>
            <a:endParaRPr lang="en-US" sz="2000" dirty="0">
              <a:solidFill>
                <a:srgbClr val="C00000"/>
              </a:solidFill>
            </a:endParaRPr>
          </a:p>
          <a:p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198D9EE-2F76-D181-4989-4FA71184E89A}"/>
              </a:ext>
            </a:extLst>
          </p:cNvPr>
          <p:cNvSpPr/>
          <p:nvPr/>
        </p:nvSpPr>
        <p:spPr>
          <a:xfrm>
            <a:off x="638629" y="1553029"/>
            <a:ext cx="11364685" cy="4659085"/>
          </a:xfrm>
          <a:custGeom>
            <a:avLst/>
            <a:gdLst>
              <a:gd name="connsiteX0" fmla="*/ 0 w 11364685"/>
              <a:gd name="connsiteY0" fmla="*/ 0 h 4659085"/>
              <a:gd name="connsiteX1" fmla="*/ 484494 w 11364685"/>
              <a:gd name="connsiteY1" fmla="*/ 0 h 4659085"/>
              <a:gd name="connsiteX2" fmla="*/ 741695 w 11364685"/>
              <a:gd name="connsiteY2" fmla="*/ 0 h 4659085"/>
              <a:gd name="connsiteX3" fmla="*/ 1567130 w 11364685"/>
              <a:gd name="connsiteY3" fmla="*/ 0 h 4659085"/>
              <a:gd name="connsiteX4" fmla="*/ 2051625 w 11364685"/>
              <a:gd name="connsiteY4" fmla="*/ 0 h 4659085"/>
              <a:gd name="connsiteX5" fmla="*/ 2536119 w 11364685"/>
              <a:gd name="connsiteY5" fmla="*/ 0 h 4659085"/>
              <a:gd name="connsiteX6" fmla="*/ 3361554 w 11364685"/>
              <a:gd name="connsiteY6" fmla="*/ 0 h 4659085"/>
              <a:gd name="connsiteX7" fmla="*/ 3732402 w 11364685"/>
              <a:gd name="connsiteY7" fmla="*/ 0 h 4659085"/>
              <a:gd name="connsiteX8" fmla="*/ 4557837 w 11364685"/>
              <a:gd name="connsiteY8" fmla="*/ 0 h 4659085"/>
              <a:gd name="connsiteX9" fmla="*/ 5383272 w 11364685"/>
              <a:gd name="connsiteY9" fmla="*/ 0 h 4659085"/>
              <a:gd name="connsiteX10" fmla="*/ 5981413 w 11364685"/>
              <a:gd name="connsiteY10" fmla="*/ 0 h 4659085"/>
              <a:gd name="connsiteX11" fmla="*/ 6806848 w 11364685"/>
              <a:gd name="connsiteY11" fmla="*/ 0 h 4659085"/>
              <a:gd name="connsiteX12" fmla="*/ 7291343 w 11364685"/>
              <a:gd name="connsiteY12" fmla="*/ 0 h 4659085"/>
              <a:gd name="connsiteX13" fmla="*/ 7775837 w 11364685"/>
              <a:gd name="connsiteY13" fmla="*/ 0 h 4659085"/>
              <a:gd name="connsiteX14" fmla="*/ 8487625 w 11364685"/>
              <a:gd name="connsiteY14" fmla="*/ 0 h 4659085"/>
              <a:gd name="connsiteX15" fmla="*/ 8972120 w 11364685"/>
              <a:gd name="connsiteY15" fmla="*/ 0 h 4659085"/>
              <a:gd name="connsiteX16" fmla="*/ 9797555 w 11364685"/>
              <a:gd name="connsiteY16" fmla="*/ 0 h 4659085"/>
              <a:gd name="connsiteX17" fmla="*/ 10622990 w 11364685"/>
              <a:gd name="connsiteY17" fmla="*/ 0 h 4659085"/>
              <a:gd name="connsiteX18" fmla="*/ 11364685 w 11364685"/>
              <a:gd name="connsiteY18" fmla="*/ 0 h 4659085"/>
              <a:gd name="connsiteX19" fmla="*/ 11364685 w 11364685"/>
              <a:gd name="connsiteY19" fmla="*/ 535795 h 4659085"/>
              <a:gd name="connsiteX20" fmla="*/ 11364685 w 11364685"/>
              <a:gd name="connsiteY20" fmla="*/ 978408 h 4659085"/>
              <a:gd name="connsiteX21" fmla="*/ 11364685 w 11364685"/>
              <a:gd name="connsiteY21" fmla="*/ 1467612 h 4659085"/>
              <a:gd name="connsiteX22" fmla="*/ 11364685 w 11364685"/>
              <a:gd name="connsiteY22" fmla="*/ 2096588 h 4659085"/>
              <a:gd name="connsiteX23" fmla="*/ 11364685 w 11364685"/>
              <a:gd name="connsiteY23" fmla="*/ 2632383 h 4659085"/>
              <a:gd name="connsiteX24" fmla="*/ 11364685 w 11364685"/>
              <a:gd name="connsiteY24" fmla="*/ 3121587 h 4659085"/>
              <a:gd name="connsiteX25" fmla="*/ 11364685 w 11364685"/>
              <a:gd name="connsiteY25" fmla="*/ 3750563 h 4659085"/>
              <a:gd name="connsiteX26" fmla="*/ 11364685 w 11364685"/>
              <a:gd name="connsiteY26" fmla="*/ 4659085 h 4659085"/>
              <a:gd name="connsiteX27" fmla="*/ 10766544 w 11364685"/>
              <a:gd name="connsiteY27" fmla="*/ 4659085 h 4659085"/>
              <a:gd name="connsiteX28" fmla="*/ 10395696 w 11364685"/>
              <a:gd name="connsiteY28" fmla="*/ 4659085 h 4659085"/>
              <a:gd name="connsiteX29" fmla="*/ 9683908 w 11364685"/>
              <a:gd name="connsiteY29" fmla="*/ 4659085 h 4659085"/>
              <a:gd name="connsiteX30" fmla="*/ 9313060 w 11364685"/>
              <a:gd name="connsiteY30" fmla="*/ 4659085 h 4659085"/>
              <a:gd name="connsiteX31" fmla="*/ 8601272 w 11364685"/>
              <a:gd name="connsiteY31" fmla="*/ 4659085 h 4659085"/>
              <a:gd name="connsiteX32" fmla="*/ 8344071 w 11364685"/>
              <a:gd name="connsiteY32" fmla="*/ 4659085 h 4659085"/>
              <a:gd name="connsiteX33" fmla="*/ 7632283 w 11364685"/>
              <a:gd name="connsiteY33" fmla="*/ 4659085 h 4659085"/>
              <a:gd name="connsiteX34" fmla="*/ 7261436 w 11364685"/>
              <a:gd name="connsiteY34" fmla="*/ 4659085 h 4659085"/>
              <a:gd name="connsiteX35" fmla="*/ 7004235 w 11364685"/>
              <a:gd name="connsiteY35" fmla="*/ 4659085 h 4659085"/>
              <a:gd name="connsiteX36" fmla="*/ 6633387 w 11364685"/>
              <a:gd name="connsiteY36" fmla="*/ 4659085 h 4659085"/>
              <a:gd name="connsiteX37" fmla="*/ 5921599 w 11364685"/>
              <a:gd name="connsiteY37" fmla="*/ 4659085 h 4659085"/>
              <a:gd name="connsiteX38" fmla="*/ 5550751 w 11364685"/>
              <a:gd name="connsiteY38" fmla="*/ 4659085 h 4659085"/>
              <a:gd name="connsiteX39" fmla="*/ 5293551 w 11364685"/>
              <a:gd name="connsiteY39" fmla="*/ 4659085 h 4659085"/>
              <a:gd name="connsiteX40" fmla="*/ 4922703 w 11364685"/>
              <a:gd name="connsiteY40" fmla="*/ 4659085 h 4659085"/>
              <a:gd name="connsiteX41" fmla="*/ 4438209 w 11364685"/>
              <a:gd name="connsiteY41" fmla="*/ 4659085 h 4659085"/>
              <a:gd name="connsiteX42" fmla="*/ 3840067 w 11364685"/>
              <a:gd name="connsiteY42" fmla="*/ 4659085 h 4659085"/>
              <a:gd name="connsiteX43" fmla="*/ 3469220 w 11364685"/>
              <a:gd name="connsiteY43" fmla="*/ 4659085 h 4659085"/>
              <a:gd name="connsiteX44" fmla="*/ 2643785 w 11364685"/>
              <a:gd name="connsiteY44" fmla="*/ 4659085 h 4659085"/>
              <a:gd name="connsiteX45" fmla="*/ 2045643 w 11364685"/>
              <a:gd name="connsiteY45" fmla="*/ 4659085 h 4659085"/>
              <a:gd name="connsiteX46" fmla="*/ 1220208 w 11364685"/>
              <a:gd name="connsiteY46" fmla="*/ 4659085 h 4659085"/>
              <a:gd name="connsiteX47" fmla="*/ 508420 w 11364685"/>
              <a:gd name="connsiteY47" fmla="*/ 4659085 h 4659085"/>
              <a:gd name="connsiteX48" fmla="*/ 0 w 11364685"/>
              <a:gd name="connsiteY48" fmla="*/ 4659085 h 4659085"/>
              <a:gd name="connsiteX49" fmla="*/ 0 w 11364685"/>
              <a:gd name="connsiteY49" fmla="*/ 4030109 h 4659085"/>
              <a:gd name="connsiteX50" fmla="*/ 0 w 11364685"/>
              <a:gd name="connsiteY50" fmla="*/ 3401132 h 4659085"/>
              <a:gd name="connsiteX51" fmla="*/ 0 w 11364685"/>
              <a:gd name="connsiteY51" fmla="*/ 2818746 h 4659085"/>
              <a:gd name="connsiteX52" fmla="*/ 0 w 11364685"/>
              <a:gd name="connsiteY52" fmla="*/ 2143179 h 4659085"/>
              <a:gd name="connsiteX53" fmla="*/ 0 w 11364685"/>
              <a:gd name="connsiteY53" fmla="*/ 1467612 h 4659085"/>
              <a:gd name="connsiteX54" fmla="*/ 0 w 11364685"/>
              <a:gd name="connsiteY54" fmla="*/ 838635 h 4659085"/>
              <a:gd name="connsiteX55" fmla="*/ 0 w 11364685"/>
              <a:gd name="connsiteY55" fmla="*/ 0 h 4659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1364685" h="4659085" extrusionOk="0">
                <a:moveTo>
                  <a:pt x="0" y="0"/>
                </a:moveTo>
                <a:cubicBezTo>
                  <a:pt x="168011" y="-19678"/>
                  <a:pt x="270266" y="24733"/>
                  <a:pt x="484494" y="0"/>
                </a:cubicBezTo>
                <a:cubicBezTo>
                  <a:pt x="698722" y="-24733"/>
                  <a:pt x="671591" y="22966"/>
                  <a:pt x="741695" y="0"/>
                </a:cubicBezTo>
                <a:cubicBezTo>
                  <a:pt x="811799" y="-22966"/>
                  <a:pt x="1259511" y="45318"/>
                  <a:pt x="1567130" y="0"/>
                </a:cubicBezTo>
                <a:cubicBezTo>
                  <a:pt x="1874749" y="-45318"/>
                  <a:pt x="1875367" y="50303"/>
                  <a:pt x="2051625" y="0"/>
                </a:cubicBezTo>
                <a:cubicBezTo>
                  <a:pt x="2227883" y="-50303"/>
                  <a:pt x="2302564" y="54193"/>
                  <a:pt x="2536119" y="0"/>
                </a:cubicBezTo>
                <a:cubicBezTo>
                  <a:pt x="2769674" y="-54193"/>
                  <a:pt x="2955770" y="67420"/>
                  <a:pt x="3361554" y="0"/>
                </a:cubicBezTo>
                <a:cubicBezTo>
                  <a:pt x="3767339" y="-67420"/>
                  <a:pt x="3617205" y="35284"/>
                  <a:pt x="3732402" y="0"/>
                </a:cubicBezTo>
                <a:cubicBezTo>
                  <a:pt x="3847599" y="-35284"/>
                  <a:pt x="4378171" y="34604"/>
                  <a:pt x="4557837" y="0"/>
                </a:cubicBezTo>
                <a:cubicBezTo>
                  <a:pt x="4737503" y="-34604"/>
                  <a:pt x="5097572" y="95379"/>
                  <a:pt x="5383272" y="0"/>
                </a:cubicBezTo>
                <a:cubicBezTo>
                  <a:pt x="5668973" y="-95379"/>
                  <a:pt x="5707185" y="47256"/>
                  <a:pt x="5981413" y="0"/>
                </a:cubicBezTo>
                <a:cubicBezTo>
                  <a:pt x="6255641" y="-47256"/>
                  <a:pt x="6575647" y="31022"/>
                  <a:pt x="6806848" y="0"/>
                </a:cubicBezTo>
                <a:cubicBezTo>
                  <a:pt x="7038049" y="-31022"/>
                  <a:pt x="7173204" y="19471"/>
                  <a:pt x="7291343" y="0"/>
                </a:cubicBezTo>
                <a:cubicBezTo>
                  <a:pt x="7409483" y="-19471"/>
                  <a:pt x="7564257" y="2884"/>
                  <a:pt x="7775837" y="0"/>
                </a:cubicBezTo>
                <a:cubicBezTo>
                  <a:pt x="7987417" y="-2884"/>
                  <a:pt x="8282959" y="7065"/>
                  <a:pt x="8487625" y="0"/>
                </a:cubicBezTo>
                <a:cubicBezTo>
                  <a:pt x="8692291" y="-7065"/>
                  <a:pt x="8820852" y="49474"/>
                  <a:pt x="8972120" y="0"/>
                </a:cubicBezTo>
                <a:cubicBezTo>
                  <a:pt x="9123389" y="-49474"/>
                  <a:pt x="9500183" y="91520"/>
                  <a:pt x="9797555" y="0"/>
                </a:cubicBezTo>
                <a:cubicBezTo>
                  <a:pt x="10094927" y="-91520"/>
                  <a:pt x="10327188" y="51671"/>
                  <a:pt x="10622990" y="0"/>
                </a:cubicBezTo>
                <a:cubicBezTo>
                  <a:pt x="10918793" y="-51671"/>
                  <a:pt x="11096515" y="73991"/>
                  <a:pt x="11364685" y="0"/>
                </a:cubicBezTo>
                <a:cubicBezTo>
                  <a:pt x="11425901" y="172416"/>
                  <a:pt x="11306967" y="401523"/>
                  <a:pt x="11364685" y="535795"/>
                </a:cubicBezTo>
                <a:cubicBezTo>
                  <a:pt x="11422403" y="670067"/>
                  <a:pt x="11329227" y="838168"/>
                  <a:pt x="11364685" y="978408"/>
                </a:cubicBezTo>
                <a:cubicBezTo>
                  <a:pt x="11400143" y="1118648"/>
                  <a:pt x="11346702" y="1298552"/>
                  <a:pt x="11364685" y="1467612"/>
                </a:cubicBezTo>
                <a:cubicBezTo>
                  <a:pt x="11382668" y="1636672"/>
                  <a:pt x="11328595" y="1940558"/>
                  <a:pt x="11364685" y="2096588"/>
                </a:cubicBezTo>
                <a:cubicBezTo>
                  <a:pt x="11400775" y="2252618"/>
                  <a:pt x="11353410" y="2395582"/>
                  <a:pt x="11364685" y="2632383"/>
                </a:cubicBezTo>
                <a:cubicBezTo>
                  <a:pt x="11375960" y="2869184"/>
                  <a:pt x="11325953" y="2877074"/>
                  <a:pt x="11364685" y="3121587"/>
                </a:cubicBezTo>
                <a:cubicBezTo>
                  <a:pt x="11403417" y="3366100"/>
                  <a:pt x="11327317" y="3475619"/>
                  <a:pt x="11364685" y="3750563"/>
                </a:cubicBezTo>
                <a:cubicBezTo>
                  <a:pt x="11402053" y="4025507"/>
                  <a:pt x="11302525" y="4349969"/>
                  <a:pt x="11364685" y="4659085"/>
                </a:cubicBezTo>
                <a:cubicBezTo>
                  <a:pt x="11136031" y="4721334"/>
                  <a:pt x="10891043" y="4632843"/>
                  <a:pt x="10766544" y="4659085"/>
                </a:cubicBezTo>
                <a:cubicBezTo>
                  <a:pt x="10642045" y="4685327"/>
                  <a:pt x="10492405" y="4649075"/>
                  <a:pt x="10395696" y="4659085"/>
                </a:cubicBezTo>
                <a:cubicBezTo>
                  <a:pt x="10298987" y="4669095"/>
                  <a:pt x="10019562" y="4628747"/>
                  <a:pt x="9683908" y="4659085"/>
                </a:cubicBezTo>
                <a:cubicBezTo>
                  <a:pt x="9348254" y="4689423"/>
                  <a:pt x="9392929" y="4647779"/>
                  <a:pt x="9313060" y="4659085"/>
                </a:cubicBezTo>
                <a:cubicBezTo>
                  <a:pt x="9233191" y="4670391"/>
                  <a:pt x="8845139" y="4601983"/>
                  <a:pt x="8601272" y="4659085"/>
                </a:cubicBezTo>
                <a:cubicBezTo>
                  <a:pt x="8357405" y="4716187"/>
                  <a:pt x="8447897" y="4632103"/>
                  <a:pt x="8344071" y="4659085"/>
                </a:cubicBezTo>
                <a:cubicBezTo>
                  <a:pt x="8240245" y="4686067"/>
                  <a:pt x="7961034" y="4614200"/>
                  <a:pt x="7632283" y="4659085"/>
                </a:cubicBezTo>
                <a:cubicBezTo>
                  <a:pt x="7303532" y="4703970"/>
                  <a:pt x="7358608" y="4617225"/>
                  <a:pt x="7261436" y="4659085"/>
                </a:cubicBezTo>
                <a:cubicBezTo>
                  <a:pt x="7164264" y="4700945"/>
                  <a:pt x="7092622" y="4636159"/>
                  <a:pt x="7004235" y="4659085"/>
                </a:cubicBezTo>
                <a:cubicBezTo>
                  <a:pt x="6915848" y="4682011"/>
                  <a:pt x="6751271" y="4626014"/>
                  <a:pt x="6633387" y="4659085"/>
                </a:cubicBezTo>
                <a:cubicBezTo>
                  <a:pt x="6515503" y="4692156"/>
                  <a:pt x="6215312" y="4594985"/>
                  <a:pt x="5921599" y="4659085"/>
                </a:cubicBezTo>
                <a:cubicBezTo>
                  <a:pt x="5627886" y="4723185"/>
                  <a:pt x="5661067" y="4650344"/>
                  <a:pt x="5550751" y="4659085"/>
                </a:cubicBezTo>
                <a:cubicBezTo>
                  <a:pt x="5440435" y="4667826"/>
                  <a:pt x="5414570" y="4658059"/>
                  <a:pt x="5293551" y="4659085"/>
                </a:cubicBezTo>
                <a:cubicBezTo>
                  <a:pt x="5172532" y="4660111"/>
                  <a:pt x="5003778" y="4639961"/>
                  <a:pt x="4922703" y="4659085"/>
                </a:cubicBezTo>
                <a:cubicBezTo>
                  <a:pt x="4841628" y="4678209"/>
                  <a:pt x="4609553" y="4635032"/>
                  <a:pt x="4438209" y="4659085"/>
                </a:cubicBezTo>
                <a:cubicBezTo>
                  <a:pt x="4266865" y="4683138"/>
                  <a:pt x="4128497" y="4658136"/>
                  <a:pt x="3840067" y="4659085"/>
                </a:cubicBezTo>
                <a:cubicBezTo>
                  <a:pt x="3551637" y="4660034"/>
                  <a:pt x="3593119" y="4624478"/>
                  <a:pt x="3469220" y="4659085"/>
                </a:cubicBezTo>
                <a:cubicBezTo>
                  <a:pt x="3345321" y="4693692"/>
                  <a:pt x="2914079" y="4618969"/>
                  <a:pt x="2643785" y="4659085"/>
                </a:cubicBezTo>
                <a:cubicBezTo>
                  <a:pt x="2373492" y="4699201"/>
                  <a:pt x="2280794" y="4648434"/>
                  <a:pt x="2045643" y="4659085"/>
                </a:cubicBezTo>
                <a:cubicBezTo>
                  <a:pt x="1810492" y="4669736"/>
                  <a:pt x="1564405" y="4586899"/>
                  <a:pt x="1220208" y="4659085"/>
                </a:cubicBezTo>
                <a:cubicBezTo>
                  <a:pt x="876011" y="4731271"/>
                  <a:pt x="681511" y="4608413"/>
                  <a:pt x="508420" y="4659085"/>
                </a:cubicBezTo>
                <a:cubicBezTo>
                  <a:pt x="335329" y="4709757"/>
                  <a:pt x="194712" y="4634357"/>
                  <a:pt x="0" y="4659085"/>
                </a:cubicBezTo>
                <a:cubicBezTo>
                  <a:pt x="-17218" y="4385426"/>
                  <a:pt x="42626" y="4183340"/>
                  <a:pt x="0" y="4030109"/>
                </a:cubicBezTo>
                <a:cubicBezTo>
                  <a:pt x="-42626" y="3876878"/>
                  <a:pt x="38913" y="3657964"/>
                  <a:pt x="0" y="3401132"/>
                </a:cubicBezTo>
                <a:cubicBezTo>
                  <a:pt x="-38913" y="3144300"/>
                  <a:pt x="56440" y="2948507"/>
                  <a:pt x="0" y="2818746"/>
                </a:cubicBezTo>
                <a:cubicBezTo>
                  <a:pt x="-56440" y="2688985"/>
                  <a:pt x="29450" y="2405894"/>
                  <a:pt x="0" y="2143179"/>
                </a:cubicBezTo>
                <a:cubicBezTo>
                  <a:pt x="-29450" y="1880464"/>
                  <a:pt x="24722" y="1679476"/>
                  <a:pt x="0" y="1467612"/>
                </a:cubicBezTo>
                <a:cubicBezTo>
                  <a:pt x="-24722" y="1255748"/>
                  <a:pt x="47967" y="1149081"/>
                  <a:pt x="0" y="838635"/>
                </a:cubicBezTo>
                <a:cubicBezTo>
                  <a:pt x="-47967" y="528189"/>
                  <a:pt x="6749" y="234357"/>
                  <a:pt x="0" y="0"/>
                </a:cubicBezTo>
                <a:close/>
              </a:path>
            </a:pathLst>
          </a:custGeom>
          <a:noFill/>
          <a:ln w="31750">
            <a:solidFill>
              <a:srgbClr val="C0000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626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A7B55F-6B44-653B-4F81-5416B19801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CBC01-41EC-CDE2-0481-E16B69506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Kubernetes architecture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6405226-4A0E-D4DD-CD58-9C6DBE64E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85378"/>
            <a:ext cx="2743200" cy="365125"/>
          </a:xfrm>
        </p:spPr>
        <p:txBody>
          <a:bodyPr/>
          <a:lstStyle/>
          <a:p>
            <a:fld id="{6DDFBD2C-A080-5A4B-B075-F8D248F9258F}" type="slidenum">
              <a:rPr lang="en-US" smtClean="0"/>
              <a:t>6</a:t>
            </a:fld>
            <a:endParaRPr lang="en-US"/>
          </a:p>
        </p:txBody>
      </p:sp>
      <p:pic>
        <p:nvPicPr>
          <p:cNvPr id="2050" name="Picture 2" descr="[object Object]">
            <a:extLst>
              <a:ext uri="{FF2B5EF4-FFF2-40B4-BE49-F238E27FC236}">
                <a16:creationId xmlns:a16="http://schemas.microsoft.com/office/drawing/2014/main" id="{D8F98366-5609-5B6A-404E-322109E16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747" y="1390156"/>
            <a:ext cx="7238320" cy="5123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AE2D7AB-A9B5-835F-5F34-8E2DB02C7904}"/>
              </a:ext>
            </a:extLst>
          </p:cNvPr>
          <p:cNvSpPr txBox="1"/>
          <p:nvPr/>
        </p:nvSpPr>
        <p:spPr>
          <a:xfrm>
            <a:off x="9062218" y="6488668"/>
            <a:ext cx="15013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Wikipedia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34B67E6-CA36-1EF4-F015-37D162689BE3}"/>
              </a:ext>
            </a:extLst>
          </p:cNvPr>
          <p:cNvSpPr/>
          <p:nvPr/>
        </p:nvSpPr>
        <p:spPr>
          <a:xfrm>
            <a:off x="638630" y="1553029"/>
            <a:ext cx="8636000" cy="1988457"/>
          </a:xfrm>
          <a:custGeom>
            <a:avLst/>
            <a:gdLst>
              <a:gd name="connsiteX0" fmla="*/ 0 w 8636000"/>
              <a:gd name="connsiteY0" fmla="*/ 0 h 1988457"/>
              <a:gd name="connsiteX1" fmla="*/ 489373 w 8636000"/>
              <a:gd name="connsiteY1" fmla="*/ 0 h 1988457"/>
              <a:gd name="connsiteX2" fmla="*/ 806027 w 8636000"/>
              <a:gd name="connsiteY2" fmla="*/ 0 h 1988457"/>
              <a:gd name="connsiteX3" fmla="*/ 1554480 w 8636000"/>
              <a:gd name="connsiteY3" fmla="*/ 0 h 1988457"/>
              <a:gd name="connsiteX4" fmla="*/ 2043853 w 8636000"/>
              <a:gd name="connsiteY4" fmla="*/ 0 h 1988457"/>
              <a:gd name="connsiteX5" fmla="*/ 2533227 w 8636000"/>
              <a:gd name="connsiteY5" fmla="*/ 0 h 1988457"/>
              <a:gd name="connsiteX6" fmla="*/ 3281680 w 8636000"/>
              <a:gd name="connsiteY6" fmla="*/ 0 h 1988457"/>
              <a:gd name="connsiteX7" fmla="*/ 3684693 w 8636000"/>
              <a:gd name="connsiteY7" fmla="*/ 0 h 1988457"/>
              <a:gd name="connsiteX8" fmla="*/ 4433147 w 8636000"/>
              <a:gd name="connsiteY8" fmla="*/ 0 h 1988457"/>
              <a:gd name="connsiteX9" fmla="*/ 5181600 w 8636000"/>
              <a:gd name="connsiteY9" fmla="*/ 0 h 1988457"/>
              <a:gd name="connsiteX10" fmla="*/ 5757333 w 8636000"/>
              <a:gd name="connsiteY10" fmla="*/ 0 h 1988457"/>
              <a:gd name="connsiteX11" fmla="*/ 6505787 w 8636000"/>
              <a:gd name="connsiteY11" fmla="*/ 0 h 1988457"/>
              <a:gd name="connsiteX12" fmla="*/ 6995160 w 8636000"/>
              <a:gd name="connsiteY12" fmla="*/ 0 h 1988457"/>
              <a:gd name="connsiteX13" fmla="*/ 7484533 w 8636000"/>
              <a:gd name="connsiteY13" fmla="*/ 0 h 1988457"/>
              <a:gd name="connsiteX14" fmla="*/ 8146627 w 8636000"/>
              <a:gd name="connsiteY14" fmla="*/ 0 h 1988457"/>
              <a:gd name="connsiteX15" fmla="*/ 8636000 w 8636000"/>
              <a:gd name="connsiteY15" fmla="*/ 0 h 1988457"/>
              <a:gd name="connsiteX16" fmla="*/ 8636000 w 8636000"/>
              <a:gd name="connsiteY16" fmla="*/ 536883 h 1988457"/>
              <a:gd name="connsiteX17" fmla="*/ 8636000 w 8636000"/>
              <a:gd name="connsiteY17" fmla="*/ 1053882 h 1988457"/>
              <a:gd name="connsiteX18" fmla="*/ 8636000 w 8636000"/>
              <a:gd name="connsiteY18" fmla="*/ 1988457 h 1988457"/>
              <a:gd name="connsiteX19" fmla="*/ 7973907 w 8636000"/>
              <a:gd name="connsiteY19" fmla="*/ 1988457 h 1988457"/>
              <a:gd name="connsiteX20" fmla="*/ 7570893 w 8636000"/>
              <a:gd name="connsiteY20" fmla="*/ 1988457 h 1988457"/>
              <a:gd name="connsiteX21" fmla="*/ 6822440 w 8636000"/>
              <a:gd name="connsiteY21" fmla="*/ 1988457 h 1988457"/>
              <a:gd name="connsiteX22" fmla="*/ 6246707 w 8636000"/>
              <a:gd name="connsiteY22" fmla="*/ 1988457 h 1988457"/>
              <a:gd name="connsiteX23" fmla="*/ 5843693 w 8636000"/>
              <a:gd name="connsiteY23" fmla="*/ 1988457 h 1988457"/>
              <a:gd name="connsiteX24" fmla="*/ 5267960 w 8636000"/>
              <a:gd name="connsiteY24" fmla="*/ 1988457 h 1988457"/>
              <a:gd name="connsiteX25" fmla="*/ 4951307 w 8636000"/>
              <a:gd name="connsiteY25" fmla="*/ 1988457 h 1988457"/>
              <a:gd name="connsiteX26" fmla="*/ 4634653 w 8636000"/>
              <a:gd name="connsiteY26" fmla="*/ 1988457 h 1988457"/>
              <a:gd name="connsiteX27" fmla="*/ 4058920 w 8636000"/>
              <a:gd name="connsiteY27" fmla="*/ 1988457 h 1988457"/>
              <a:gd name="connsiteX28" fmla="*/ 3655907 w 8636000"/>
              <a:gd name="connsiteY28" fmla="*/ 1988457 h 1988457"/>
              <a:gd name="connsiteX29" fmla="*/ 2993813 w 8636000"/>
              <a:gd name="connsiteY29" fmla="*/ 1988457 h 1988457"/>
              <a:gd name="connsiteX30" fmla="*/ 2590800 w 8636000"/>
              <a:gd name="connsiteY30" fmla="*/ 1988457 h 1988457"/>
              <a:gd name="connsiteX31" fmla="*/ 1928707 w 8636000"/>
              <a:gd name="connsiteY31" fmla="*/ 1988457 h 1988457"/>
              <a:gd name="connsiteX32" fmla="*/ 1612053 w 8636000"/>
              <a:gd name="connsiteY32" fmla="*/ 1988457 h 1988457"/>
              <a:gd name="connsiteX33" fmla="*/ 949960 w 8636000"/>
              <a:gd name="connsiteY33" fmla="*/ 1988457 h 1988457"/>
              <a:gd name="connsiteX34" fmla="*/ 546947 w 8636000"/>
              <a:gd name="connsiteY34" fmla="*/ 1988457 h 1988457"/>
              <a:gd name="connsiteX35" fmla="*/ 0 w 8636000"/>
              <a:gd name="connsiteY35" fmla="*/ 1988457 h 1988457"/>
              <a:gd name="connsiteX36" fmla="*/ 0 w 8636000"/>
              <a:gd name="connsiteY36" fmla="*/ 1531112 h 1988457"/>
              <a:gd name="connsiteX37" fmla="*/ 0 w 8636000"/>
              <a:gd name="connsiteY37" fmla="*/ 994229 h 1988457"/>
              <a:gd name="connsiteX38" fmla="*/ 0 w 8636000"/>
              <a:gd name="connsiteY38" fmla="*/ 536883 h 1988457"/>
              <a:gd name="connsiteX39" fmla="*/ 0 w 8636000"/>
              <a:gd name="connsiteY39" fmla="*/ 0 h 1988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8636000" h="1988457" extrusionOk="0">
                <a:moveTo>
                  <a:pt x="0" y="0"/>
                </a:moveTo>
                <a:cubicBezTo>
                  <a:pt x="230495" y="-55169"/>
                  <a:pt x="272102" y="5981"/>
                  <a:pt x="489373" y="0"/>
                </a:cubicBezTo>
                <a:cubicBezTo>
                  <a:pt x="706644" y="-5981"/>
                  <a:pt x="675586" y="17296"/>
                  <a:pt x="806027" y="0"/>
                </a:cubicBezTo>
                <a:cubicBezTo>
                  <a:pt x="936468" y="-17296"/>
                  <a:pt x="1227606" y="67427"/>
                  <a:pt x="1554480" y="0"/>
                </a:cubicBezTo>
                <a:cubicBezTo>
                  <a:pt x="1881354" y="-67427"/>
                  <a:pt x="1945631" y="1907"/>
                  <a:pt x="2043853" y="0"/>
                </a:cubicBezTo>
                <a:cubicBezTo>
                  <a:pt x="2142075" y="-1907"/>
                  <a:pt x="2433441" y="21883"/>
                  <a:pt x="2533227" y="0"/>
                </a:cubicBezTo>
                <a:cubicBezTo>
                  <a:pt x="2633013" y="-21883"/>
                  <a:pt x="2950951" y="56127"/>
                  <a:pt x="3281680" y="0"/>
                </a:cubicBezTo>
                <a:cubicBezTo>
                  <a:pt x="3612409" y="-56127"/>
                  <a:pt x="3551542" y="21897"/>
                  <a:pt x="3684693" y="0"/>
                </a:cubicBezTo>
                <a:cubicBezTo>
                  <a:pt x="3817844" y="-21897"/>
                  <a:pt x="4101413" y="5222"/>
                  <a:pt x="4433147" y="0"/>
                </a:cubicBezTo>
                <a:cubicBezTo>
                  <a:pt x="4764881" y="-5222"/>
                  <a:pt x="5015758" y="79789"/>
                  <a:pt x="5181600" y="0"/>
                </a:cubicBezTo>
                <a:cubicBezTo>
                  <a:pt x="5347442" y="-79789"/>
                  <a:pt x="5612066" y="1931"/>
                  <a:pt x="5757333" y="0"/>
                </a:cubicBezTo>
                <a:cubicBezTo>
                  <a:pt x="5902600" y="-1931"/>
                  <a:pt x="6242869" y="81381"/>
                  <a:pt x="6505787" y="0"/>
                </a:cubicBezTo>
                <a:cubicBezTo>
                  <a:pt x="6768705" y="-81381"/>
                  <a:pt x="6837646" y="40708"/>
                  <a:pt x="6995160" y="0"/>
                </a:cubicBezTo>
                <a:cubicBezTo>
                  <a:pt x="7152674" y="-40708"/>
                  <a:pt x="7344975" y="35465"/>
                  <a:pt x="7484533" y="0"/>
                </a:cubicBezTo>
                <a:cubicBezTo>
                  <a:pt x="7624091" y="-35465"/>
                  <a:pt x="7968059" y="11483"/>
                  <a:pt x="8146627" y="0"/>
                </a:cubicBezTo>
                <a:cubicBezTo>
                  <a:pt x="8325195" y="-11483"/>
                  <a:pt x="8445614" y="10304"/>
                  <a:pt x="8636000" y="0"/>
                </a:cubicBezTo>
                <a:cubicBezTo>
                  <a:pt x="8661167" y="123036"/>
                  <a:pt x="8599831" y="326449"/>
                  <a:pt x="8636000" y="536883"/>
                </a:cubicBezTo>
                <a:cubicBezTo>
                  <a:pt x="8672169" y="747317"/>
                  <a:pt x="8596375" y="806306"/>
                  <a:pt x="8636000" y="1053882"/>
                </a:cubicBezTo>
                <a:cubicBezTo>
                  <a:pt x="8675625" y="1301458"/>
                  <a:pt x="8615582" y="1672386"/>
                  <a:pt x="8636000" y="1988457"/>
                </a:cubicBezTo>
                <a:cubicBezTo>
                  <a:pt x="8452446" y="2034183"/>
                  <a:pt x="8240988" y="1966382"/>
                  <a:pt x="7973907" y="1988457"/>
                </a:cubicBezTo>
                <a:cubicBezTo>
                  <a:pt x="7706826" y="2010532"/>
                  <a:pt x="7662087" y="1973767"/>
                  <a:pt x="7570893" y="1988457"/>
                </a:cubicBezTo>
                <a:cubicBezTo>
                  <a:pt x="7479699" y="2003147"/>
                  <a:pt x="7069480" y="1963624"/>
                  <a:pt x="6822440" y="1988457"/>
                </a:cubicBezTo>
                <a:cubicBezTo>
                  <a:pt x="6575400" y="2013290"/>
                  <a:pt x="6374288" y="1937950"/>
                  <a:pt x="6246707" y="1988457"/>
                </a:cubicBezTo>
                <a:cubicBezTo>
                  <a:pt x="6119126" y="2038964"/>
                  <a:pt x="5947226" y="1951369"/>
                  <a:pt x="5843693" y="1988457"/>
                </a:cubicBezTo>
                <a:cubicBezTo>
                  <a:pt x="5740160" y="2025545"/>
                  <a:pt x="5513899" y="1925254"/>
                  <a:pt x="5267960" y="1988457"/>
                </a:cubicBezTo>
                <a:cubicBezTo>
                  <a:pt x="5022021" y="2051660"/>
                  <a:pt x="5050018" y="1979306"/>
                  <a:pt x="4951307" y="1988457"/>
                </a:cubicBezTo>
                <a:cubicBezTo>
                  <a:pt x="4852596" y="1997608"/>
                  <a:pt x="4768468" y="1967879"/>
                  <a:pt x="4634653" y="1988457"/>
                </a:cubicBezTo>
                <a:cubicBezTo>
                  <a:pt x="4500838" y="2009035"/>
                  <a:pt x="4287042" y="1951112"/>
                  <a:pt x="4058920" y="1988457"/>
                </a:cubicBezTo>
                <a:cubicBezTo>
                  <a:pt x="3830798" y="2025802"/>
                  <a:pt x="3788875" y="1960544"/>
                  <a:pt x="3655907" y="1988457"/>
                </a:cubicBezTo>
                <a:cubicBezTo>
                  <a:pt x="3522939" y="2016370"/>
                  <a:pt x="3289163" y="1918448"/>
                  <a:pt x="2993813" y="1988457"/>
                </a:cubicBezTo>
                <a:cubicBezTo>
                  <a:pt x="2698463" y="2058466"/>
                  <a:pt x="2752353" y="1942231"/>
                  <a:pt x="2590800" y="1988457"/>
                </a:cubicBezTo>
                <a:cubicBezTo>
                  <a:pt x="2429247" y="2034683"/>
                  <a:pt x="2085322" y="1937828"/>
                  <a:pt x="1928707" y="1988457"/>
                </a:cubicBezTo>
                <a:cubicBezTo>
                  <a:pt x="1772092" y="2039086"/>
                  <a:pt x="1709251" y="1969293"/>
                  <a:pt x="1612053" y="1988457"/>
                </a:cubicBezTo>
                <a:cubicBezTo>
                  <a:pt x="1514855" y="2007621"/>
                  <a:pt x="1145609" y="1935606"/>
                  <a:pt x="949960" y="1988457"/>
                </a:cubicBezTo>
                <a:cubicBezTo>
                  <a:pt x="754311" y="2041308"/>
                  <a:pt x="737482" y="1943158"/>
                  <a:pt x="546947" y="1988457"/>
                </a:cubicBezTo>
                <a:cubicBezTo>
                  <a:pt x="356412" y="2033756"/>
                  <a:pt x="125492" y="1928826"/>
                  <a:pt x="0" y="1988457"/>
                </a:cubicBezTo>
                <a:cubicBezTo>
                  <a:pt x="-26151" y="1817306"/>
                  <a:pt x="7960" y="1659836"/>
                  <a:pt x="0" y="1531112"/>
                </a:cubicBezTo>
                <a:cubicBezTo>
                  <a:pt x="-7960" y="1402388"/>
                  <a:pt x="11206" y="1198136"/>
                  <a:pt x="0" y="994229"/>
                </a:cubicBezTo>
                <a:cubicBezTo>
                  <a:pt x="-11206" y="790322"/>
                  <a:pt x="14493" y="682003"/>
                  <a:pt x="0" y="536883"/>
                </a:cubicBezTo>
                <a:cubicBezTo>
                  <a:pt x="-14493" y="391763"/>
                  <a:pt x="15152" y="153050"/>
                  <a:pt x="0" y="0"/>
                </a:cubicBezTo>
                <a:close/>
              </a:path>
            </a:pathLst>
          </a:custGeom>
          <a:noFill/>
          <a:ln w="31750">
            <a:solidFill>
              <a:srgbClr val="C0000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D4445BC-4903-9B61-9818-CD22393E1FAD}"/>
              </a:ext>
            </a:extLst>
          </p:cNvPr>
          <p:cNvSpPr/>
          <p:nvPr/>
        </p:nvSpPr>
        <p:spPr>
          <a:xfrm>
            <a:off x="644394" y="3533766"/>
            <a:ext cx="4188862" cy="2343159"/>
          </a:xfrm>
          <a:custGeom>
            <a:avLst/>
            <a:gdLst>
              <a:gd name="connsiteX0" fmla="*/ 0 w 4188862"/>
              <a:gd name="connsiteY0" fmla="*/ 0 h 2343159"/>
              <a:gd name="connsiteX1" fmla="*/ 556520 w 4188862"/>
              <a:gd name="connsiteY1" fmla="*/ 0 h 2343159"/>
              <a:gd name="connsiteX2" fmla="*/ 1029263 w 4188862"/>
              <a:gd name="connsiteY2" fmla="*/ 0 h 2343159"/>
              <a:gd name="connsiteX3" fmla="*/ 1711449 w 4188862"/>
              <a:gd name="connsiteY3" fmla="*/ 0 h 2343159"/>
              <a:gd name="connsiteX4" fmla="*/ 2267970 w 4188862"/>
              <a:gd name="connsiteY4" fmla="*/ 0 h 2343159"/>
              <a:gd name="connsiteX5" fmla="*/ 2824490 w 4188862"/>
              <a:gd name="connsiteY5" fmla="*/ 0 h 2343159"/>
              <a:gd name="connsiteX6" fmla="*/ 3506676 w 4188862"/>
              <a:gd name="connsiteY6" fmla="*/ 0 h 2343159"/>
              <a:gd name="connsiteX7" fmla="*/ 4188862 w 4188862"/>
              <a:gd name="connsiteY7" fmla="*/ 0 h 2343159"/>
              <a:gd name="connsiteX8" fmla="*/ 4188862 w 4188862"/>
              <a:gd name="connsiteY8" fmla="*/ 632653 h 2343159"/>
              <a:gd name="connsiteX9" fmla="*/ 4188862 w 4188862"/>
              <a:gd name="connsiteY9" fmla="*/ 1171580 h 2343159"/>
              <a:gd name="connsiteX10" fmla="*/ 4188862 w 4188862"/>
              <a:gd name="connsiteY10" fmla="*/ 1710506 h 2343159"/>
              <a:gd name="connsiteX11" fmla="*/ 4188862 w 4188862"/>
              <a:gd name="connsiteY11" fmla="*/ 2343159 h 2343159"/>
              <a:gd name="connsiteX12" fmla="*/ 3548565 w 4188862"/>
              <a:gd name="connsiteY12" fmla="*/ 2343159 h 2343159"/>
              <a:gd name="connsiteX13" fmla="*/ 2866378 w 4188862"/>
              <a:gd name="connsiteY13" fmla="*/ 2343159 h 2343159"/>
              <a:gd name="connsiteX14" fmla="*/ 2184192 w 4188862"/>
              <a:gd name="connsiteY14" fmla="*/ 2343159 h 2343159"/>
              <a:gd name="connsiteX15" fmla="*/ 1669561 w 4188862"/>
              <a:gd name="connsiteY15" fmla="*/ 2343159 h 2343159"/>
              <a:gd name="connsiteX16" fmla="*/ 1071152 w 4188862"/>
              <a:gd name="connsiteY16" fmla="*/ 2343159 h 2343159"/>
              <a:gd name="connsiteX17" fmla="*/ 0 w 4188862"/>
              <a:gd name="connsiteY17" fmla="*/ 2343159 h 2343159"/>
              <a:gd name="connsiteX18" fmla="*/ 0 w 4188862"/>
              <a:gd name="connsiteY18" fmla="*/ 1757369 h 2343159"/>
              <a:gd name="connsiteX19" fmla="*/ 0 w 4188862"/>
              <a:gd name="connsiteY19" fmla="*/ 1218443 h 2343159"/>
              <a:gd name="connsiteX20" fmla="*/ 0 w 4188862"/>
              <a:gd name="connsiteY20" fmla="*/ 679516 h 2343159"/>
              <a:gd name="connsiteX21" fmla="*/ 0 w 4188862"/>
              <a:gd name="connsiteY21" fmla="*/ 0 h 2343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188862" h="2343159" extrusionOk="0">
                <a:moveTo>
                  <a:pt x="0" y="0"/>
                </a:moveTo>
                <a:cubicBezTo>
                  <a:pt x="190288" y="-27061"/>
                  <a:pt x="310071" y="51928"/>
                  <a:pt x="556520" y="0"/>
                </a:cubicBezTo>
                <a:cubicBezTo>
                  <a:pt x="802969" y="-51928"/>
                  <a:pt x="832835" y="370"/>
                  <a:pt x="1029263" y="0"/>
                </a:cubicBezTo>
                <a:cubicBezTo>
                  <a:pt x="1225691" y="-370"/>
                  <a:pt x="1457549" y="48148"/>
                  <a:pt x="1711449" y="0"/>
                </a:cubicBezTo>
                <a:cubicBezTo>
                  <a:pt x="1965349" y="-48148"/>
                  <a:pt x="2006888" y="4610"/>
                  <a:pt x="2267970" y="0"/>
                </a:cubicBezTo>
                <a:cubicBezTo>
                  <a:pt x="2529052" y="-4610"/>
                  <a:pt x="2647781" y="24231"/>
                  <a:pt x="2824490" y="0"/>
                </a:cubicBezTo>
                <a:cubicBezTo>
                  <a:pt x="3001199" y="-24231"/>
                  <a:pt x="3272617" y="76765"/>
                  <a:pt x="3506676" y="0"/>
                </a:cubicBezTo>
                <a:cubicBezTo>
                  <a:pt x="3740735" y="-76765"/>
                  <a:pt x="3930078" y="63317"/>
                  <a:pt x="4188862" y="0"/>
                </a:cubicBezTo>
                <a:cubicBezTo>
                  <a:pt x="4262464" y="264992"/>
                  <a:pt x="4156659" y="320141"/>
                  <a:pt x="4188862" y="632653"/>
                </a:cubicBezTo>
                <a:cubicBezTo>
                  <a:pt x="4221065" y="945165"/>
                  <a:pt x="4177824" y="904425"/>
                  <a:pt x="4188862" y="1171580"/>
                </a:cubicBezTo>
                <a:cubicBezTo>
                  <a:pt x="4199900" y="1438735"/>
                  <a:pt x="4169919" y="1493076"/>
                  <a:pt x="4188862" y="1710506"/>
                </a:cubicBezTo>
                <a:cubicBezTo>
                  <a:pt x="4207805" y="1927936"/>
                  <a:pt x="4149695" y="2211000"/>
                  <a:pt x="4188862" y="2343159"/>
                </a:cubicBezTo>
                <a:cubicBezTo>
                  <a:pt x="3959811" y="2419091"/>
                  <a:pt x="3689595" y="2318347"/>
                  <a:pt x="3548565" y="2343159"/>
                </a:cubicBezTo>
                <a:cubicBezTo>
                  <a:pt x="3407535" y="2367971"/>
                  <a:pt x="3141996" y="2335952"/>
                  <a:pt x="2866378" y="2343159"/>
                </a:cubicBezTo>
                <a:cubicBezTo>
                  <a:pt x="2590760" y="2350366"/>
                  <a:pt x="2495188" y="2307988"/>
                  <a:pt x="2184192" y="2343159"/>
                </a:cubicBezTo>
                <a:cubicBezTo>
                  <a:pt x="1873196" y="2378330"/>
                  <a:pt x="1905224" y="2326119"/>
                  <a:pt x="1669561" y="2343159"/>
                </a:cubicBezTo>
                <a:cubicBezTo>
                  <a:pt x="1433898" y="2360199"/>
                  <a:pt x="1200793" y="2284664"/>
                  <a:pt x="1071152" y="2343159"/>
                </a:cubicBezTo>
                <a:cubicBezTo>
                  <a:pt x="941511" y="2401654"/>
                  <a:pt x="503885" y="2245965"/>
                  <a:pt x="0" y="2343159"/>
                </a:cubicBezTo>
                <a:cubicBezTo>
                  <a:pt x="-32969" y="2203009"/>
                  <a:pt x="51503" y="1875234"/>
                  <a:pt x="0" y="1757369"/>
                </a:cubicBezTo>
                <a:cubicBezTo>
                  <a:pt x="-51503" y="1639504"/>
                  <a:pt x="36630" y="1362598"/>
                  <a:pt x="0" y="1218443"/>
                </a:cubicBezTo>
                <a:cubicBezTo>
                  <a:pt x="-36630" y="1074288"/>
                  <a:pt x="59993" y="861360"/>
                  <a:pt x="0" y="679516"/>
                </a:cubicBezTo>
                <a:cubicBezTo>
                  <a:pt x="-59993" y="497672"/>
                  <a:pt x="4265" y="249021"/>
                  <a:pt x="0" y="0"/>
                </a:cubicBezTo>
                <a:close/>
              </a:path>
            </a:pathLst>
          </a:custGeom>
          <a:noFill/>
          <a:ln w="31750">
            <a:solidFill>
              <a:srgbClr val="C0000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4970CB-D1F8-F2C6-2F31-57BE1667F9DA}"/>
              </a:ext>
            </a:extLst>
          </p:cNvPr>
          <p:cNvSpPr/>
          <p:nvPr/>
        </p:nvSpPr>
        <p:spPr>
          <a:xfrm>
            <a:off x="653145" y="3429000"/>
            <a:ext cx="4158000" cy="3673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93580C-96CD-1A17-716E-260AAE8DAF5B}"/>
              </a:ext>
            </a:extLst>
          </p:cNvPr>
          <p:cNvSpPr txBox="1"/>
          <p:nvPr/>
        </p:nvSpPr>
        <p:spPr>
          <a:xfrm>
            <a:off x="775021" y="1567300"/>
            <a:ext cx="405823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</a:rPr>
              <a:t>Control plane: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Operator uses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kubectl</a:t>
            </a:r>
            <a:r>
              <a:rPr lang="en-US" sz="2000" dirty="0"/>
              <a:t> commands to control the cluster </a:t>
            </a:r>
          </a:p>
          <a:p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00000"/>
                </a:solidFill>
              </a:rPr>
              <a:t>API server: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Handles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kubectl</a:t>
            </a:r>
            <a:r>
              <a:rPr lang="en-US" sz="2000" dirty="0"/>
              <a:t> commands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Interfaces to </a:t>
            </a:r>
            <a:r>
              <a:rPr lang="en-US" sz="2000" dirty="0" err="1"/>
              <a:t>Kubelets</a:t>
            </a:r>
            <a:r>
              <a:rPr lang="en-US" sz="200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00000"/>
                </a:solidFill>
              </a:rPr>
              <a:t>Controller Manager: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Controls state of cluster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00000"/>
                </a:solidFill>
              </a:rPr>
              <a:t>Scheduler</a:t>
            </a:r>
            <a:r>
              <a:rPr lang="en-US" sz="2000" dirty="0"/>
              <a:t>	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Assigns pods to nodes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C00000"/>
                </a:solidFill>
              </a:rPr>
              <a:t>Etcd</a:t>
            </a:r>
            <a:endParaRPr lang="en-US" sz="2000" dirty="0">
              <a:solidFill>
                <a:srgbClr val="C00000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Stores cluster data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646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AF6FD-1097-AE9F-0AE3-B253C8386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99FB7-76E5-930B-9510-BF7F48700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Kubernetes architecture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3DB9DBC-DA54-96A5-99DC-BE3CE4DED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85378"/>
            <a:ext cx="2743200" cy="365125"/>
          </a:xfrm>
        </p:spPr>
        <p:txBody>
          <a:bodyPr/>
          <a:lstStyle/>
          <a:p>
            <a:fld id="{6DDFBD2C-A080-5A4B-B075-F8D248F9258F}" type="slidenum">
              <a:rPr lang="en-US" smtClean="0"/>
              <a:t>7</a:t>
            </a:fld>
            <a:endParaRPr lang="en-US"/>
          </a:p>
        </p:txBody>
      </p:sp>
      <p:pic>
        <p:nvPicPr>
          <p:cNvPr id="2050" name="Picture 2" descr="[object Object]">
            <a:extLst>
              <a:ext uri="{FF2B5EF4-FFF2-40B4-BE49-F238E27FC236}">
                <a16:creationId xmlns:a16="http://schemas.microsoft.com/office/drawing/2014/main" id="{0C548E3C-D14A-AFB8-92D8-22D655BA2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747" y="1398869"/>
            <a:ext cx="7238320" cy="5123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FFF8B47-1127-B00B-643F-49F1FC76B296}"/>
              </a:ext>
            </a:extLst>
          </p:cNvPr>
          <p:cNvSpPr txBox="1"/>
          <p:nvPr/>
        </p:nvSpPr>
        <p:spPr>
          <a:xfrm>
            <a:off x="9062218" y="6488668"/>
            <a:ext cx="15013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Wikipedia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C94571-F323-14AE-7EB9-3F470F1229F2}"/>
              </a:ext>
            </a:extLst>
          </p:cNvPr>
          <p:cNvSpPr txBox="1"/>
          <p:nvPr/>
        </p:nvSpPr>
        <p:spPr>
          <a:xfrm>
            <a:off x="290287" y="1567300"/>
            <a:ext cx="454297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</a:rPr>
              <a:t>Pod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Unit of deployment in Kubernetes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A pod holds one or more containers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A8DAA70-8F6E-73B5-E6C5-F2462719FA0B}"/>
              </a:ext>
            </a:extLst>
          </p:cNvPr>
          <p:cNvSpPr/>
          <p:nvPr/>
        </p:nvSpPr>
        <p:spPr>
          <a:xfrm>
            <a:off x="231747" y="1567300"/>
            <a:ext cx="4318000" cy="1222094"/>
          </a:xfrm>
          <a:custGeom>
            <a:avLst/>
            <a:gdLst>
              <a:gd name="connsiteX0" fmla="*/ 0 w 4318000"/>
              <a:gd name="connsiteY0" fmla="*/ 0 h 1222094"/>
              <a:gd name="connsiteX1" fmla="*/ 496570 w 4318000"/>
              <a:gd name="connsiteY1" fmla="*/ 0 h 1222094"/>
              <a:gd name="connsiteX2" fmla="*/ 906780 w 4318000"/>
              <a:gd name="connsiteY2" fmla="*/ 0 h 1222094"/>
              <a:gd name="connsiteX3" fmla="*/ 1532890 w 4318000"/>
              <a:gd name="connsiteY3" fmla="*/ 0 h 1222094"/>
              <a:gd name="connsiteX4" fmla="*/ 2029460 w 4318000"/>
              <a:gd name="connsiteY4" fmla="*/ 0 h 1222094"/>
              <a:gd name="connsiteX5" fmla="*/ 2526030 w 4318000"/>
              <a:gd name="connsiteY5" fmla="*/ 0 h 1222094"/>
              <a:gd name="connsiteX6" fmla="*/ 3152140 w 4318000"/>
              <a:gd name="connsiteY6" fmla="*/ 0 h 1222094"/>
              <a:gd name="connsiteX7" fmla="*/ 3605530 w 4318000"/>
              <a:gd name="connsiteY7" fmla="*/ 0 h 1222094"/>
              <a:gd name="connsiteX8" fmla="*/ 4318000 w 4318000"/>
              <a:gd name="connsiteY8" fmla="*/ 0 h 1222094"/>
              <a:gd name="connsiteX9" fmla="*/ 4318000 w 4318000"/>
              <a:gd name="connsiteY9" fmla="*/ 431807 h 1222094"/>
              <a:gd name="connsiteX10" fmla="*/ 4318000 w 4318000"/>
              <a:gd name="connsiteY10" fmla="*/ 814729 h 1222094"/>
              <a:gd name="connsiteX11" fmla="*/ 4318000 w 4318000"/>
              <a:gd name="connsiteY11" fmla="*/ 1222094 h 1222094"/>
              <a:gd name="connsiteX12" fmla="*/ 3735070 w 4318000"/>
              <a:gd name="connsiteY12" fmla="*/ 1222094 h 1222094"/>
              <a:gd name="connsiteX13" fmla="*/ 3108960 w 4318000"/>
              <a:gd name="connsiteY13" fmla="*/ 1222094 h 1222094"/>
              <a:gd name="connsiteX14" fmla="*/ 2482850 w 4318000"/>
              <a:gd name="connsiteY14" fmla="*/ 1222094 h 1222094"/>
              <a:gd name="connsiteX15" fmla="*/ 2029460 w 4318000"/>
              <a:gd name="connsiteY15" fmla="*/ 1222094 h 1222094"/>
              <a:gd name="connsiteX16" fmla="*/ 1489710 w 4318000"/>
              <a:gd name="connsiteY16" fmla="*/ 1222094 h 1222094"/>
              <a:gd name="connsiteX17" fmla="*/ 863600 w 4318000"/>
              <a:gd name="connsiteY17" fmla="*/ 1222094 h 1222094"/>
              <a:gd name="connsiteX18" fmla="*/ 0 w 4318000"/>
              <a:gd name="connsiteY18" fmla="*/ 1222094 h 1222094"/>
              <a:gd name="connsiteX19" fmla="*/ 0 w 4318000"/>
              <a:gd name="connsiteY19" fmla="*/ 851392 h 1222094"/>
              <a:gd name="connsiteX20" fmla="*/ 0 w 4318000"/>
              <a:gd name="connsiteY20" fmla="*/ 468469 h 1222094"/>
              <a:gd name="connsiteX21" fmla="*/ 0 w 4318000"/>
              <a:gd name="connsiteY21" fmla="*/ 0 h 1222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318000" h="1222094" extrusionOk="0">
                <a:moveTo>
                  <a:pt x="0" y="0"/>
                </a:moveTo>
                <a:cubicBezTo>
                  <a:pt x="207459" y="-55313"/>
                  <a:pt x="311461" y="54253"/>
                  <a:pt x="496570" y="0"/>
                </a:cubicBezTo>
                <a:cubicBezTo>
                  <a:pt x="681679" y="-54253"/>
                  <a:pt x="793642" y="6142"/>
                  <a:pt x="906780" y="0"/>
                </a:cubicBezTo>
                <a:cubicBezTo>
                  <a:pt x="1019918" y="-6142"/>
                  <a:pt x="1275969" y="66779"/>
                  <a:pt x="1532890" y="0"/>
                </a:cubicBezTo>
                <a:cubicBezTo>
                  <a:pt x="1789811" y="-66779"/>
                  <a:pt x="1821012" y="23489"/>
                  <a:pt x="2029460" y="0"/>
                </a:cubicBezTo>
                <a:cubicBezTo>
                  <a:pt x="2237908" y="-23489"/>
                  <a:pt x="2303233" y="22903"/>
                  <a:pt x="2526030" y="0"/>
                </a:cubicBezTo>
                <a:cubicBezTo>
                  <a:pt x="2748827" y="-22903"/>
                  <a:pt x="2917089" y="65186"/>
                  <a:pt x="3152140" y="0"/>
                </a:cubicBezTo>
                <a:cubicBezTo>
                  <a:pt x="3387191" y="-65186"/>
                  <a:pt x="3386884" y="26959"/>
                  <a:pt x="3605530" y="0"/>
                </a:cubicBezTo>
                <a:cubicBezTo>
                  <a:pt x="3824176" y="-26959"/>
                  <a:pt x="4118414" y="1801"/>
                  <a:pt x="4318000" y="0"/>
                </a:cubicBezTo>
                <a:cubicBezTo>
                  <a:pt x="4369375" y="121726"/>
                  <a:pt x="4289335" y="307534"/>
                  <a:pt x="4318000" y="431807"/>
                </a:cubicBezTo>
                <a:cubicBezTo>
                  <a:pt x="4346665" y="556080"/>
                  <a:pt x="4315269" y="645005"/>
                  <a:pt x="4318000" y="814729"/>
                </a:cubicBezTo>
                <a:cubicBezTo>
                  <a:pt x="4320731" y="984453"/>
                  <a:pt x="4314528" y="1053413"/>
                  <a:pt x="4318000" y="1222094"/>
                </a:cubicBezTo>
                <a:cubicBezTo>
                  <a:pt x="4166900" y="1274298"/>
                  <a:pt x="3902877" y="1196105"/>
                  <a:pt x="3735070" y="1222094"/>
                </a:cubicBezTo>
                <a:cubicBezTo>
                  <a:pt x="3567263" y="1248083"/>
                  <a:pt x="3306368" y="1209434"/>
                  <a:pt x="3108960" y="1222094"/>
                </a:cubicBezTo>
                <a:cubicBezTo>
                  <a:pt x="2911552" y="1234754"/>
                  <a:pt x="2698236" y="1165744"/>
                  <a:pt x="2482850" y="1222094"/>
                </a:cubicBezTo>
                <a:cubicBezTo>
                  <a:pt x="2267464" y="1278444"/>
                  <a:pt x="2148944" y="1179689"/>
                  <a:pt x="2029460" y="1222094"/>
                </a:cubicBezTo>
                <a:cubicBezTo>
                  <a:pt x="1909976" y="1264499"/>
                  <a:pt x="1626305" y="1176011"/>
                  <a:pt x="1489710" y="1222094"/>
                </a:cubicBezTo>
                <a:cubicBezTo>
                  <a:pt x="1353115" y="1268177"/>
                  <a:pt x="1128855" y="1152020"/>
                  <a:pt x="863600" y="1222094"/>
                </a:cubicBezTo>
                <a:cubicBezTo>
                  <a:pt x="598345" y="1292168"/>
                  <a:pt x="375609" y="1166012"/>
                  <a:pt x="0" y="1222094"/>
                </a:cubicBezTo>
                <a:cubicBezTo>
                  <a:pt x="-29419" y="1094911"/>
                  <a:pt x="2840" y="927937"/>
                  <a:pt x="0" y="851392"/>
                </a:cubicBezTo>
                <a:cubicBezTo>
                  <a:pt x="-2840" y="774847"/>
                  <a:pt x="35532" y="591272"/>
                  <a:pt x="0" y="468469"/>
                </a:cubicBezTo>
                <a:cubicBezTo>
                  <a:pt x="-35532" y="345666"/>
                  <a:pt x="32659" y="175195"/>
                  <a:pt x="0" y="0"/>
                </a:cubicBezTo>
                <a:close/>
              </a:path>
            </a:pathLst>
          </a:custGeom>
          <a:noFill/>
          <a:ln w="31750">
            <a:solidFill>
              <a:srgbClr val="C0000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F596E68-E1AD-3F0B-90D4-20102DD851B8}"/>
              </a:ext>
            </a:extLst>
          </p:cNvPr>
          <p:cNvSpPr/>
          <p:nvPr/>
        </p:nvSpPr>
        <p:spPr>
          <a:xfrm>
            <a:off x="5199745" y="4847771"/>
            <a:ext cx="700166" cy="673524"/>
          </a:xfrm>
          <a:custGeom>
            <a:avLst/>
            <a:gdLst>
              <a:gd name="connsiteX0" fmla="*/ 0 w 700166"/>
              <a:gd name="connsiteY0" fmla="*/ 0 h 673524"/>
              <a:gd name="connsiteX1" fmla="*/ 343081 w 700166"/>
              <a:gd name="connsiteY1" fmla="*/ 0 h 673524"/>
              <a:gd name="connsiteX2" fmla="*/ 700166 w 700166"/>
              <a:gd name="connsiteY2" fmla="*/ 0 h 673524"/>
              <a:gd name="connsiteX3" fmla="*/ 700166 w 700166"/>
              <a:gd name="connsiteY3" fmla="*/ 350232 h 673524"/>
              <a:gd name="connsiteX4" fmla="*/ 700166 w 700166"/>
              <a:gd name="connsiteY4" fmla="*/ 673524 h 673524"/>
              <a:gd name="connsiteX5" fmla="*/ 364086 w 700166"/>
              <a:gd name="connsiteY5" fmla="*/ 673524 h 673524"/>
              <a:gd name="connsiteX6" fmla="*/ 0 w 700166"/>
              <a:gd name="connsiteY6" fmla="*/ 673524 h 673524"/>
              <a:gd name="connsiteX7" fmla="*/ 0 w 700166"/>
              <a:gd name="connsiteY7" fmla="*/ 350232 h 673524"/>
              <a:gd name="connsiteX8" fmla="*/ 0 w 700166"/>
              <a:gd name="connsiteY8" fmla="*/ 0 h 673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00166" h="673524" extrusionOk="0">
                <a:moveTo>
                  <a:pt x="0" y="0"/>
                </a:moveTo>
                <a:cubicBezTo>
                  <a:pt x="156775" y="-29495"/>
                  <a:pt x="223061" y="22555"/>
                  <a:pt x="343081" y="0"/>
                </a:cubicBezTo>
                <a:cubicBezTo>
                  <a:pt x="463101" y="-22555"/>
                  <a:pt x="552473" y="7335"/>
                  <a:pt x="700166" y="0"/>
                </a:cubicBezTo>
                <a:cubicBezTo>
                  <a:pt x="706632" y="116946"/>
                  <a:pt x="688179" y="236413"/>
                  <a:pt x="700166" y="350232"/>
                </a:cubicBezTo>
                <a:cubicBezTo>
                  <a:pt x="712153" y="464051"/>
                  <a:pt x="679664" y="581564"/>
                  <a:pt x="700166" y="673524"/>
                </a:cubicBezTo>
                <a:cubicBezTo>
                  <a:pt x="585183" y="691948"/>
                  <a:pt x="531635" y="636682"/>
                  <a:pt x="364086" y="673524"/>
                </a:cubicBezTo>
                <a:cubicBezTo>
                  <a:pt x="196537" y="710366"/>
                  <a:pt x="139068" y="666000"/>
                  <a:pt x="0" y="673524"/>
                </a:cubicBezTo>
                <a:cubicBezTo>
                  <a:pt x="-32788" y="574257"/>
                  <a:pt x="9874" y="422715"/>
                  <a:pt x="0" y="350232"/>
                </a:cubicBezTo>
                <a:cubicBezTo>
                  <a:pt x="-9874" y="277749"/>
                  <a:pt x="5897" y="71050"/>
                  <a:pt x="0" y="0"/>
                </a:cubicBezTo>
                <a:close/>
              </a:path>
            </a:pathLst>
          </a:custGeom>
          <a:noFill/>
          <a:ln w="31750">
            <a:solidFill>
              <a:srgbClr val="C0000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414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8EDFC8-3862-A467-D2A2-C8D0011C7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E5E0B-DA30-AAB0-2B51-3421022DB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Kubernetes architecture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EBFEC59-9470-612A-252A-435C8D601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85378"/>
            <a:ext cx="2743200" cy="365125"/>
          </a:xfrm>
        </p:spPr>
        <p:txBody>
          <a:bodyPr/>
          <a:lstStyle/>
          <a:p>
            <a:fld id="{6DDFBD2C-A080-5A4B-B075-F8D248F9258F}" type="slidenum">
              <a:rPr lang="en-US" smtClean="0"/>
              <a:t>8</a:t>
            </a:fld>
            <a:endParaRPr lang="en-US"/>
          </a:p>
        </p:txBody>
      </p:sp>
      <p:pic>
        <p:nvPicPr>
          <p:cNvPr id="2050" name="Picture 2" descr="[object Object]">
            <a:extLst>
              <a:ext uri="{FF2B5EF4-FFF2-40B4-BE49-F238E27FC236}">
                <a16:creationId xmlns:a16="http://schemas.microsoft.com/office/drawing/2014/main" id="{5FA0E91A-7558-E3E5-2094-64304AB59E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747" y="1398869"/>
            <a:ext cx="7238320" cy="5123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08D1EDA-AB98-565C-6CF0-08B0CFEFCCE9}"/>
              </a:ext>
            </a:extLst>
          </p:cNvPr>
          <p:cNvSpPr txBox="1"/>
          <p:nvPr/>
        </p:nvSpPr>
        <p:spPr>
          <a:xfrm>
            <a:off x="9062218" y="6488668"/>
            <a:ext cx="15013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Wikipedia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B7FFA5-02EF-3E27-E9B3-4B02A19A7FF1}"/>
              </a:ext>
            </a:extLst>
          </p:cNvPr>
          <p:cNvSpPr txBox="1"/>
          <p:nvPr/>
        </p:nvSpPr>
        <p:spPr>
          <a:xfrm>
            <a:off x="290287" y="1567300"/>
            <a:ext cx="454297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endParaRPr lang="en-US" sz="2000" dirty="0"/>
          </a:p>
          <a:p>
            <a:r>
              <a:rPr lang="en-US" sz="2800" dirty="0">
                <a:solidFill>
                  <a:srgbClr val="C00000"/>
                </a:solidFill>
              </a:rPr>
              <a:t>Worker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Runs one or more pods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C00000"/>
                </a:solidFill>
              </a:rPr>
              <a:t>Kubelet</a:t>
            </a:r>
            <a:r>
              <a:rPr lang="en-US" sz="2000" dirty="0">
                <a:solidFill>
                  <a:srgbClr val="C00000"/>
                </a:solidFill>
              </a:rPr>
              <a:t>: 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Manages pods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Receives instructions from API server of Master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C00000"/>
                </a:solidFill>
              </a:rPr>
              <a:t>cAdvisor</a:t>
            </a:r>
            <a:r>
              <a:rPr lang="en-US" sz="2000" dirty="0">
                <a:solidFill>
                  <a:srgbClr val="C00000"/>
                </a:solidFill>
              </a:rPr>
              <a:t>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Collects data on resource usage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C00000"/>
                </a:solidFill>
              </a:rPr>
              <a:t>KubeProxy</a:t>
            </a:r>
            <a:r>
              <a:rPr lang="en-US" sz="2000" dirty="0"/>
              <a:t>	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Manages networking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D1A7557-FA84-147D-7AF2-82252A670B8E}"/>
              </a:ext>
            </a:extLst>
          </p:cNvPr>
          <p:cNvSpPr/>
          <p:nvPr/>
        </p:nvSpPr>
        <p:spPr>
          <a:xfrm>
            <a:off x="253371" y="2801257"/>
            <a:ext cx="4512107" cy="3721246"/>
          </a:xfrm>
          <a:custGeom>
            <a:avLst/>
            <a:gdLst>
              <a:gd name="connsiteX0" fmla="*/ 0 w 4512107"/>
              <a:gd name="connsiteY0" fmla="*/ 0 h 3721246"/>
              <a:gd name="connsiteX1" fmla="*/ 518892 w 4512107"/>
              <a:gd name="connsiteY1" fmla="*/ 0 h 3721246"/>
              <a:gd name="connsiteX2" fmla="*/ 947542 w 4512107"/>
              <a:gd name="connsiteY2" fmla="*/ 0 h 3721246"/>
              <a:gd name="connsiteX3" fmla="*/ 1601798 w 4512107"/>
              <a:gd name="connsiteY3" fmla="*/ 0 h 3721246"/>
              <a:gd name="connsiteX4" fmla="*/ 2120690 w 4512107"/>
              <a:gd name="connsiteY4" fmla="*/ 0 h 3721246"/>
              <a:gd name="connsiteX5" fmla="*/ 2639583 w 4512107"/>
              <a:gd name="connsiteY5" fmla="*/ 0 h 3721246"/>
              <a:gd name="connsiteX6" fmla="*/ 3293838 w 4512107"/>
              <a:gd name="connsiteY6" fmla="*/ 0 h 3721246"/>
              <a:gd name="connsiteX7" fmla="*/ 3767609 w 4512107"/>
              <a:gd name="connsiteY7" fmla="*/ 0 h 3721246"/>
              <a:gd name="connsiteX8" fmla="*/ 4512107 w 4512107"/>
              <a:gd name="connsiteY8" fmla="*/ 0 h 3721246"/>
              <a:gd name="connsiteX9" fmla="*/ 4512107 w 4512107"/>
              <a:gd name="connsiteY9" fmla="*/ 606031 h 3721246"/>
              <a:gd name="connsiteX10" fmla="*/ 4512107 w 4512107"/>
              <a:gd name="connsiteY10" fmla="*/ 1063213 h 3721246"/>
              <a:gd name="connsiteX11" fmla="*/ 4512107 w 4512107"/>
              <a:gd name="connsiteY11" fmla="*/ 1594820 h 3721246"/>
              <a:gd name="connsiteX12" fmla="*/ 4512107 w 4512107"/>
              <a:gd name="connsiteY12" fmla="*/ 2163639 h 3721246"/>
              <a:gd name="connsiteX13" fmla="*/ 4512107 w 4512107"/>
              <a:gd name="connsiteY13" fmla="*/ 2583608 h 3721246"/>
              <a:gd name="connsiteX14" fmla="*/ 4512107 w 4512107"/>
              <a:gd name="connsiteY14" fmla="*/ 3115215 h 3721246"/>
              <a:gd name="connsiteX15" fmla="*/ 4512107 w 4512107"/>
              <a:gd name="connsiteY15" fmla="*/ 3721246 h 3721246"/>
              <a:gd name="connsiteX16" fmla="*/ 3948094 w 4512107"/>
              <a:gd name="connsiteY16" fmla="*/ 3721246 h 3721246"/>
              <a:gd name="connsiteX17" fmla="*/ 3293838 w 4512107"/>
              <a:gd name="connsiteY17" fmla="*/ 3721246 h 3721246"/>
              <a:gd name="connsiteX18" fmla="*/ 2729825 w 4512107"/>
              <a:gd name="connsiteY18" fmla="*/ 3721246 h 3721246"/>
              <a:gd name="connsiteX19" fmla="*/ 2301175 w 4512107"/>
              <a:gd name="connsiteY19" fmla="*/ 3721246 h 3721246"/>
              <a:gd name="connsiteX20" fmla="*/ 1827403 w 4512107"/>
              <a:gd name="connsiteY20" fmla="*/ 3721246 h 3721246"/>
              <a:gd name="connsiteX21" fmla="*/ 1173148 w 4512107"/>
              <a:gd name="connsiteY21" fmla="*/ 3721246 h 3721246"/>
              <a:gd name="connsiteX22" fmla="*/ 609134 w 4512107"/>
              <a:gd name="connsiteY22" fmla="*/ 3721246 h 3721246"/>
              <a:gd name="connsiteX23" fmla="*/ 0 w 4512107"/>
              <a:gd name="connsiteY23" fmla="*/ 3721246 h 3721246"/>
              <a:gd name="connsiteX24" fmla="*/ 0 w 4512107"/>
              <a:gd name="connsiteY24" fmla="*/ 3189639 h 3721246"/>
              <a:gd name="connsiteX25" fmla="*/ 0 w 4512107"/>
              <a:gd name="connsiteY25" fmla="*/ 2769670 h 3721246"/>
              <a:gd name="connsiteX26" fmla="*/ 0 w 4512107"/>
              <a:gd name="connsiteY26" fmla="*/ 2349701 h 3721246"/>
              <a:gd name="connsiteX27" fmla="*/ 0 w 4512107"/>
              <a:gd name="connsiteY27" fmla="*/ 1780882 h 3721246"/>
              <a:gd name="connsiteX28" fmla="*/ 0 w 4512107"/>
              <a:gd name="connsiteY28" fmla="*/ 1323700 h 3721246"/>
              <a:gd name="connsiteX29" fmla="*/ 0 w 4512107"/>
              <a:gd name="connsiteY29" fmla="*/ 717669 h 3721246"/>
              <a:gd name="connsiteX30" fmla="*/ 0 w 4512107"/>
              <a:gd name="connsiteY30" fmla="*/ 0 h 3721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512107" h="3721246" extrusionOk="0">
                <a:moveTo>
                  <a:pt x="0" y="0"/>
                </a:moveTo>
                <a:cubicBezTo>
                  <a:pt x="168594" y="-35280"/>
                  <a:pt x="274692" y="38451"/>
                  <a:pt x="518892" y="0"/>
                </a:cubicBezTo>
                <a:cubicBezTo>
                  <a:pt x="763092" y="-38451"/>
                  <a:pt x="842320" y="23801"/>
                  <a:pt x="947542" y="0"/>
                </a:cubicBezTo>
                <a:cubicBezTo>
                  <a:pt x="1052764" y="-23801"/>
                  <a:pt x="1415786" y="78377"/>
                  <a:pt x="1601798" y="0"/>
                </a:cubicBezTo>
                <a:cubicBezTo>
                  <a:pt x="1787810" y="-78377"/>
                  <a:pt x="1968416" y="42149"/>
                  <a:pt x="2120690" y="0"/>
                </a:cubicBezTo>
                <a:cubicBezTo>
                  <a:pt x="2272964" y="-42149"/>
                  <a:pt x="2414004" y="2129"/>
                  <a:pt x="2639583" y="0"/>
                </a:cubicBezTo>
                <a:cubicBezTo>
                  <a:pt x="2865162" y="-2129"/>
                  <a:pt x="2997929" y="51938"/>
                  <a:pt x="3293838" y="0"/>
                </a:cubicBezTo>
                <a:cubicBezTo>
                  <a:pt x="3589748" y="-51938"/>
                  <a:pt x="3591838" y="54404"/>
                  <a:pt x="3767609" y="0"/>
                </a:cubicBezTo>
                <a:cubicBezTo>
                  <a:pt x="3943380" y="-54404"/>
                  <a:pt x="4198851" y="23551"/>
                  <a:pt x="4512107" y="0"/>
                </a:cubicBezTo>
                <a:cubicBezTo>
                  <a:pt x="4571852" y="269231"/>
                  <a:pt x="4484988" y="352818"/>
                  <a:pt x="4512107" y="606031"/>
                </a:cubicBezTo>
                <a:cubicBezTo>
                  <a:pt x="4539226" y="859244"/>
                  <a:pt x="4501344" y="840544"/>
                  <a:pt x="4512107" y="1063213"/>
                </a:cubicBezTo>
                <a:cubicBezTo>
                  <a:pt x="4522870" y="1285882"/>
                  <a:pt x="4493891" y="1397417"/>
                  <a:pt x="4512107" y="1594820"/>
                </a:cubicBezTo>
                <a:cubicBezTo>
                  <a:pt x="4530323" y="1792223"/>
                  <a:pt x="4493971" y="1989441"/>
                  <a:pt x="4512107" y="2163639"/>
                </a:cubicBezTo>
                <a:cubicBezTo>
                  <a:pt x="4530243" y="2337837"/>
                  <a:pt x="4492514" y="2386303"/>
                  <a:pt x="4512107" y="2583608"/>
                </a:cubicBezTo>
                <a:cubicBezTo>
                  <a:pt x="4531700" y="2780913"/>
                  <a:pt x="4477622" y="3005775"/>
                  <a:pt x="4512107" y="3115215"/>
                </a:cubicBezTo>
                <a:cubicBezTo>
                  <a:pt x="4546592" y="3224655"/>
                  <a:pt x="4469899" y="3591115"/>
                  <a:pt x="4512107" y="3721246"/>
                </a:cubicBezTo>
                <a:cubicBezTo>
                  <a:pt x="4237707" y="3776720"/>
                  <a:pt x="4140431" y="3672539"/>
                  <a:pt x="3948094" y="3721246"/>
                </a:cubicBezTo>
                <a:cubicBezTo>
                  <a:pt x="3755757" y="3769953"/>
                  <a:pt x="3520786" y="3643043"/>
                  <a:pt x="3293838" y="3721246"/>
                </a:cubicBezTo>
                <a:cubicBezTo>
                  <a:pt x="3066890" y="3799449"/>
                  <a:pt x="2923434" y="3709239"/>
                  <a:pt x="2729825" y="3721246"/>
                </a:cubicBezTo>
                <a:cubicBezTo>
                  <a:pt x="2536216" y="3733253"/>
                  <a:pt x="2502092" y="3713097"/>
                  <a:pt x="2301175" y="3721246"/>
                </a:cubicBezTo>
                <a:cubicBezTo>
                  <a:pt x="2100258" y="3729395"/>
                  <a:pt x="2005200" y="3678349"/>
                  <a:pt x="1827403" y="3721246"/>
                </a:cubicBezTo>
                <a:cubicBezTo>
                  <a:pt x="1649606" y="3764143"/>
                  <a:pt x="1395450" y="3650722"/>
                  <a:pt x="1173148" y="3721246"/>
                </a:cubicBezTo>
                <a:cubicBezTo>
                  <a:pt x="950847" y="3791770"/>
                  <a:pt x="845907" y="3693269"/>
                  <a:pt x="609134" y="3721246"/>
                </a:cubicBezTo>
                <a:cubicBezTo>
                  <a:pt x="372361" y="3749223"/>
                  <a:pt x="191764" y="3702401"/>
                  <a:pt x="0" y="3721246"/>
                </a:cubicBezTo>
                <a:cubicBezTo>
                  <a:pt x="-10221" y="3584646"/>
                  <a:pt x="32202" y="3372387"/>
                  <a:pt x="0" y="3189639"/>
                </a:cubicBezTo>
                <a:cubicBezTo>
                  <a:pt x="-32202" y="3006891"/>
                  <a:pt x="35273" y="2956039"/>
                  <a:pt x="0" y="2769670"/>
                </a:cubicBezTo>
                <a:cubicBezTo>
                  <a:pt x="-35273" y="2583301"/>
                  <a:pt x="9867" y="2548553"/>
                  <a:pt x="0" y="2349701"/>
                </a:cubicBezTo>
                <a:cubicBezTo>
                  <a:pt x="-9867" y="2150849"/>
                  <a:pt x="42444" y="2029646"/>
                  <a:pt x="0" y="1780882"/>
                </a:cubicBezTo>
                <a:cubicBezTo>
                  <a:pt x="-42444" y="1532118"/>
                  <a:pt x="52470" y="1490017"/>
                  <a:pt x="0" y="1323700"/>
                </a:cubicBezTo>
                <a:cubicBezTo>
                  <a:pt x="-52470" y="1157383"/>
                  <a:pt x="7147" y="852202"/>
                  <a:pt x="0" y="717669"/>
                </a:cubicBezTo>
                <a:cubicBezTo>
                  <a:pt x="-7147" y="583136"/>
                  <a:pt x="68778" y="199062"/>
                  <a:pt x="0" y="0"/>
                </a:cubicBezTo>
                <a:close/>
              </a:path>
            </a:pathLst>
          </a:custGeom>
          <a:noFill/>
          <a:ln w="31750">
            <a:solidFill>
              <a:srgbClr val="C0000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5A2F78E-BCB8-C490-32F5-EFCAFE9B98DE}"/>
              </a:ext>
            </a:extLst>
          </p:cNvPr>
          <p:cNvSpPr/>
          <p:nvPr/>
        </p:nvSpPr>
        <p:spPr>
          <a:xfrm>
            <a:off x="4761849" y="3889829"/>
            <a:ext cx="3250037" cy="2632674"/>
          </a:xfrm>
          <a:custGeom>
            <a:avLst/>
            <a:gdLst>
              <a:gd name="connsiteX0" fmla="*/ 0 w 3250037"/>
              <a:gd name="connsiteY0" fmla="*/ 0 h 2632674"/>
              <a:gd name="connsiteX1" fmla="*/ 509172 w 3250037"/>
              <a:gd name="connsiteY1" fmla="*/ 0 h 2632674"/>
              <a:gd name="connsiteX2" fmla="*/ 953344 w 3250037"/>
              <a:gd name="connsiteY2" fmla="*/ 0 h 2632674"/>
              <a:gd name="connsiteX3" fmla="*/ 1560018 w 3250037"/>
              <a:gd name="connsiteY3" fmla="*/ 0 h 2632674"/>
              <a:gd name="connsiteX4" fmla="*/ 2069190 w 3250037"/>
              <a:gd name="connsiteY4" fmla="*/ 0 h 2632674"/>
              <a:gd name="connsiteX5" fmla="*/ 2578363 w 3250037"/>
              <a:gd name="connsiteY5" fmla="*/ 0 h 2632674"/>
              <a:gd name="connsiteX6" fmla="*/ 3250037 w 3250037"/>
              <a:gd name="connsiteY6" fmla="*/ 0 h 2632674"/>
              <a:gd name="connsiteX7" fmla="*/ 3250037 w 3250037"/>
              <a:gd name="connsiteY7" fmla="*/ 473881 h 2632674"/>
              <a:gd name="connsiteX8" fmla="*/ 3250037 w 3250037"/>
              <a:gd name="connsiteY8" fmla="*/ 1000416 h 2632674"/>
              <a:gd name="connsiteX9" fmla="*/ 3250037 w 3250037"/>
              <a:gd name="connsiteY9" fmla="*/ 1474297 h 2632674"/>
              <a:gd name="connsiteX10" fmla="*/ 3250037 w 3250037"/>
              <a:gd name="connsiteY10" fmla="*/ 1948179 h 2632674"/>
              <a:gd name="connsiteX11" fmla="*/ 3250037 w 3250037"/>
              <a:gd name="connsiteY11" fmla="*/ 2632674 h 2632674"/>
              <a:gd name="connsiteX12" fmla="*/ 2675864 w 3250037"/>
              <a:gd name="connsiteY12" fmla="*/ 2632674 h 2632674"/>
              <a:gd name="connsiteX13" fmla="*/ 2069190 w 3250037"/>
              <a:gd name="connsiteY13" fmla="*/ 2632674 h 2632674"/>
              <a:gd name="connsiteX14" fmla="*/ 1462517 w 3250037"/>
              <a:gd name="connsiteY14" fmla="*/ 2632674 h 2632674"/>
              <a:gd name="connsiteX15" fmla="*/ 985845 w 3250037"/>
              <a:gd name="connsiteY15" fmla="*/ 2632674 h 2632674"/>
              <a:gd name="connsiteX16" fmla="*/ 0 w 3250037"/>
              <a:gd name="connsiteY16" fmla="*/ 2632674 h 2632674"/>
              <a:gd name="connsiteX17" fmla="*/ 0 w 3250037"/>
              <a:gd name="connsiteY17" fmla="*/ 2053486 h 2632674"/>
              <a:gd name="connsiteX18" fmla="*/ 0 w 3250037"/>
              <a:gd name="connsiteY18" fmla="*/ 1605931 h 2632674"/>
              <a:gd name="connsiteX19" fmla="*/ 0 w 3250037"/>
              <a:gd name="connsiteY19" fmla="*/ 1132050 h 2632674"/>
              <a:gd name="connsiteX20" fmla="*/ 0 w 3250037"/>
              <a:gd name="connsiteY20" fmla="*/ 658168 h 2632674"/>
              <a:gd name="connsiteX21" fmla="*/ 0 w 3250037"/>
              <a:gd name="connsiteY21" fmla="*/ 0 h 2632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250037" h="2632674" extrusionOk="0">
                <a:moveTo>
                  <a:pt x="0" y="0"/>
                </a:moveTo>
                <a:cubicBezTo>
                  <a:pt x="167243" y="-10704"/>
                  <a:pt x="339554" y="13873"/>
                  <a:pt x="509172" y="0"/>
                </a:cubicBezTo>
                <a:cubicBezTo>
                  <a:pt x="678790" y="-13873"/>
                  <a:pt x="734096" y="7555"/>
                  <a:pt x="953344" y="0"/>
                </a:cubicBezTo>
                <a:cubicBezTo>
                  <a:pt x="1172592" y="-7555"/>
                  <a:pt x="1325169" y="36984"/>
                  <a:pt x="1560018" y="0"/>
                </a:cubicBezTo>
                <a:cubicBezTo>
                  <a:pt x="1794867" y="-36984"/>
                  <a:pt x="1928670" y="58302"/>
                  <a:pt x="2069190" y="0"/>
                </a:cubicBezTo>
                <a:cubicBezTo>
                  <a:pt x="2209710" y="-58302"/>
                  <a:pt x="2395407" y="32629"/>
                  <a:pt x="2578363" y="0"/>
                </a:cubicBezTo>
                <a:cubicBezTo>
                  <a:pt x="2761319" y="-32629"/>
                  <a:pt x="3056712" y="50629"/>
                  <a:pt x="3250037" y="0"/>
                </a:cubicBezTo>
                <a:cubicBezTo>
                  <a:pt x="3301207" y="213414"/>
                  <a:pt x="3232550" y="291181"/>
                  <a:pt x="3250037" y="473881"/>
                </a:cubicBezTo>
                <a:cubicBezTo>
                  <a:pt x="3267524" y="656581"/>
                  <a:pt x="3199536" y="741159"/>
                  <a:pt x="3250037" y="1000416"/>
                </a:cubicBezTo>
                <a:cubicBezTo>
                  <a:pt x="3300538" y="1259673"/>
                  <a:pt x="3222675" y="1290706"/>
                  <a:pt x="3250037" y="1474297"/>
                </a:cubicBezTo>
                <a:cubicBezTo>
                  <a:pt x="3277399" y="1657888"/>
                  <a:pt x="3227898" y="1823477"/>
                  <a:pt x="3250037" y="1948179"/>
                </a:cubicBezTo>
                <a:cubicBezTo>
                  <a:pt x="3272176" y="2072881"/>
                  <a:pt x="3247438" y="2321970"/>
                  <a:pt x="3250037" y="2632674"/>
                </a:cubicBezTo>
                <a:cubicBezTo>
                  <a:pt x="3090299" y="2692959"/>
                  <a:pt x="2896784" y="2564638"/>
                  <a:pt x="2675864" y="2632674"/>
                </a:cubicBezTo>
                <a:cubicBezTo>
                  <a:pt x="2454944" y="2700710"/>
                  <a:pt x="2254513" y="2580438"/>
                  <a:pt x="2069190" y="2632674"/>
                </a:cubicBezTo>
                <a:cubicBezTo>
                  <a:pt x="1883867" y="2684910"/>
                  <a:pt x="1654485" y="2561005"/>
                  <a:pt x="1462517" y="2632674"/>
                </a:cubicBezTo>
                <a:cubicBezTo>
                  <a:pt x="1270549" y="2704343"/>
                  <a:pt x="1104911" y="2584376"/>
                  <a:pt x="985845" y="2632674"/>
                </a:cubicBezTo>
                <a:cubicBezTo>
                  <a:pt x="866779" y="2680972"/>
                  <a:pt x="409384" y="2533165"/>
                  <a:pt x="0" y="2632674"/>
                </a:cubicBezTo>
                <a:cubicBezTo>
                  <a:pt x="-30317" y="2477514"/>
                  <a:pt x="29767" y="2308905"/>
                  <a:pt x="0" y="2053486"/>
                </a:cubicBezTo>
                <a:cubicBezTo>
                  <a:pt x="-29767" y="1798067"/>
                  <a:pt x="44501" y="1701762"/>
                  <a:pt x="0" y="1605931"/>
                </a:cubicBezTo>
                <a:cubicBezTo>
                  <a:pt x="-44501" y="1510100"/>
                  <a:pt x="39486" y="1262254"/>
                  <a:pt x="0" y="1132050"/>
                </a:cubicBezTo>
                <a:cubicBezTo>
                  <a:pt x="-39486" y="1001846"/>
                  <a:pt x="32869" y="845286"/>
                  <a:pt x="0" y="658168"/>
                </a:cubicBezTo>
                <a:cubicBezTo>
                  <a:pt x="-32869" y="471050"/>
                  <a:pt x="60035" y="290112"/>
                  <a:pt x="0" y="0"/>
                </a:cubicBezTo>
                <a:close/>
              </a:path>
            </a:pathLst>
          </a:custGeom>
          <a:noFill/>
          <a:ln w="31750">
            <a:solidFill>
              <a:srgbClr val="C0000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A9AD026-7DB6-1E2A-5172-EE9A7A3471B2}"/>
              </a:ext>
            </a:extLst>
          </p:cNvPr>
          <p:cNvSpPr/>
          <p:nvPr/>
        </p:nvSpPr>
        <p:spPr>
          <a:xfrm rot="5400000">
            <a:off x="3508051" y="4997464"/>
            <a:ext cx="2582633" cy="3673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511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285F7C5-7773-FF76-4C17-3B2FF7618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Networking in Kubernetes clusters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A244E1B-8B68-3EA5-9422-D43C826BE1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5760"/>
            <a:ext cx="10515600" cy="5085715"/>
          </a:xfrm>
        </p:spPr>
        <p:txBody>
          <a:bodyPr>
            <a:normAutofit/>
          </a:bodyPr>
          <a:lstStyle/>
          <a:p>
            <a:r>
              <a:rPr lang="en-US" dirty="0"/>
              <a:t>Kubernetes makes extensive use of private IP addresses</a:t>
            </a:r>
          </a:p>
          <a:p>
            <a:endParaRPr lang="en-US" sz="1000" dirty="0"/>
          </a:p>
          <a:p>
            <a:pPr marL="0" indent="0">
              <a:buNone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… for communication between nodes: 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Each worker and master in a cluster  has a private IP address</a:t>
            </a:r>
          </a:p>
          <a:p>
            <a:pPr lvl="1"/>
            <a:r>
              <a:rPr lang="en-US" dirty="0"/>
              <a:t>Assigned to a server or VM that makes up a worker node</a:t>
            </a:r>
          </a:p>
          <a:p>
            <a:pPr lvl="1"/>
            <a:r>
              <a:rPr lang="en-US" dirty="0"/>
              <a:t>Used by </a:t>
            </a:r>
            <a:r>
              <a:rPr lang="en-US" dirty="0" err="1"/>
              <a:t>kubelets</a:t>
            </a:r>
            <a:r>
              <a:rPr lang="en-US" dirty="0"/>
              <a:t> to talk with API server and other </a:t>
            </a:r>
            <a:r>
              <a:rPr lang="en-US" dirty="0" err="1"/>
              <a:t>kubelets</a:t>
            </a:r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… for pod networking: </a:t>
            </a:r>
          </a:p>
          <a:p>
            <a:pPr lvl="1"/>
            <a:r>
              <a:rPr lang="en-US" dirty="0"/>
              <a:t>Each pod has its own private IP address </a:t>
            </a:r>
          </a:p>
          <a:p>
            <a:pPr lvl="1"/>
            <a:r>
              <a:rPr lang="en-US" dirty="0"/>
              <a:t>Used by pods of a cluster to communicate with each other</a:t>
            </a:r>
          </a:p>
          <a:p>
            <a:pPr lvl="1"/>
            <a:r>
              <a:rPr lang="en-US" dirty="0"/>
              <a:t>This creates a flat network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ACEED1-5324-0306-1DFC-F7594831F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FBD2C-A080-5A4B-B075-F8D248F9258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6812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18069</TotalTime>
  <Words>1103</Words>
  <Application>Microsoft Macintosh PowerPoint</Application>
  <PresentationFormat>Widescreen</PresentationFormat>
  <Paragraphs>173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Consolas</vt:lpstr>
      <vt:lpstr>Nunito Sans</vt:lpstr>
      <vt:lpstr>Times New Roman</vt:lpstr>
      <vt:lpstr>Office Theme</vt:lpstr>
      <vt:lpstr>Kubernetes An overview</vt:lpstr>
      <vt:lpstr>Container orchestration</vt:lpstr>
      <vt:lpstr>Kubernetes</vt:lpstr>
      <vt:lpstr>Kubernetes architecture</vt:lpstr>
      <vt:lpstr>Kubernetes architecture</vt:lpstr>
      <vt:lpstr>Kubernetes architecture</vt:lpstr>
      <vt:lpstr>Kubernetes architecture</vt:lpstr>
      <vt:lpstr>Kubernetes architecture</vt:lpstr>
      <vt:lpstr>Networking in Kubernetes clusters</vt:lpstr>
      <vt:lpstr>How Kubernetes works?</vt:lpstr>
      <vt:lpstr>After k3s and helm installation</vt:lpstr>
      <vt:lpstr>Helm: Packet manager for Kubernetes</vt:lpstr>
      <vt:lpstr>How does Helm work?</vt:lpstr>
      <vt:lpstr>Chart.yaml for RabbitMQ</vt:lpstr>
      <vt:lpstr>Kubernetes beyond the NoTE Labs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 Addresses</dc:title>
  <dc:creator>Jorg Liebeherr</dc:creator>
  <cp:lastModifiedBy>Jorg Liebeherr</cp:lastModifiedBy>
  <cp:revision>66</cp:revision>
  <cp:lastPrinted>2025-02-24T20:22:22Z</cp:lastPrinted>
  <dcterms:created xsi:type="dcterms:W3CDTF">2020-08-14T14:05:07Z</dcterms:created>
  <dcterms:modified xsi:type="dcterms:W3CDTF">2025-02-24T20:23:31Z</dcterms:modified>
</cp:coreProperties>
</file>