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545" r:id="rId2"/>
    <p:sldId id="644" r:id="rId3"/>
    <p:sldId id="649" r:id="rId4"/>
    <p:sldId id="645" r:id="rId5"/>
    <p:sldId id="647" r:id="rId6"/>
    <p:sldId id="668" r:id="rId7"/>
    <p:sldId id="667" r:id="rId8"/>
    <p:sldId id="666" r:id="rId9"/>
    <p:sldId id="665" r:id="rId10"/>
    <p:sldId id="669" r:id="rId11"/>
    <p:sldId id="6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432" userDrawn="1">
          <p15:clr>
            <a:srgbClr val="A4A3A4"/>
          </p15:clr>
        </p15:guide>
        <p15:guide id="4" pos="15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A28"/>
    <a:srgbClr val="F44336"/>
    <a:srgbClr val="2196F3"/>
    <a:srgbClr val="FFA8A7"/>
    <a:srgbClr val="F8F7E8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73"/>
    <p:restoredTop sz="94150"/>
  </p:normalViewPr>
  <p:slideViewPr>
    <p:cSldViewPr snapToGrid="0">
      <p:cViewPr varScale="1">
        <p:scale>
          <a:sx n="115" d="100"/>
          <a:sy n="115" d="100"/>
        </p:scale>
        <p:origin x="208" y="216"/>
      </p:cViewPr>
      <p:guideLst>
        <p:guide orient="horz" pos="2432"/>
        <p:guide pos="1595"/>
      </p:guideLst>
    </p:cSldViewPr>
  </p:slideViewPr>
  <p:outlineViewPr>
    <p:cViewPr>
      <p:scale>
        <a:sx n="33" d="100"/>
        <a:sy n="33" d="100"/>
      </p:scale>
      <p:origin x="0" y="-15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CAEFC4-DADE-064A-839A-1339C77449E3}" type="datetimeFigureOut">
              <a:rPr lang="en-US" smtClean="0"/>
              <a:t>2/23/25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1AF52A-EAC7-A445-8D8A-6DF2F34DF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592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F52A-EAC7-A445-8D8A-6DF2F34DF4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597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F52A-EAC7-A445-8D8A-6DF2F34DF40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86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F52A-EAC7-A445-8D8A-6DF2F34DF4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16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F52A-EAC7-A445-8D8A-6DF2F34DF4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422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F52A-EAC7-A445-8D8A-6DF2F34DF4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434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3BAA-B12A-2940-98F0-F169C6F7F7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E2802D-B026-CB47-A906-427086158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D9A217-8CE7-9245-A107-1C21E414E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23EA1-13F4-AB43-8B9F-588C86FE8A6A}" type="datetime1">
              <a:rPr lang="en-CA" smtClean="0"/>
              <a:t>2025-02-23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DDCA61-7829-BB4B-B55B-46121F31B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618D1-4E73-394C-AAEF-114529042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665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3EC2-D52C-A149-9FF7-802DE5877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8FC1B2-71A5-3E4C-995B-4E273CAFC0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6A9D6-3BCB-064C-9D9E-79BE1179E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47EA-F284-6849-82C8-5B96CEAF48C6}" type="datetime1">
              <a:rPr lang="en-CA" smtClean="0"/>
              <a:t>2025-02-23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8EB8FE-2523-7D42-9436-7D511E2B5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E67A3-F468-0F4C-878F-126C9BEF2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82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056679-5624-5045-9CBC-F733BBF17F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1C7D6A-2A2A-6449-9DEF-466C5A506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70C68F-0CB4-1D4D-A2CA-EBF2D0D3C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47D51-0F05-8740-B13E-842E5B60DB1F}" type="datetime1">
              <a:rPr lang="en-CA" smtClean="0"/>
              <a:t>2025-02-23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FD7FB-68BD-9042-9B8C-7AC76A6D6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990F0-C8A0-6543-9D9C-62CDF042A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741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2B344-DC07-8E4B-8043-BCAB0A285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9781"/>
            <a:ext cx="10515600" cy="88455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5D735-4254-604C-8D1C-84DF0BBA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5760"/>
            <a:ext cx="10515600" cy="45412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000C19-60E2-FB4A-BD89-E7AE9C49B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2290-F1E0-044A-A436-FFA163A09BD6}" type="datetime1">
              <a:rPr lang="en-CA" smtClean="0"/>
              <a:t>2025-02-23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E7D50E-5A6F-3F47-B799-7DC08CF0C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F6A42-F338-5545-B2E1-340D8C568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285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89DDD-031C-AB44-9184-A62C898EF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19EE16-C59E-0C4D-BB38-8C6CBD8F98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A7EC7-19CB-3C48-983D-D03BCF621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46C44-9AB4-B24D-91D0-7432AD282B67}" type="datetime1">
              <a:rPr lang="en-CA" smtClean="0"/>
              <a:t>2025-02-23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7E332-4CEB-0749-866A-384B17C55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6B826-C851-3840-A2EA-3B6BC861E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58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9585E-8B11-F34A-A322-B304F7F2E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08311-216A-D34B-B9FE-852A08C825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5C63BC-C496-6E4E-850B-BAD4BD0713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2AD934-B377-144E-87E6-A851D29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C29D-4641-9C48-9185-2D61D2AC84C7}" type="datetime1">
              <a:rPr lang="en-CA" smtClean="0"/>
              <a:t>2025-02-23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845169-CAFF-5248-8503-B01967355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643205-9832-9544-9B61-132993C49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002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FB029-4B6C-5240-B854-98E994756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63CD33-5F3B-8647-9B3D-5E3C08C6A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605DD8-B9B0-534D-9391-2F14622B0D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6E0E24-7D7B-014C-AE50-313D08973D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794E6D-A9F5-694C-AD38-6F5A85C98D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13260D-70BD-DF41-A8F8-E20B6863A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2C232-9B3E-7D4D-BD8B-E455E57C39D9}" type="datetime1">
              <a:rPr lang="en-CA" smtClean="0"/>
              <a:t>2025-02-23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1447A3-E22F-3B41-8C67-FF9AF1CB5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454370-E28A-ED4E-B01A-BA3093F7A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958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6C1D2-2E65-504E-B7F4-C04BD8CE1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18A24C-71BF-9543-8A99-3D1491A4C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81672-55E1-F743-97A7-CF09CD5D534D}" type="datetime1">
              <a:rPr lang="en-CA" smtClean="0"/>
              <a:t>2025-02-23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B0E6E7-A82D-9E49-A531-6CFEE7AA9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20999F-7774-B242-B32C-E92DED294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66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035FC2-F867-6F48-A6CA-D25762A32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8665-DEAB-5445-A503-3A24F9BE5B11}" type="datetime1">
              <a:rPr lang="en-CA" smtClean="0"/>
              <a:t>2025-02-23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AFCAF6-4869-F448-A5A3-A7409B926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9723C-AFBB-C442-89FB-07D5FCC09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081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E10B8-6845-834D-884B-90F78C9A0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5D08C-B37F-E04C-88EC-D3005A2DA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41D53F-1A86-F646-B79D-F11E99334A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018059-3AA8-3C4E-9A4E-56D5E88A3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68566-61F8-0B41-A345-F8777C9920B1}" type="datetime1">
              <a:rPr lang="en-CA" smtClean="0"/>
              <a:t>2025-02-23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D7961F-B934-6E4C-9C78-FD1C4FFA9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0C691-DA0E-A544-8DB3-E66CF2738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417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21E4E-5671-ED42-8278-9BAF72FC6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3B8E75-562F-7A49-AF6C-8A51B7D133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800D03-0FA7-7B42-80FC-028732CAD4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F168BE-FBF5-5041-9BFC-7EA01FFF7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9ACD7-AC56-FA48-96BA-E79C6C004BC0}" type="datetime1">
              <a:rPr lang="en-CA" smtClean="0"/>
              <a:t>2025-02-23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A0C40B-9CE4-5A4D-A495-31B7BEA16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9D0F53-7716-334F-9AA4-050794497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79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2E6FCF-1DFF-0347-B4B2-BBE875D25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244"/>
            <a:ext cx="10515600" cy="9530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8D2970-83F7-FA44-848D-C4E8E2828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464F97-2617-CC48-ABC9-42A76CEFA6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E46CE-6B79-F740-9C90-129DB8D730A2}" type="datetime1">
              <a:rPr lang="en-CA" smtClean="0"/>
              <a:t>2025-02-23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FFC41-5B9F-EE48-AC4E-C424AC9CAB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8E5E07-0CE9-FC4B-94B8-0C2965DFC5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6897AEAD-EC10-2A4A-AEC9-4696C303D5B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93649"/>
            <a:ext cx="12192000" cy="86360"/>
          </a:xfrm>
          <a:prstGeom prst="rect">
            <a:avLst/>
          </a:prstGeom>
          <a:gradFill rotWithShape="0">
            <a:gsLst>
              <a:gs pos="0">
                <a:schemeClr val="accent1">
                  <a:lumMod val="50000"/>
                </a:schemeClr>
              </a:gs>
              <a:gs pos="5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Times New Roman" pitchFamily="-110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6225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w3c/wot-thing-description/blob/main/proposals/simplified-td/example.json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5FC63-CAFE-2548-A2F8-12C586199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377" y="1122363"/>
            <a:ext cx="11462994" cy="272043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  <a:ea typeface="ＭＳ Ｐゴシック" panose="020B0600070205080204" pitchFamily="34" charset="-128"/>
              </a:rPr>
              <a:t>Web of Things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92578-E66A-F04F-AA81-8686CD756D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51798"/>
            <a:ext cx="9144000" cy="1306002"/>
          </a:xfrm>
        </p:spPr>
        <p:txBody>
          <a:bodyPr/>
          <a:lstStyle/>
          <a:p>
            <a:br>
              <a:rPr lang="en-US"/>
            </a:br>
            <a:r>
              <a:rPr lang="en-US"/>
              <a:t>Professor </a:t>
            </a:r>
            <a:r>
              <a:rPr lang="en-US" err="1"/>
              <a:t>Jorg</a:t>
            </a:r>
            <a:r>
              <a:rPr lang="en-US"/>
              <a:t> </a:t>
            </a:r>
            <a:r>
              <a:rPr lang="en-US" err="1"/>
              <a:t>Liebeherr</a:t>
            </a: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BB11A0-3853-DA47-BF14-6C75B9BB2A7F}"/>
              </a:ext>
            </a:extLst>
          </p:cNvPr>
          <p:cNvSpPr/>
          <p:nvPr/>
        </p:nvSpPr>
        <p:spPr>
          <a:xfrm>
            <a:off x="-104502" y="836613"/>
            <a:ext cx="12391465" cy="510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55FF15-13BF-3447-B455-5D9401630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120" y="5281567"/>
            <a:ext cx="4686888" cy="125745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4F641C-25D9-7241-95A1-A2DDC66A5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216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3B69E-774A-D9F1-D2DC-62BE953C1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WoT</a:t>
            </a:r>
            <a:r>
              <a:rPr lang="en-US" dirty="0"/>
              <a:t> Evolution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6011D-6AC7-1590-B412-F6C4B3B64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3197"/>
            <a:ext cx="10515600" cy="5268278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0070C0"/>
                </a:solidFill>
              </a:rPr>
              <a:t>Pre-2010s: </a:t>
            </a:r>
            <a:r>
              <a:rPr lang="en-US" dirty="0" err="1"/>
              <a:t>WoT</a:t>
            </a:r>
            <a:r>
              <a:rPr lang="en-US" dirty="0"/>
              <a:t> uses an </a:t>
            </a:r>
            <a:r>
              <a:rPr lang="en-CA" i="1" dirty="0">
                <a:solidFill>
                  <a:srgbClr val="C00000"/>
                </a:solidFill>
              </a:rPr>
              <a:t>"every sensor as a server” </a:t>
            </a:r>
            <a:r>
              <a:rPr lang="en-CA" dirty="0"/>
              <a:t>model</a:t>
            </a:r>
          </a:p>
          <a:p>
            <a:pPr lvl="1"/>
            <a:r>
              <a:rPr lang="en-CA" dirty="0"/>
              <a:t>Limitations of this model: </a:t>
            </a:r>
          </a:p>
          <a:p>
            <a:pPr lvl="2"/>
            <a:r>
              <a:rPr lang="en-CA" dirty="0"/>
              <a:t>Resource constraints 	</a:t>
            </a:r>
            <a:r>
              <a:rPr lang="en-CA" dirty="0">
                <a:sym typeface="Wingdings" pitchFamily="2" charset="2"/>
              </a:rPr>
              <a:t> sensors may not be able to run a web server</a:t>
            </a:r>
          </a:p>
          <a:p>
            <a:pPr lvl="2"/>
            <a:r>
              <a:rPr lang="en-CA" dirty="0">
                <a:sym typeface="Wingdings" pitchFamily="2" charset="2"/>
              </a:rPr>
              <a:t>Power constraints 	 sensors need to be powered on to allow access</a:t>
            </a:r>
          </a:p>
          <a:p>
            <a:pPr lvl="2"/>
            <a:r>
              <a:rPr lang="en-CA" dirty="0">
                <a:sym typeface="Wingdings" pitchFamily="2" charset="2"/>
              </a:rPr>
              <a:t>Network constraints 	 sensors may be behind a firewall or NAT</a:t>
            </a:r>
          </a:p>
          <a:p>
            <a:pPr lvl="2"/>
            <a:r>
              <a:rPr lang="en-CA" dirty="0">
                <a:sym typeface="Wingdings" pitchFamily="2" charset="2"/>
              </a:rPr>
              <a:t>Security constraints 	 sensors may not be able to run strong security protocols</a:t>
            </a:r>
          </a:p>
          <a:p>
            <a:pPr lvl="2"/>
            <a:endParaRPr lang="en-CA" dirty="0">
              <a:sym typeface="Wingdings" pitchFamily="2" charset="2"/>
            </a:endParaRPr>
          </a:p>
          <a:p>
            <a:r>
              <a:rPr lang="en-CA" sz="2400" dirty="0">
                <a:solidFill>
                  <a:srgbClr val="0070C0"/>
                </a:solidFill>
                <a:sym typeface="Wingdings" pitchFamily="2" charset="2"/>
              </a:rPr>
              <a:t>2010s:</a:t>
            </a:r>
            <a:r>
              <a:rPr lang="en-CA" sz="2400" dirty="0">
                <a:sym typeface="Wingdings" pitchFamily="2" charset="2"/>
              </a:rPr>
              <a:t> 	Shift to gateway-based architectures </a:t>
            </a:r>
            <a:br>
              <a:rPr lang="en-CA" sz="2400" dirty="0">
                <a:sym typeface="Wingdings" pitchFamily="2" charset="2"/>
              </a:rPr>
            </a:br>
            <a:r>
              <a:rPr lang="en-CA" sz="2400" dirty="0">
                <a:sym typeface="Wingdings" pitchFamily="2" charset="2"/>
              </a:rPr>
              <a:t>		⟹ sensors are clients that send data to gateways or cloud service</a:t>
            </a:r>
          </a:p>
          <a:p>
            <a:r>
              <a:rPr lang="en-CA" sz="2400" dirty="0">
                <a:solidFill>
                  <a:srgbClr val="0070C0"/>
                </a:solidFill>
                <a:sym typeface="Wingdings" pitchFamily="2" charset="2"/>
              </a:rPr>
              <a:t>Since 2015: 	</a:t>
            </a:r>
            <a:r>
              <a:rPr lang="en-CA" sz="2400" dirty="0">
                <a:sym typeface="Wingdings" pitchFamily="2" charset="2"/>
              </a:rPr>
              <a:t>Devices can be servers or clients → TD descriptions also for clients</a:t>
            </a:r>
          </a:p>
          <a:p>
            <a:r>
              <a:rPr lang="en-CA" sz="2400" dirty="0">
                <a:solidFill>
                  <a:srgbClr val="0070C0"/>
                </a:solidFill>
                <a:sym typeface="Wingdings" pitchFamily="2" charset="2"/>
              </a:rPr>
              <a:t>2020:</a:t>
            </a:r>
            <a:r>
              <a:rPr lang="en-CA" sz="2400" dirty="0">
                <a:sym typeface="Wingdings" pitchFamily="2" charset="2"/>
              </a:rPr>
              <a:t> 	Latest </a:t>
            </a:r>
            <a:r>
              <a:rPr lang="en-CA" sz="2400" dirty="0"/>
              <a:t>W3C Web of Things (</a:t>
            </a:r>
            <a:r>
              <a:rPr lang="en-CA" sz="2400" dirty="0" err="1"/>
              <a:t>WoT</a:t>
            </a:r>
            <a:r>
              <a:rPr lang="en-CA" sz="2400" dirty="0"/>
              <a:t>) standard: TDs can include </a:t>
            </a:r>
            <a:br>
              <a:rPr lang="en-CA" sz="2400" dirty="0"/>
            </a:br>
            <a:r>
              <a:rPr lang="en-CA" sz="2400" dirty="0"/>
              <a:t> 		MQTT-based communications*</a:t>
            </a:r>
            <a:br>
              <a:rPr lang="en-CA" sz="2000" dirty="0"/>
            </a:br>
            <a:r>
              <a:rPr lang="en-CA" sz="2000" dirty="0"/>
              <a:t> 	</a:t>
            </a:r>
            <a:br>
              <a:rPr lang="en-CA" sz="2000" dirty="0"/>
            </a:br>
            <a:br>
              <a:rPr lang="en-CA" sz="2000" dirty="0"/>
            </a:br>
            <a:r>
              <a:rPr lang="en-CA" sz="2000" dirty="0"/>
              <a:t> 		</a:t>
            </a:r>
            <a:r>
              <a:rPr lang="en-CA" sz="1800" dirty="0"/>
              <a:t>*Interesting: MQTT is not a web protocol and does not follow a REST architecture</a:t>
            </a: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E758CA-3A18-5F69-AD8D-18F321C6F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735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4BBBB-5A62-9BF4-A396-9178C7535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of Things vs. Internet of Things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59D9AF-17F7-8DEC-89C7-0F60C835C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7F4BDF5-B31E-7FB8-0E46-E2835E9A89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81802"/>
              </p:ext>
            </p:extLst>
          </p:nvPr>
        </p:nvGraphicFramePr>
        <p:xfrm>
          <a:off x="495759" y="1875790"/>
          <a:ext cx="11335685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5356">
                  <a:extLst>
                    <a:ext uri="{9D8B030D-6E8A-4147-A177-3AD203B41FA5}">
                      <a16:colId xmlns:a16="http://schemas.microsoft.com/office/drawing/2014/main" val="1356255495"/>
                    </a:ext>
                  </a:extLst>
                </a:gridCol>
                <a:gridCol w="4286269">
                  <a:extLst>
                    <a:ext uri="{9D8B030D-6E8A-4147-A177-3AD203B41FA5}">
                      <a16:colId xmlns:a16="http://schemas.microsoft.com/office/drawing/2014/main" val="1158119700"/>
                    </a:ext>
                  </a:extLst>
                </a:gridCol>
                <a:gridCol w="4884060">
                  <a:extLst>
                    <a:ext uri="{9D8B030D-6E8A-4147-A177-3AD203B41FA5}">
                      <a16:colId xmlns:a16="http://schemas.microsoft.com/office/drawing/2014/main" val="3279069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Internet of Things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Web of Things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5434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Focus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2400" dirty="0"/>
                        <a:t>Connecting devices to the internet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2400" dirty="0"/>
                        <a:t>Using web technologies to improve accessibility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5306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Protocols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2400" dirty="0"/>
                        <a:t>Various (MQTT, CoAP, AMQP, …)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2400" dirty="0"/>
                        <a:t>Web-based (HTTP, </a:t>
                      </a:r>
                      <a:r>
                        <a:rPr lang="en-CA" sz="2400" dirty="0" err="1"/>
                        <a:t>WebSockets</a:t>
                      </a:r>
                      <a:r>
                        <a:rPr lang="en-CA" sz="2400" dirty="0"/>
                        <a:t>, REST)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0247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Interoperability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2400" dirty="0"/>
                        <a:t>Limited (can be vendor-specific)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2400" dirty="0"/>
                        <a:t>High (web standards)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8423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Security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2400" dirty="0"/>
                        <a:t>Custom security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2400" dirty="0"/>
                        <a:t>Web security mechanisms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942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5552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B396F-924A-534F-BE3E-3BAD17241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IoT protocol stack</a:t>
            </a:r>
          </a:p>
        </p:txBody>
      </p:sp>
      <p:grpSp>
        <p:nvGrpSpPr>
          <p:cNvPr id="8" name="Group 72">
            <a:extLst>
              <a:ext uri="{FF2B5EF4-FFF2-40B4-BE49-F238E27FC236}">
                <a16:creationId xmlns:a16="http://schemas.microsoft.com/office/drawing/2014/main" id="{663D63C6-006F-1E48-B79C-2F106ECDFD02}"/>
              </a:ext>
            </a:extLst>
          </p:cNvPr>
          <p:cNvGrpSpPr>
            <a:grpSpLocks/>
          </p:cNvGrpSpPr>
          <p:nvPr/>
        </p:nvGrpSpPr>
        <p:grpSpPr bwMode="auto">
          <a:xfrm>
            <a:off x="2375553" y="3947747"/>
            <a:ext cx="5838100" cy="533400"/>
            <a:chOff x="1104" y="2880"/>
            <a:chExt cx="2324" cy="336"/>
          </a:xfrm>
        </p:grpSpPr>
        <p:sp>
          <p:nvSpPr>
            <p:cNvPr id="9" name="Rectangle 60">
              <a:extLst>
                <a:ext uri="{FF2B5EF4-FFF2-40B4-BE49-F238E27FC236}">
                  <a16:creationId xmlns:a16="http://schemas.microsoft.com/office/drawing/2014/main" id="{04552838-4EA4-664C-82FA-8D98907045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2880"/>
              <a:ext cx="1199" cy="33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1433" tIns="45717" rIns="91433" bIns="45717" anchor="ctr"/>
            <a:lstStyle/>
            <a:p>
              <a:pPr algn="ctr">
                <a:defRPr/>
              </a:pPr>
              <a:r>
                <a:rPr lang="en-US" b="1" dirty="0">
                  <a:latin typeface="Arial" charset="0"/>
                  <a:ea typeface="ＭＳ Ｐゴシック" charset="0"/>
                </a:rPr>
                <a:t>IPv4</a:t>
              </a:r>
            </a:p>
          </p:txBody>
        </p:sp>
        <p:sp>
          <p:nvSpPr>
            <p:cNvPr id="10" name="Rectangle 61">
              <a:extLst>
                <a:ext uri="{FF2B5EF4-FFF2-40B4-BE49-F238E27FC236}">
                  <a16:creationId xmlns:a16="http://schemas.microsoft.com/office/drawing/2014/main" id="{BA8AD1C8-733F-8343-9E65-9D330DF324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2" y="2880"/>
              <a:ext cx="1056" cy="33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1433" tIns="45717" rIns="91433" bIns="45717" anchor="ctr"/>
            <a:lstStyle/>
            <a:p>
              <a:pPr algn="ctr">
                <a:defRPr/>
              </a:pPr>
              <a:r>
                <a:rPr lang="en-US" b="1" dirty="0">
                  <a:latin typeface="Arial" charset="0"/>
                  <a:ea typeface="ＭＳ Ｐゴシック" charset="0"/>
                </a:rPr>
                <a:t>IPv6</a:t>
              </a:r>
            </a:p>
          </p:txBody>
        </p:sp>
      </p:grpSp>
      <p:grpSp>
        <p:nvGrpSpPr>
          <p:cNvPr id="11" name="Group 71">
            <a:extLst>
              <a:ext uri="{FF2B5EF4-FFF2-40B4-BE49-F238E27FC236}">
                <a16:creationId xmlns:a16="http://schemas.microsoft.com/office/drawing/2014/main" id="{D2F31E11-9F3D-834C-B10A-4DB4701F8F06}"/>
              </a:ext>
            </a:extLst>
          </p:cNvPr>
          <p:cNvGrpSpPr>
            <a:grpSpLocks/>
          </p:cNvGrpSpPr>
          <p:nvPr/>
        </p:nvGrpSpPr>
        <p:grpSpPr bwMode="auto">
          <a:xfrm>
            <a:off x="2375553" y="3283471"/>
            <a:ext cx="5838100" cy="533400"/>
            <a:chOff x="1104" y="2448"/>
            <a:chExt cx="3456" cy="336"/>
          </a:xfrm>
        </p:grpSpPr>
        <p:sp>
          <p:nvSpPr>
            <p:cNvPr id="12" name="Rectangle 63">
              <a:extLst>
                <a:ext uri="{FF2B5EF4-FFF2-40B4-BE49-F238E27FC236}">
                  <a16:creationId xmlns:a16="http://schemas.microsoft.com/office/drawing/2014/main" id="{24817DD0-2F22-B84C-8E94-2BFBBF5E5F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2" y="2448"/>
              <a:ext cx="1818" cy="33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1433" tIns="45717" rIns="91433" bIns="45717" anchor="ctr"/>
            <a:lstStyle/>
            <a:p>
              <a:pPr algn="ctr">
                <a:defRPr/>
              </a:pPr>
              <a:r>
                <a:rPr lang="en-US" b="1" dirty="0">
                  <a:latin typeface="Arial" charset="0"/>
                  <a:ea typeface="ＭＳ Ｐゴシック" charset="0"/>
                </a:rPr>
                <a:t>TCP</a:t>
              </a:r>
            </a:p>
          </p:txBody>
        </p:sp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BC3ED2F9-8A58-5F4B-81E2-A61190E690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2448"/>
              <a:ext cx="1563" cy="33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1433" tIns="45717" rIns="91433" bIns="45717" anchor="ctr"/>
            <a:lstStyle/>
            <a:p>
              <a:pPr algn="ctr">
                <a:defRPr/>
              </a:pPr>
              <a:r>
                <a:rPr lang="en-US" b="1" dirty="0">
                  <a:latin typeface="Arial" charset="0"/>
                  <a:ea typeface="ＭＳ Ｐゴシック" charset="0"/>
                </a:rPr>
                <a:t>UDP</a:t>
              </a:r>
            </a:p>
          </p:txBody>
        </p:sp>
      </p:grpSp>
      <p:sp>
        <p:nvSpPr>
          <p:cNvPr id="19" name="Rectangle 68">
            <a:extLst>
              <a:ext uri="{FF2B5EF4-FFF2-40B4-BE49-F238E27FC236}">
                <a16:creationId xmlns:a16="http://schemas.microsoft.com/office/drawing/2014/main" id="{AEF050AC-F919-AE4A-B1F8-FE7CFBBE6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5552" y="1547669"/>
            <a:ext cx="8676752" cy="53340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33" tIns="45717" rIns="91433" bIns="45717" anchor="ctr"/>
          <a:lstStyle/>
          <a:p>
            <a:pPr algn="ctr">
              <a:defRPr/>
            </a:pPr>
            <a:r>
              <a:rPr lang="en-US" b="1" dirty="0">
                <a:latin typeface="Arial" charset="0"/>
                <a:ea typeface="ＭＳ Ｐゴシック" charset="0"/>
              </a:rPr>
              <a:t>Application</a:t>
            </a:r>
          </a:p>
        </p:txBody>
      </p:sp>
      <p:sp>
        <p:nvSpPr>
          <p:cNvPr id="21" name="Rectangle 59">
            <a:extLst>
              <a:ext uri="{FF2B5EF4-FFF2-40B4-BE49-F238E27FC236}">
                <a16:creationId xmlns:a16="http://schemas.microsoft.com/office/drawing/2014/main" id="{C0BB2E89-BF64-A846-BA5B-52E151666E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5661" y="4926854"/>
            <a:ext cx="1507901" cy="5334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33" tIns="45717" rIns="91433" bIns="45717" anchor="ctr"/>
          <a:lstStyle/>
          <a:p>
            <a:pPr algn="ctr">
              <a:defRPr/>
            </a:pPr>
            <a:r>
              <a:rPr lang="en-US" b="1" dirty="0">
                <a:latin typeface="Arial" charset="0"/>
                <a:ea typeface="ＭＳ Ｐゴシック" charset="0"/>
              </a:rPr>
              <a:t>6LoWPAN</a:t>
            </a:r>
          </a:p>
        </p:txBody>
      </p:sp>
      <p:sp>
        <p:nvSpPr>
          <p:cNvPr id="22" name="Rectangle 59">
            <a:extLst>
              <a:ext uri="{FF2B5EF4-FFF2-40B4-BE49-F238E27FC236}">
                <a16:creationId xmlns:a16="http://schemas.microsoft.com/office/drawing/2014/main" id="{AC8060E3-F26E-7F4A-A34D-956452050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5739" y="6076515"/>
            <a:ext cx="2090057" cy="533400"/>
          </a:xfrm>
          <a:prstGeom prst="rect">
            <a:avLst/>
          </a:prstGeom>
          <a:solidFill>
            <a:srgbClr val="FFA8A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33" tIns="45717" rIns="91433" bIns="45717" anchor="ctr"/>
          <a:lstStyle/>
          <a:p>
            <a:pPr algn="ctr"/>
            <a:r>
              <a:rPr lang="en-US" b="1" dirty="0">
                <a:latin typeface="Arial" charset="0"/>
                <a:ea typeface="ＭＳ Ｐゴシック" charset="0"/>
              </a:rPr>
              <a:t>Bluetooth / BLE</a:t>
            </a:r>
          </a:p>
        </p:txBody>
      </p:sp>
      <p:sp>
        <p:nvSpPr>
          <p:cNvPr id="23" name="Rectangle 59">
            <a:extLst>
              <a:ext uri="{FF2B5EF4-FFF2-40B4-BE49-F238E27FC236}">
                <a16:creationId xmlns:a16="http://schemas.microsoft.com/office/drawing/2014/main" id="{44E75EA1-5ED9-404A-A939-99E51606B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0831" y="6076515"/>
            <a:ext cx="1639277" cy="533400"/>
          </a:xfrm>
          <a:prstGeom prst="rect">
            <a:avLst/>
          </a:prstGeom>
          <a:solidFill>
            <a:srgbClr val="FFA8A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33" tIns="45717" rIns="91433" bIns="45717" anchor="ctr"/>
          <a:lstStyle/>
          <a:p>
            <a:pPr algn="ctr"/>
            <a:r>
              <a:rPr lang="en-US" b="1">
                <a:latin typeface="Arial" charset="0"/>
                <a:ea typeface="ＭＳ Ｐゴシック" charset="0"/>
              </a:rPr>
              <a:t>WiFi</a:t>
            </a:r>
            <a:endParaRPr lang="en-US" b="1" dirty="0">
              <a:latin typeface="Arial" charset="0"/>
              <a:ea typeface="ＭＳ Ｐゴシック" charset="0"/>
            </a:endParaRPr>
          </a:p>
        </p:txBody>
      </p:sp>
      <p:grpSp>
        <p:nvGrpSpPr>
          <p:cNvPr id="24" name="Group 71">
            <a:extLst>
              <a:ext uri="{FF2B5EF4-FFF2-40B4-BE49-F238E27FC236}">
                <a16:creationId xmlns:a16="http://schemas.microsoft.com/office/drawing/2014/main" id="{5063B300-7783-5844-A584-04267F6AC870}"/>
              </a:ext>
            </a:extLst>
          </p:cNvPr>
          <p:cNvGrpSpPr>
            <a:grpSpLocks/>
          </p:cNvGrpSpPr>
          <p:nvPr/>
        </p:nvGrpSpPr>
        <p:grpSpPr bwMode="auto">
          <a:xfrm>
            <a:off x="2372970" y="2557104"/>
            <a:ext cx="5810593" cy="539751"/>
            <a:chOff x="1104" y="2448"/>
            <a:chExt cx="2747" cy="340"/>
          </a:xfrm>
        </p:grpSpPr>
        <p:sp>
          <p:nvSpPr>
            <p:cNvPr id="25" name="Rectangle 63">
              <a:extLst>
                <a:ext uri="{FF2B5EF4-FFF2-40B4-BE49-F238E27FC236}">
                  <a16:creationId xmlns:a16="http://schemas.microsoft.com/office/drawing/2014/main" id="{80F80602-764E-EC4C-A107-8FE0BDEA71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3" y="2448"/>
              <a:ext cx="604" cy="33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1433" tIns="45717" rIns="91433" bIns="45717" anchor="ctr"/>
            <a:lstStyle/>
            <a:p>
              <a:pPr algn="ctr">
                <a:defRPr/>
              </a:pPr>
              <a:r>
                <a:rPr lang="en-US" b="1" dirty="0" err="1">
                  <a:latin typeface="Arial" charset="0"/>
                  <a:ea typeface="ＭＳ Ｐゴシック" charset="0"/>
                </a:rPr>
                <a:t>CoAP</a:t>
              </a:r>
              <a:endParaRPr lang="en-US" b="1" dirty="0">
                <a:latin typeface="Arial" charset="0"/>
                <a:ea typeface="ＭＳ Ｐゴシック" charset="0"/>
              </a:endParaRPr>
            </a:p>
          </p:txBody>
        </p:sp>
        <p:sp>
          <p:nvSpPr>
            <p:cNvPr id="26" name="Rectangle 64">
              <a:extLst>
                <a:ext uri="{FF2B5EF4-FFF2-40B4-BE49-F238E27FC236}">
                  <a16:creationId xmlns:a16="http://schemas.microsoft.com/office/drawing/2014/main" id="{ACB91B27-5D1D-BF40-958C-7CCA5C843D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2448"/>
              <a:ext cx="682" cy="33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1433" tIns="45717" rIns="91433" bIns="45717" anchor="ctr"/>
            <a:lstStyle/>
            <a:p>
              <a:pPr algn="ctr">
                <a:defRPr/>
              </a:pPr>
              <a:r>
                <a:rPr lang="en-US" b="1" dirty="0">
                  <a:latin typeface="Arial" charset="0"/>
                  <a:ea typeface="ＭＳ Ｐゴシック" charset="0"/>
                </a:rPr>
                <a:t>MQTT</a:t>
              </a:r>
            </a:p>
          </p:txBody>
        </p:sp>
        <p:sp>
          <p:nvSpPr>
            <p:cNvPr id="27" name="Rectangle 63">
              <a:extLst>
                <a:ext uri="{FF2B5EF4-FFF2-40B4-BE49-F238E27FC236}">
                  <a16:creationId xmlns:a16="http://schemas.microsoft.com/office/drawing/2014/main" id="{24C50849-A859-0F4F-9789-C70123F3BA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9" y="2452"/>
              <a:ext cx="588" cy="33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1433" tIns="45717" rIns="91433" bIns="45717" anchor="ctr"/>
            <a:lstStyle/>
            <a:p>
              <a:pPr algn="ctr">
                <a:defRPr/>
              </a:pPr>
              <a:r>
                <a:rPr lang="en-US" b="1" dirty="0">
                  <a:latin typeface="Arial" charset="0"/>
                  <a:ea typeface="ＭＳ Ｐゴシック" charset="0"/>
                </a:rPr>
                <a:t>AMQP</a:t>
              </a:r>
            </a:p>
          </p:txBody>
        </p:sp>
        <p:sp>
          <p:nvSpPr>
            <p:cNvPr id="33" name="Rectangle 63">
              <a:extLst>
                <a:ext uri="{FF2B5EF4-FFF2-40B4-BE49-F238E27FC236}">
                  <a16:creationId xmlns:a16="http://schemas.microsoft.com/office/drawing/2014/main" id="{0A815305-3ED7-0949-A8C8-0C9FDB2045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6" y="2451"/>
              <a:ext cx="605" cy="33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1433" tIns="45717" rIns="91433" bIns="45717" anchor="ctr"/>
            <a:lstStyle/>
            <a:p>
              <a:pPr algn="ctr">
                <a:defRPr/>
              </a:pPr>
              <a:r>
                <a:rPr lang="en-US" b="1" dirty="0">
                  <a:latin typeface="Arial" charset="0"/>
                  <a:ea typeface="ＭＳ Ｐゴシック" charset="0"/>
                </a:rPr>
                <a:t>HTTP</a:t>
              </a:r>
            </a:p>
          </p:txBody>
        </p:sp>
      </p:grpSp>
      <p:sp>
        <p:nvSpPr>
          <p:cNvPr id="28" name="Rectangle 59">
            <a:extLst>
              <a:ext uri="{FF2B5EF4-FFF2-40B4-BE49-F238E27FC236}">
                <a16:creationId xmlns:a16="http://schemas.microsoft.com/office/drawing/2014/main" id="{36F53D61-CF8E-9548-95DE-DFAC198D7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4446" y="6076515"/>
            <a:ext cx="1798809" cy="533400"/>
          </a:xfrm>
          <a:prstGeom prst="rect">
            <a:avLst/>
          </a:prstGeom>
          <a:solidFill>
            <a:srgbClr val="FFA8A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33" tIns="45717" rIns="91433" bIns="45717" anchor="ctr"/>
          <a:lstStyle/>
          <a:p>
            <a:pPr algn="ctr"/>
            <a:r>
              <a:rPr lang="en-US" b="1">
                <a:latin typeface="Arial" charset="0"/>
                <a:ea typeface="ＭＳ Ｐゴシック" charset="0"/>
              </a:rPr>
              <a:t>LoRa</a:t>
            </a:r>
            <a:endParaRPr lang="en-US" b="1" dirty="0">
              <a:latin typeface="Arial" charset="0"/>
              <a:ea typeface="ＭＳ Ｐゴシック" charset="0"/>
            </a:endParaRPr>
          </a:p>
        </p:txBody>
      </p:sp>
      <p:sp>
        <p:nvSpPr>
          <p:cNvPr id="29" name="Rectangle 59">
            <a:extLst>
              <a:ext uri="{FF2B5EF4-FFF2-40B4-BE49-F238E27FC236}">
                <a16:creationId xmlns:a16="http://schemas.microsoft.com/office/drawing/2014/main" id="{760F5F6C-80A2-AE44-85EE-28BF543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7925" y="5407231"/>
            <a:ext cx="1171889" cy="533400"/>
          </a:xfrm>
          <a:prstGeom prst="rect">
            <a:avLst/>
          </a:prstGeom>
          <a:solidFill>
            <a:srgbClr val="FFA8A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33" tIns="45717" rIns="91433" bIns="45717" anchor="ctr"/>
          <a:lstStyle/>
          <a:p>
            <a:pPr algn="ctr"/>
            <a:r>
              <a:rPr lang="en-US" b="1" dirty="0" err="1">
                <a:latin typeface="Arial" charset="0"/>
                <a:ea typeface="ＭＳ Ｐゴシック" charset="0"/>
              </a:rPr>
              <a:t>LoRaWAN</a:t>
            </a:r>
            <a:endParaRPr lang="en-US" b="1" dirty="0">
              <a:latin typeface="Arial" charset="0"/>
              <a:ea typeface="ＭＳ Ｐゴシック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549CB20-4BFF-CF43-9D36-9D74DD129847}"/>
              </a:ext>
            </a:extLst>
          </p:cNvPr>
          <p:cNvSpPr txBox="1"/>
          <p:nvPr/>
        </p:nvSpPr>
        <p:spPr>
          <a:xfrm>
            <a:off x="370138" y="2464671"/>
            <a:ext cx="12330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Messaging </a:t>
            </a:r>
            <a:br>
              <a:rPr lang="en-US" dirty="0"/>
            </a:br>
            <a:r>
              <a:rPr lang="en-US" dirty="0"/>
              <a:t>Protocols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59ABB47-18A2-7940-9D63-70A37CBB7C8C}"/>
              </a:ext>
            </a:extLst>
          </p:cNvPr>
          <p:cNvSpPr txBox="1"/>
          <p:nvPr/>
        </p:nvSpPr>
        <p:spPr>
          <a:xfrm>
            <a:off x="370138" y="3246463"/>
            <a:ext cx="10809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Transport</a:t>
            </a:r>
            <a:br>
              <a:rPr lang="en-US" dirty="0"/>
            </a:br>
            <a:r>
              <a:rPr lang="en-US" dirty="0"/>
              <a:t>Layer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933FC4E-52F5-A843-B3FC-AC624F7F2E12}"/>
              </a:ext>
            </a:extLst>
          </p:cNvPr>
          <p:cNvSpPr txBox="1"/>
          <p:nvPr/>
        </p:nvSpPr>
        <p:spPr>
          <a:xfrm>
            <a:off x="370138" y="4028255"/>
            <a:ext cx="10584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Network </a:t>
            </a:r>
            <a:br>
              <a:rPr lang="en-US" dirty="0"/>
            </a:br>
            <a:r>
              <a:rPr lang="en-US" dirty="0"/>
              <a:t>Layer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2A2CF0C-D1B8-D648-9619-D1AFDEF66E7F}"/>
              </a:ext>
            </a:extLst>
          </p:cNvPr>
          <p:cNvSpPr txBox="1"/>
          <p:nvPr/>
        </p:nvSpPr>
        <p:spPr>
          <a:xfrm>
            <a:off x="370138" y="5661709"/>
            <a:ext cx="14718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MAC and PHY</a:t>
            </a:r>
            <a:br>
              <a:rPr lang="en-US" dirty="0"/>
            </a:br>
            <a:r>
              <a:rPr lang="en-US" dirty="0"/>
              <a:t>Layer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6F50AC3E-3C17-874E-ADE5-DCD513AC57AB}"/>
              </a:ext>
            </a:extLst>
          </p:cNvPr>
          <p:cNvSpPr/>
          <p:nvPr/>
        </p:nvSpPr>
        <p:spPr>
          <a:xfrm>
            <a:off x="2220687" y="2257753"/>
            <a:ext cx="6163896" cy="352064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CC26E8E-8FFA-0644-B9BC-079B90451B11}"/>
              </a:ext>
            </a:extLst>
          </p:cNvPr>
          <p:cNvSpPr txBox="1"/>
          <p:nvPr/>
        </p:nvSpPr>
        <p:spPr>
          <a:xfrm>
            <a:off x="2832647" y="4695701"/>
            <a:ext cx="2535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TCP/IP protocol</a:t>
            </a:r>
            <a:br>
              <a:rPr lang="en-US" dirty="0"/>
            </a:br>
            <a:r>
              <a:rPr lang="en-US" dirty="0"/>
              <a:t>stack</a:t>
            </a:r>
          </a:p>
        </p:txBody>
      </p:sp>
      <p:sp>
        <p:nvSpPr>
          <p:cNvPr id="30" name="Rectangle 59">
            <a:extLst>
              <a:ext uri="{FF2B5EF4-FFF2-40B4-BE49-F238E27FC236}">
                <a16:creationId xmlns:a16="http://schemas.microsoft.com/office/drawing/2014/main" id="{C33FDBA4-993A-9C40-87C9-6A4EBF51C177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254804" y="3821206"/>
            <a:ext cx="3489647" cy="660707"/>
          </a:xfrm>
          <a:prstGeom prst="rect">
            <a:avLst/>
          </a:prstGeom>
          <a:solidFill>
            <a:srgbClr val="ADE3E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33" tIns="45717" rIns="91433" bIns="45717" anchor="ctr"/>
          <a:lstStyle/>
          <a:p>
            <a:pPr algn="ctr">
              <a:defRPr/>
            </a:pPr>
            <a:r>
              <a:rPr lang="en-US" b="1" dirty="0">
                <a:latin typeface="Arial" charset="0"/>
                <a:ea typeface="ＭＳ Ｐゴシック" charset="0"/>
              </a:rPr>
              <a:t>Zigbee</a:t>
            </a:r>
          </a:p>
        </p:txBody>
      </p:sp>
      <p:sp>
        <p:nvSpPr>
          <p:cNvPr id="7" name="Rectangle 59">
            <a:extLst>
              <a:ext uri="{FF2B5EF4-FFF2-40B4-BE49-F238E27FC236}">
                <a16:creationId xmlns:a16="http://schemas.microsoft.com/office/drawing/2014/main" id="{4BD3DE25-6AAF-4948-BD74-F5F7AED1F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5904" y="6076515"/>
            <a:ext cx="2782564" cy="533400"/>
          </a:xfrm>
          <a:prstGeom prst="rect">
            <a:avLst/>
          </a:prstGeom>
          <a:solidFill>
            <a:srgbClr val="FFA8A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33" tIns="45717" rIns="91433" bIns="45717" anchor="ctr"/>
          <a:lstStyle/>
          <a:p>
            <a:pPr algn="ctr"/>
            <a:r>
              <a:rPr lang="en-US" b="1" dirty="0">
                <a:latin typeface="Arial" charset="0"/>
                <a:ea typeface="ＭＳ Ｐゴシック" charset="0"/>
              </a:rPr>
              <a:t>IEEE 802.15.4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A0D51F-87CC-C74D-967D-97A5F5F21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75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3EB269C-2334-E042-9330-494F13056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Re</a:t>
            </a:r>
            <a:r>
              <a:rPr lang="en-US" dirty="0"/>
              <a:t>presentational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s</a:t>
            </a:r>
            <a:r>
              <a:rPr lang="en-US" dirty="0"/>
              <a:t>tate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t</a:t>
            </a:r>
            <a:r>
              <a:rPr lang="en-US" dirty="0"/>
              <a:t>ransfer (REST)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58FD3E-4911-2C4A-83F8-00B6A94B5E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REST is a software architecture  for distributed systems designed to ensure interoperability</a:t>
            </a:r>
          </a:p>
          <a:p>
            <a:r>
              <a:rPr lang="en-US" dirty="0"/>
              <a:t>IoT messaging protocols are </a:t>
            </a:r>
            <a:r>
              <a:rPr lang="en-US" dirty="0">
                <a:solidFill>
                  <a:srgbClr val="C00000"/>
                </a:solidFill>
              </a:rPr>
              <a:t>RESTful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r>
              <a:rPr lang="en-US" dirty="0"/>
              <a:t>REST design principles: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Client/server architecture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Statelessness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Cacheable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Layered system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Uniform interface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FE984F-93B0-744B-806F-6B5E5234C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BB623B-611E-2657-E047-FD1AE395DDB7}"/>
              </a:ext>
            </a:extLst>
          </p:cNvPr>
          <p:cNvSpPr txBox="1"/>
          <p:nvPr/>
        </p:nvSpPr>
        <p:spPr>
          <a:xfrm>
            <a:off x="2" y="-22302"/>
            <a:ext cx="3109890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Review:  From earlier lecture …</a:t>
            </a:r>
          </a:p>
        </p:txBody>
      </p:sp>
    </p:spTree>
    <p:extLst>
      <p:ext uri="{BB962C8B-B14F-4D97-AF65-F5344CB8AC3E}">
        <p14:creationId xmlns:p14="http://schemas.microsoft.com/office/powerpoint/2010/main" val="2440387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F7B08-A3CD-264E-B303-60A1600A0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Web of Things (</a:t>
            </a:r>
            <a:r>
              <a:rPr lang="en-US" dirty="0" err="1"/>
              <a:t>WoT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AA3BF-CE0F-EF43-B760-30C4EF608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5760"/>
            <a:ext cx="10515600" cy="4942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Concept: Use the Web to build applications for IoT</a:t>
            </a:r>
          </a:p>
          <a:p>
            <a:pPr lvl="1"/>
            <a:r>
              <a:rPr lang="en-US" dirty="0"/>
              <a:t>Standardized by the W3C (World Wide Web Consortium)</a:t>
            </a:r>
            <a:br>
              <a:rPr lang="en-US" dirty="0"/>
            </a:br>
            <a:endParaRPr lang="en-US" dirty="0"/>
          </a:p>
          <a:p>
            <a:r>
              <a:rPr lang="en-CA" b="1" u="sng" dirty="0"/>
              <a:t>Goal: </a:t>
            </a:r>
            <a:r>
              <a:rPr lang="en-CA" dirty="0"/>
              <a:t>The Web of Things (</a:t>
            </a:r>
            <a:r>
              <a:rPr lang="en-CA" dirty="0" err="1"/>
              <a:t>WoT</a:t>
            </a:r>
            <a:r>
              <a:rPr lang="en-CA" dirty="0"/>
              <a:t>) seeks to counter the fragmentation of the IoT by using and extending existing, standardized Web technologies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2600" dirty="0">
                <a:solidFill>
                  <a:schemeClr val="accent5">
                    <a:lumMod val="75000"/>
                  </a:schemeClr>
                </a:solidFill>
              </a:rPr>
              <a:t>Examples: </a:t>
            </a:r>
            <a:r>
              <a:rPr lang="en-CA" sz="2600" dirty="0">
                <a:solidFill>
                  <a:schemeClr val="accent5">
                    <a:lumMod val="75000"/>
                  </a:schemeClr>
                </a:solidFill>
              </a:rPr>
              <a:t>HTTP, JSON, RESTful APIs, and </a:t>
            </a:r>
            <a:r>
              <a:rPr lang="en-CA" sz="2600" dirty="0" err="1">
                <a:solidFill>
                  <a:schemeClr val="accent5">
                    <a:lumMod val="75000"/>
                  </a:schemeClr>
                </a:solidFill>
              </a:rPr>
              <a:t>WebSockets</a:t>
            </a:r>
            <a:endParaRPr lang="en-US" dirty="0"/>
          </a:p>
          <a:p>
            <a:pPr marL="0" indent="0">
              <a:buNone/>
            </a:pPr>
            <a:endParaRPr lang="en-US" sz="24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C00000"/>
                </a:solidFill>
              </a:rPr>
              <a:t>Original Approach:</a:t>
            </a:r>
            <a:r>
              <a:rPr lang="en-US" sz="2400" dirty="0"/>
              <a:t>  	Each device is a web server </a:t>
            </a:r>
            <a:r>
              <a:rPr lang="en-US" sz="2000" dirty="0">
                <a:sym typeface="Wingdings" pitchFamily="2" charset="2"/>
              </a:rPr>
              <a:t> </a:t>
            </a:r>
            <a:r>
              <a:rPr lang="en-US" sz="2000" dirty="0"/>
              <a:t>Access devices via web browsers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C00000"/>
                </a:solidFill>
              </a:rPr>
              <a:t>Today: 			</a:t>
            </a:r>
            <a:r>
              <a:rPr lang="en-US" sz="2400" dirty="0"/>
              <a:t>Devices can be web servers, web clients, or both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0B7CCD-8A57-DB40-A226-450794D5A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7E32D7-8F6D-A943-AF63-97740DC50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4528" y="1309499"/>
            <a:ext cx="2540000" cy="15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497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D7A355C-F3AF-1441-BA3A-77118FAC1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Web of Thing requirements  </a:t>
            </a:r>
            <a:r>
              <a:rPr lang="en-US" sz="3200" dirty="0"/>
              <a:t>(original approach)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D4E13CD-09E3-FA46-9B8D-C462B2C7D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Must</a:t>
            </a:r>
            <a:r>
              <a:rPr lang="en-US" dirty="0"/>
              <a:t> be at least an HTTP/1.1 server</a:t>
            </a:r>
          </a:p>
          <a:p>
            <a:r>
              <a:rPr lang="en-US" dirty="0">
                <a:solidFill>
                  <a:srgbClr val="C00000"/>
                </a:solidFill>
              </a:rPr>
              <a:t>Must</a:t>
            </a:r>
            <a:r>
              <a:rPr lang="en-US" dirty="0"/>
              <a:t> have a root resource accessible via an HTTP URL</a:t>
            </a:r>
          </a:p>
          <a:p>
            <a:r>
              <a:rPr lang="en-US" dirty="0">
                <a:solidFill>
                  <a:srgbClr val="C00000"/>
                </a:solidFill>
              </a:rPr>
              <a:t>Must</a:t>
            </a:r>
            <a:r>
              <a:rPr lang="en-US" dirty="0"/>
              <a:t> support GET, POST, PUT, and Delete HTTP commands</a:t>
            </a:r>
          </a:p>
          <a:p>
            <a:r>
              <a:rPr lang="en-US" dirty="0">
                <a:solidFill>
                  <a:srgbClr val="C00000"/>
                </a:solidFill>
              </a:rPr>
              <a:t>Must</a:t>
            </a:r>
            <a:r>
              <a:rPr lang="en-US" dirty="0"/>
              <a:t> implement certain HTTP status codes</a:t>
            </a:r>
          </a:p>
          <a:p>
            <a:r>
              <a:rPr lang="en-US" dirty="0">
                <a:solidFill>
                  <a:srgbClr val="C00000"/>
                </a:solidFill>
              </a:rPr>
              <a:t>Must</a:t>
            </a:r>
            <a:r>
              <a:rPr lang="en-US" dirty="0"/>
              <a:t> support JSON as default representation</a:t>
            </a:r>
          </a:p>
          <a:p>
            <a:r>
              <a:rPr lang="en-US" dirty="0">
                <a:solidFill>
                  <a:srgbClr val="C00000"/>
                </a:solidFill>
              </a:rPr>
              <a:t>Must</a:t>
            </a:r>
            <a:r>
              <a:rPr lang="en-US" dirty="0"/>
              <a:t> support GET on its root URL</a:t>
            </a:r>
          </a:p>
          <a:p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Should</a:t>
            </a:r>
            <a:r>
              <a:rPr lang="en-US" dirty="0"/>
              <a:t> support: support HTTPS, WebSocket, …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6C24CE-AEF6-584D-98F7-E6BF97616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C81C2B-8C52-FA4F-A835-6D09C6345198}"/>
              </a:ext>
            </a:extLst>
          </p:cNvPr>
          <p:cNvSpPr txBox="1"/>
          <p:nvPr/>
        </p:nvSpPr>
        <p:spPr>
          <a:xfrm>
            <a:off x="8948844" y="1456373"/>
            <a:ext cx="3165097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CA" sz="1600" dirty="0"/>
              <a:t>http://</a:t>
            </a:r>
            <a:r>
              <a:rPr lang="en-CA" sz="1600" dirty="0" err="1"/>
              <a:t>gateway.api.com</a:t>
            </a:r>
            <a:r>
              <a:rPr lang="en-CA" sz="1600" dirty="0"/>
              <a:t>/devices/TV </a:t>
            </a:r>
          </a:p>
          <a:p>
            <a:r>
              <a:rPr lang="en-CA" sz="1600" dirty="0"/>
              <a:t>http://192.168.1.3:9002</a:t>
            </a:r>
          </a:p>
          <a:p>
            <a:r>
              <a:rPr lang="en-CA" sz="1600" dirty="0"/>
              <a:t>https://kitchen:3000/fridge/root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29874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AEF53-10C0-F87F-DAA3-C3C987FE2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Key </a:t>
            </a:r>
            <a:r>
              <a:rPr lang="en-US" dirty="0" err="1"/>
              <a:t>WoT</a:t>
            </a:r>
            <a:r>
              <a:rPr lang="en-US" dirty="0"/>
              <a:t> Concepts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696F5-EFFF-BDC3-47C3-08B95CC85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5760"/>
            <a:ext cx="10795612" cy="454120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Standardized Communication</a:t>
            </a:r>
            <a:r>
              <a:rPr lang="en-US" dirty="0"/>
              <a:t> </a:t>
            </a:r>
            <a:br>
              <a:rPr lang="en-US" dirty="0"/>
            </a:br>
            <a:r>
              <a:rPr lang="en-US" sz="2400" dirty="0"/>
              <a:t>Devices communicate using common web technologies</a:t>
            </a:r>
            <a:endParaRPr lang="en-US" sz="3200" dirty="0">
              <a:solidFill>
                <a:schemeClr val="accent5">
                  <a:lumMod val="7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Thing Descriptions (TD) 	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000" dirty="0"/>
              <a:t>Standardized method to describe a device’s properties, actions,  and events in JSON format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Interoperability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 err="1"/>
              <a:t>WoT</a:t>
            </a:r>
            <a:r>
              <a:rPr lang="en-US" sz="2400" dirty="0"/>
              <a:t> promotes compatibility across different platforms and devices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Decentralization 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/>
              <a:t>Instead of a being cloud-based, </a:t>
            </a:r>
            <a:r>
              <a:rPr lang="en-US" sz="2400" dirty="0" err="1"/>
              <a:t>WoT</a:t>
            </a:r>
            <a:r>
              <a:rPr lang="en-US" sz="2400" dirty="0"/>
              <a:t> enables peer-to-peer interactions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Security &amp; Privacy 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 err="1"/>
              <a:t>WoT</a:t>
            </a:r>
            <a:r>
              <a:rPr lang="en-US" sz="2400" dirty="0"/>
              <a:t> integrates web security standards (OAuth, TLS)</a:t>
            </a:r>
          </a:p>
          <a:p>
            <a:pPr marL="0" indent="0">
              <a:buNone/>
            </a:pP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EE2D9-2868-9C3B-BD70-138DF3964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96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741BC-C6CB-8347-B18B-BC24F4599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 Description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9B76F-99A0-924E-BE56-E5898257C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>
                <a:solidFill>
                  <a:srgbClr val="C00000"/>
                </a:solidFill>
              </a:rPr>
              <a:t>Thing Description (TD)</a:t>
            </a:r>
            <a:r>
              <a:rPr lang="en-US" dirty="0"/>
              <a:t> is a JSON representation describing capabilities of a Web Thing</a:t>
            </a:r>
          </a:p>
          <a:p>
            <a:endParaRPr lang="en-US" dirty="0"/>
          </a:p>
          <a:p>
            <a:r>
              <a:rPr lang="en-US" dirty="0"/>
              <a:t>View example at: 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https://github.com/w3c/wot-thing-description/blob/main/proposals/simplified-td/example.json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CF35F0-803E-CD47-B55C-9EC7A0688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42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B3EFB-C90F-AD42-8924-F261AC0DE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43" y="279781"/>
            <a:ext cx="11298257" cy="884555"/>
          </a:xfrm>
        </p:spPr>
        <p:txBody>
          <a:bodyPr>
            <a:normAutofit fontScale="90000"/>
          </a:bodyPr>
          <a:lstStyle/>
          <a:p>
            <a:r>
              <a:rPr lang="en-US" dirty="0"/>
              <a:t>Direct connectivity between clients and Web Things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C737F-C8A2-6E45-97FE-3A5BAA1A4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0007F7-99F8-EA49-BC7A-D1A65B997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6EBE72-350E-FD45-A625-2D4651652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200" y="1453421"/>
            <a:ext cx="9474200" cy="48147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43C98AD-5420-7F4E-8667-6C10241C65DA}"/>
              </a:ext>
            </a:extLst>
          </p:cNvPr>
          <p:cNvSpPr txBox="1"/>
          <p:nvPr/>
        </p:nvSpPr>
        <p:spPr>
          <a:xfrm>
            <a:off x="6172200" y="6388100"/>
            <a:ext cx="3707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http://</a:t>
            </a:r>
            <a:r>
              <a:rPr lang="en-US" dirty="0" err="1"/>
              <a:t>model.webofthings.io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022325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236EA-27FF-664D-A3EF-B52FF7633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Cloud-based connectivity of Web Things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14E09A-A485-0B41-BA92-10FADE42D9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A441F9-F904-4B4A-8D6D-75D09A6D5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24A1D4-5F31-EC4A-9A47-3968DD8D1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403746"/>
            <a:ext cx="8614781" cy="49141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A12770-685D-944D-BE59-E58655DCC2CA}"/>
              </a:ext>
            </a:extLst>
          </p:cNvPr>
          <p:cNvSpPr txBox="1"/>
          <p:nvPr/>
        </p:nvSpPr>
        <p:spPr>
          <a:xfrm>
            <a:off x="6172200" y="6388100"/>
            <a:ext cx="3707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http://</a:t>
            </a:r>
            <a:r>
              <a:rPr lang="en-US" dirty="0" err="1"/>
              <a:t>model.webofthings.io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823426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5314</TotalTime>
  <Words>661</Words>
  <Application>Microsoft Macintosh PowerPoint</Application>
  <PresentationFormat>Widescreen</PresentationFormat>
  <Paragraphs>112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Theme</vt:lpstr>
      <vt:lpstr>Web of Things</vt:lpstr>
      <vt:lpstr>IoT protocol stack</vt:lpstr>
      <vt:lpstr>Representational state transfer (REST)</vt:lpstr>
      <vt:lpstr>The Web of Things (WoT)</vt:lpstr>
      <vt:lpstr>Web of Thing requirements  (original approach)</vt:lpstr>
      <vt:lpstr>Key WoT Concepts</vt:lpstr>
      <vt:lpstr>Thing Description</vt:lpstr>
      <vt:lpstr>Direct connectivity between clients and Web Things</vt:lpstr>
      <vt:lpstr>Cloud-based connectivity of Web Things</vt:lpstr>
      <vt:lpstr>WoT Evolution</vt:lpstr>
      <vt:lpstr>Web of Things vs. Internet of Things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 Addresses</dc:title>
  <dc:creator>Jorg Liebeherr</dc:creator>
  <cp:lastModifiedBy>Jorg Liebeherr</cp:lastModifiedBy>
  <cp:revision>139</cp:revision>
  <dcterms:created xsi:type="dcterms:W3CDTF">2020-08-14T14:05:07Z</dcterms:created>
  <dcterms:modified xsi:type="dcterms:W3CDTF">2025-02-24T14:56:40Z</dcterms:modified>
</cp:coreProperties>
</file>