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497" r:id="rId2"/>
    <p:sldId id="502" r:id="rId3"/>
    <p:sldId id="305" r:id="rId4"/>
    <p:sldId id="495" r:id="rId5"/>
    <p:sldId id="496" r:id="rId6"/>
    <p:sldId id="498" r:id="rId7"/>
    <p:sldId id="499" r:id="rId8"/>
    <p:sldId id="500" r:id="rId9"/>
    <p:sldId id="5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6"/>
    <p:restoredTop sz="78984"/>
  </p:normalViewPr>
  <p:slideViewPr>
    <p:cSldViewPr snapToGrid="0" snapToObjects="1" showGuides="1">
      <p:cViewPr varScale="1">
        <p:scale>
          <a:sx n="94" d="100"/>
          <a:sy n="94" d="100"/>
        </p:scale>
        <p:origin x="1256" y="192"/>
      </p:cViewPr>
      <p:guideLst>
        <p:guide orient="horz" pos="1026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AEFC4-DADE-064A-839A-1339C77449E3}" type="datetimeFigureOut">
              <a:rPr lang="en-US" smtClean="0"/>
              <a:t>9/16/20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AF52A-EAC7-A445-8D8A-6DF2F34DF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9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3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10: 0000 1010</a:t>
            </a:r>
          </a:p>
          <a:p>
            <a:r>
              <a:rPr lang="en-US" dirty="0"/>
              <a:t>2:   0000 0010</a:t>
            </a:r>
          </a:p>
          <a:p>
            <a:r>
              <a:rPr lang="en-US" dirty="0"/>
              <a:t>254: 1111 1110</a:t>
            </a:r>
          </a:p>
          <a:p>
            <a:r>
              <a:rPr lang="en-US" dirty="0"/>
              <a:t>72: 0100 1000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Network prefix: 0000 1010 0000 0010 1111 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Interface identifier: 10 0100 1000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70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a) Smallest: 10.2.128.0</a:t>
            </a:r>
          </a:p>
          <a:p>
            <a:r>
              <a:rPr lang="en-US" dirty="0"/>
              <a:t>Largest: </a:t>
            </a:r>
            <a:r>
              <a:rPr lang="en-US" b="1" dirty="0"/>
              <a:t>all ones on interface </a:t>
            </a:r>
            <a:r>
              <a:rPr lang="en-US" b="1" dirty="0" err="1"/>
              <a:t>identifer</a:t>
            </a:r>
            <a:endParaRPr lang="en-US" b="1" dirty="0"/>
          </a:p>
          <a:p>
            <a:r>
              <a:rPr lang="en-US" dirty="0"/>
              <a:t>Largest (3</a:t>
            </a:r>
            <a:r>
              <a:rPr lang="en-US" baseline="30000" dirty="0"/>
              <a:t>rd 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byte first written in binary): 10.2.1000 00 11.1111 1111 </a:t>
            </a:r>
            <a:r>
              <a:rPr lang="en-US" dirty="0">
                <a:sym typeface="Wingdings" pitchFamily="2" charset="2"/>
              </a:rPr>
              <a:t> 10.2.131.255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b) 10 bits available for interface identifier</a:t>
            </a:r>
          </a:p>
          <a:p>
            <a:r>
              <a:rPr lang="en-US" dirty="0">
                <a:sym typeface="Wingdings" pitchFamily="2" charset="2"/>
              </a:rPr>
              <a:t>Total addresses: 2^10 – broadcast – network address = 1024-2 = 1022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67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en-US" dirty="0"/>
              <a:t>Class A: 10.1.2.4/8</a:t>
            </a:r>
          </a:p>
          <a:p>
            <a:pPr marL="228600" indent="-228600">
              <a:buAutoNum type="alphaLcParenR"/>
            </a:pPr>
            <a:r>
              <a:rPr lang="en-US" dirty="0"/>
              <a:t>Class B: 151.101.67/16</a:t>
            </a:r>
          </a:p>
          <a:p>
            <a:pPr marL="228600" indent="-228600">
              <a:buAutoNum type="alphaLcParenR"/>
            </a:pPr>
            <a:r>
              <a:rPr lang="en-US" dirty="0"/>
              <a:t>Class C: 192.82.129.91/24</a:t>
            </a:r>
          </a:p>
          <a:p>
            <a:pPr marL="228600" indent="-228600">
              <a:buAutoNum type="alphaLcParenR"/>
            </a:pPr>
            <a:r>
              <a:rPr lang="en-US" dirty="0"/>
              <a:t>Class D: does not use CIDR 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2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b="1" dirty="0"/>
              <a:t>There are multiple solutions. </a:t>
            </a:r>
          </a:p>
          <a:p>
            <a:r>
              <a:rPr lang="en-US" dirty="0"/>
              <a:t>500 hosts </a:t>
            </a:r>
            <a:r>
              <a:rPr lang="en-US" dirty="0">
                <a:sym typeface="Wingdings" pitchFamily="2" charset="2"/>
              </a:rPr>
              <a:t> next power of 2 is 512=2^9  needs /23</a:t>
            </a:r>
          </a:p>
          <a:p>
            <a:r>
              <a:rPr lang="en-US" dirty="0">
                <a:sym typeface="Wingdings" pitchFamily="2" charset="2"/>
              </a:rPr>
              <a:t>200 hosts -&gt; next power of 2 is 256 = 2^8  needs /24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Subnet 1: 10.2.128.0/23 </a:t>
            </a:r>
          </a:p>
          <a:p>
            <a:r>
              <a:rPr lang="en-US" dirty="0">
                <a:sym typeface="Wingdings" pitchFamily="2" charset="2"/>
              </a:rPr>
              <a:t>Subnet 2:  10.2.130.0/24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b) Subnet 1:  /23 = 2^9 : subtract 2  510</a:t>
            </a:r>
          </a:p>
          <a:p>
            <a:r>
              <a:rPr lang="en-US" dirty="0">
                <a:sym typeface="Wingdings" pitchFamily="2" charset="2"/>
              </a:rPr>
              <a:t>    Subnet 2: /24 =2^8: subtract 2  254</a:t>
            </a:r>
          </a:p>
          <a:p>
            <a:endParaRPr lang="en-US" dirty="0">
              <a:sym typeface="Wingdings" pitchFamily="2" charset="2"/>
            </a:endParaRPr>
          </a:p>
          <a:p>
            <a:pPr marL="228600" indent="-228600">
              <a:buAutoNum type="alphaLcParenR" startAt="3"/>
            </a:pPr>
            <a:r>
              <a:rPr lang="en-US" dirty="0">
                <a:sym typeface="Wingdings" pitchFamily="2" charset="2"/>
              </a:rPr>
              <a:t>Subnet 1: 10.2.128.0 – 10.2.129.255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Subnet 2</a:t>
            </a:r>
            <a:r>
              <a:rPr lang="en-US">
                <a:sym typeface="Wingdings" pitchFamily="2" charset="2"/>
              </a:rPr>
              <a:t>: 10.2.130.0 – 10.2.130.255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8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3BAA-B12A-2940-98F0-F169C6F7F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2802D-B026-CB47-A906-427086158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C37B3-1136-2044-BC6F-C20AAFBB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7E08D-604D-0A4A-8931-C62D00ED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D76D0-09BA-0D45-90FA-FEE79847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6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C3EC2-D52C-A149-9FF7-802DE5877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FC1B2-71A5-3E4C-995B-4E273CAFC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6A9D6-3BCB-064C-9D9E-79BE1179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EB8FE-2523-7D42-9436-7D511E2B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E67A3-F468-0F4C-878F-126C9BEF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8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56679-5624-5045-9CBC-F733BBF17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C7D6A-2A2A-6449-9DEF-466C5A506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0C68F-0CB4-1D4D-A2CA-EBF2D0D3C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FD7FB-68BD-9042-9B8C-7AC76A6D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990F0-C8A0-6543-9D9C-62CDF042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4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B344-DC07-8E4B-8043-BCAB0A28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5D735-4254-604C-8D1C-84DF0BBA0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760"/>
            <a:ext cx="10515600" cy="45412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00C19-60E2-FB4A-BD89-E7AE9C49BA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7D50E-5A6F-3F47-B799-7DC08CF0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F6A42-F338-5545-B2E1-340D8C56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8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9DDD-031C-AB44-9184-A62C898EF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9EE16-C59E-0C4D-BB38-8C6CBD8F9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A7EC7-19CB-3C48-983D-D03BCF62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7E332-4CEB-0749-866A-384B17C5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6B826-C851-3840-A2EA-3B6BC861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5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585E-8B11-F34A-A322-B304F7F2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08311-216A-D34B-B9FE-852A08C82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C63BC-C496-6E4E-850B-BAD4BD071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AD934-B377-144E-87E6-A851D29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45169-CAFF-5248-8503-B0196735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3205-9832-9544-9B61-132993C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0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B029-4B6C-5240-B854-98E994756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CD33-5F3B-8647-9B3D-5E3C08C6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05DD8-B9B0-534D-9391-2F14622B0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E0E24-7D7B-014C-AE50-313D08973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794E6D-A9F5-694C-AD38-6F5A85C98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3260D-70BD-DF41-A8F8-E20B6863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47A3-E22F-3B41-8C67-FF9AF1CB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454370-E28A-ED4E-B01A-BA3093F7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5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6C1D2-2E65-504E-B7F4-C04BD8CE1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18A24C-71BF-9543-8A99-3D1491A4CF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0E6E7-A82D-9E49-A531-6CFEE7AA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0999F-7774-B242-B32C-E92DED29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35FC2-F867-6F48-A6CA-D25762A3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FCAF6-4869-F448-A5A3-A7409B926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9723C-AFBB-C442-89FB-07D5FCC0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8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E10B8-6845-834D-884B-90F78C9A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5D08C-B37F-E04C-88EC-D3005A2D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1D53F-1A86-F646-B79D-F11E99334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18059-3AA8-3C4E-9A4E-56D5E88A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7961F-B934-6E4C-9C78-FD1C4FFA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0C691-DA0E-A544-8DB3-E66CF273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1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21E4E-5671-ED42-8278-9BAF72FC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B8E75-562F-7A49-AF6C-8A51B7D13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00D03-0FA7-7B42-80FC-028732CAD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168BE-FBF5-5041-9BFC-7EA01FFF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0C40B-9CE4-5A4D-A495-31B7BEA1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D0F53-7716-334F-9AA4-05079449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7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2E6FCF-1DFF-0347-B4B2-BBE875D2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2970-83F7-FA44-848D-C4E8E2828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FC41-5B9F-EE48-AC4E-C424AC9CA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E5E07-0CE9-FC4B-94B8-0C2965DFC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BD2C-A080-5A4B-B075-F8D248F9258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897AEAD-EC10-2A4A-AEC9-4696C303D5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407160"/>
            <a:ext cx="12192000" cy="86360"/>
          </a:xfrm>
          <a:prstGeom prst="rect">
            <a:avLst/>
          </a:prstGeom>
          <a:gradFill rotWithShape="0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pitchFamily="-110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22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C0C1E7-ACEE-F34E-A55A-E353CA4441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 16 Lecture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AB0EB95-D2FF-0342-AEDA-EAAFC794D3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ECE 461</a:t>
            </a:r>
            <a:br>
              <a:rPr lang="en-US" dirty="0"/>
            </a:br>
            <a:r>
              <a:rPr lang="en-US" dirty="0"/>
              <a:t>Fall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2000D-E4D1-EC4E-802B-DC2DB4C7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26F29B-3B1E-AB4D-8681-DC61C562F9E4}"/>
              </a:ext>
            </a:extLst>
          </p:cNvPr>
          <p:cNvSpPr txBox="1"/>
          <p:nvPr/>
        </p:nvSpPr>
        <p:spPr>
          <a:xfrm>
            <a:off x="1050878" y="150125"/>
            <a:ext cx="7724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starts 10 minutes after the hour</a:t>
            </a:r>
          </a:p>
          <a:p>
            <a:r>
              <a:rPr lang="en-US" dirty="0"/>
              <a:t>Tutorials also start 10 minutes after the hour</a:t>
            </a:r>
          </a:p>
        </p:txBody>
      </p:sp>
    </p:spTree>
    <p:extLst>
      <p:ext uri="{BB962C8B-B14F-4D97-AF65-F5344CB8AC3E}">
        <p14:creationId xmlns:p14="http://schemas.microsoft.com/office/powerpoint/2010/main" val="38457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F72C-A2F2-5C47-910C-61F67C5E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86146-8E44-C84D-90AE-09126A731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questions</a:t>
            </a:r>
          </a:p>
          <a:p>
            <a:r>
              <a:rPr lang="en-US" dirty="0"/>
              <a:t>Finish discussion of labs (Lab information)</a:t>
            </a:r>
          </a:p>
          <a:p>
            <a:r>
              <a:rPr lang="en-US" dirty="0"/>
              <a:t>Slide sets “IPv4 Addresses,” “Classful Addresses,” “Subnetting” </a:t>
            </a:r>
          </a:p>
          <a:p>
            <a:pPr lvl="1"/>
            <a:r>
              <a:rPr lang="en-US" dirty="0"/>
              <a:t>Walk through slides</a:t>
            </a:r>
          </a:p>
          <a:p>
            <a:pPr lvl="1"/>
            <a:r>
              <a:rPr lang="en-US" dirty="0"/>
              <a:t>Take questions</a:t>
            </a:r>
          </a:p>
          <a:p>
            <a:pPr lvl="1"/>
            <a:r>
              <a:rPr lang="en-US" dirty="0"/>
              <a:t>Checkpoint questions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E48E4-3A7C-DF40-86DD-348668A9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2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IP4v Addresses: Checkpoint 1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Write the IPv4 address, given in binary notation with indicated prefix length, in CIDR notation</a:t>
            </a: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905000" y="4267200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/>
          <a:p>
            <a:pPr eaLnBrk="0" hangingPunct="0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9B49E-F41A-2D4A-AB9B-5D235F7F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6AB3921-6207-554F-AACA-CD8355FB9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9012" y="2768568"/>
            <a:ext cx="4352081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b="1" dirty="0">
                <a:latin typeface="Consolas" panose="020B0609020204030204" pitchFamily="49" charset="0"/>
                <a:ea typeface="ＭＳ Ｐゴシック" pitchFamily="-108" charset="-128"/>
                <a:cs typeface="Consolas" panose="020B0609020204030204" pitchFamily="49" charset="0"/>
              </a:rPr>
              <a:t>110010110110010100 00101000001</a:t>
            </a:r>
          </a:p>
        </p:txBody>
      </p:sp>
      <p:cxnSp>
        <p:nvCxnSpPr>
          <p:cNvPr id="8" name="Straight Arrow Connector 10">
            <a:extLst>
              <a:ext uri="{FF2B5EF4-FFF2-40B4-BE49-F238E27FC236}">
                <a16:creationId xmlns:a16="http://schemas.microsoft.com/office/drawing/2014/main" id="{D5E196F4-D189-2845-B60C-35E3400D2B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25387" y="3484271"/>
            <a:ext cx="226478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552F830-8A80-4A43-8949-08EA4CEEDFCF}"/>
              </a:ext>
            </a:extLst>
          </p:cNvPr>
          <p:cNvSpPr txBox="1"/>
          <p:nvPr/>
        </p:nvSpPr>
        <p:spPr>
          <a:xfrm>
            <a:off x="4872137" y="3331871"/>
            <a:ext cx="149683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Prefix  length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534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Addresses: Checkpoint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Given the IPv4 address </a:t>
            </a:r>
            <a:r>
              <a:rPr lang="en-CA" dirty="0"/>
              <a:t>10.2.254.72/22, write the network prefix and the interface identifier in binary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IP4v Addresses: Checkpoint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Given the IPv4 </a:t>
            </a: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address block </a:t>
            </a:r>
            <a:r>
              <a:rPr lang="en-US" dirty="0">
                <a:ea typeface="ＭＳ Ｐゴシック" pitchFamily="34" charset="-128"/>
              </a:rPr>
              <a:t>(a.k.a. </a:t>
            </a: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network prefix</a:t>
            </a:r>
            <a:r>
              <a:rPr lang="en-US" dirty="0">
                <a:ea typeface="ＭＳ Ｐゴシック" pitchFamily="34" charset="-128"/>
              </a:rPr>
              <a:t>, a.k.a. </a:t>
            </a: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prefix</a:t>
            </a:r>
            <a:r>
              <a:rPr lang="en-US" dirty="0">
                <a:ea typeface="ＭＳ Ｐゴシック" pitchFamily="34" charset="-128"/>
              </a:rPr>
              <a:t>)  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10.2.128.0/22</a:t>
            </a:r>
            <a:endParaRPr lang="en-US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Provide the range of addresses in dotted-decimal notation?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How many hosts (interfaces) can be added to this prefix? </a:t>
            </a: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2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IP4v Addresses: Checkpoint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Explain: </a:t>
            </a: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loopback address</a:t>
            </a: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link-local address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7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Classful IPv4 Addresses: Checkpoint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Assume classful addresses. Write the following addresses in CIDR notation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10.1.2.4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151.101.1.67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CA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192.82.129.91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CA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239.3.2.1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  <a:ea typeface="ＭＳ Ｐゴシック" pitchFamily="34" charset="-128"/>
              <a:cs typeface="Consolas" panose="020B0609020204030204" pitchFamily="49" charset="0"/>
            </a:endParaRP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2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Subnets: Checkpoint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Given the IPv4 prefix  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10.2.128.0/22</a:t>
            </a:r>
            <a:r>
              <a:rPr lang="en-US" sz="3200" dirty="0"/>
              <a:t>,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 </a:t>
            </a:r>
            <a:r>
              <a:rPr lang="en-US" dirty="0"/>
              <a:t>create two subnets that can accommodate 500 and 200 hosts, respectively. </a:t>
            </a:r>
          </a:p>
          <a:p>
            <a:pPr marL="0" indent="0">
              <a:buNone/>
              <a:tabLst>
                <a:tab pos="1828800" algn="l"/>
                <a:tab pos="3543300" algn="l"/>
                <a:tab pos="5661025" algn="l"/>
              </a:tabLst>
            </a:pPr>
            <a:endParaRPr lang="en-US" dirty="0"/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Provide the network prefix for each subnet in CIDR notation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Determine the maximum number of interfaces that can be placed on each subnet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Provide the range of addresses for each subnet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Provide the broadcast address for each subnet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0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A23DB8-254A-3140-A5DC-3722FFC0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9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433</Words>
  <Application>Microsoft Macintosh PowerPoint</Application>
  <PresentationFormat>Widescreen</PresentationFormat>
  <Paragraphs>81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Consolas</vt:lpstr>
      <vt:lpstr>Times New Roman</vt:lpstr>
      <vt:lpstr>Wingdings</vt:lpstr>
      <vt:lpstr>Office Theme</vt:lpstr>
      <vt:lpstr>Sep 16 Lecture</vt:lpstr>
      <vt:lpstr>Agenda</vt:lpstr>
      <vt:lpstr>IP4v Addresses: Checkpoint 1</vt:lpstr>
      <vt:lpstr>IPv4 Addresses: Checkpoint 2</vt:lpstr>
      <vt:lpstr>IP4v Addresses: Checkpoint 3</vt:lpstr>
      <vt:lpstr>IP4v Addresses: Checkpoint 4</vt:lpstr>
      <vt:lpstr>Classful IPv4 Addresses: Checkpoint 1</vt:lpstr>
      <vt:lpstr>Subnets: Checkpoint 1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Addresses</dc:title>
  <dc:creator>Jorg Liebeherr</dc:creator>
  <cp:lastModifiedBy>Jorg Liebeherr</cp:lastModifiedBy>
  <cp:revision>48</cp:revision>
  <dcterms:created xsi:type="dcterms:W3CDTF">2020-08-14T14:05:07Z</dcterms:created>
  <dcterms:modified xsi:type="dcterms:W3CDTF">2020-09-16T21:23:33Z</dcterms:modified>
</cp:coreProperties>
</file>