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322" r:id="rId6"/>
    <p:sldId id="264" r:id="rId7"/>
    <p:sldId id="287" r:id="rId8"/>
    <p:sldId id="501" r:id="rId9"/>
    <p:sldId id="271" r:id="rId10"/>
    <p:sldId id="519" r:id="rId11"/>
    <p:sldId id="520" r:id="rId12"/>
    <p:sldId id="518" r:id="rId13"/>
    <p:sldId id="521" r:id="rId14"/>
    <p:sldId id="522" r:id="rId15"/>
    <p:sldId id="523" r:id="rId16"/>
    <p:sldId id="524" r:id="rId17"/>
    <p:sldId id="525" r:id="rId18"/>
    <p:sldId id="5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0316"/>
  </p:normalViewPr>
  <p:slideViewPr>
    <p:cSldViewPr snapToGrid="0" snapToObjects="1" showGuides="1">
      <p:cViewPr varScale="1">
        <p:scale>
          <a:sx n="109" d="100"/>
          <a:sy n="109" d="100"/>
        </p:scale>
        <p:origin x="560" y="192"/>
      </p:cViewPr>
      <p:guideLst>
        <p:guide orient="horz" pos="1248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0FD9994B-C551-F64F-B505-9638534A1471}"/>
    <pc:docChg chg="delSld">
      <pc:chgData name="Jorg Liebeherr" userId="4e70e616cda3882f" providerId="LiveId" clId="{0FD9994B-C551-F64F-B505-9638534A1471}" dt="2020-09-24T22:54:53.787" v="22" actId="2696"/>
      <pc:docMkLst>
        <pc:docMk/>
      </pc:docMkLst>
      <pc:sldChg chg="del">
        <pc:chgData name="Jorg Liebeherr" userId="4e70e616cda3882f" providerId="LiveId" clId="{0FD9994B-C551-F64F-B505-9638534A1471}" dt="2020-09-24T22:54:53.546" v="3" actId="2696"/>
        <pc:sldMkLst>
          <pc:docMk/>
          <pc:sldMk cId="1038862380" sldId="302"/>
        </pc:sldMkLst>
      </pc:sldChg>
      <pc:sldChg chg="del">
        <pc:chgData name="Jorg Liebeherr" userId="4e70e616cda3882f" providerId="LiveId" clId="{0FD9994B-C551-F64F-B505-9638534A1471}" dt="2020-09-24T22:54:53.563" v="4" actId="2696"/>
        <pc:sldMkLst>
          <pc:docMk/>
          <pc:sldMk cId="698224850" sldId="303"/>
        </pc:sldMkLst>
      </pc:sldChg>
      <pc:sldChg chg="del">
        <pc:chgData name="Jorg Liebeherr" userId="4e70e616cda3882f" providerId="LiveId" clId="{0FD9994B-C551-F64F-B505-9638534A1471}" dt="2020-09-24T22:54:53.579" v="5" actId="2696"/>
        <pc:sldMkLst>
          <pc:docMk/>
          <pc:sldMk cId="932845777" sldId="304"/>
        </pc:sldMkLst>
      </pc:sldChg>
      <pc:sldChg chg="del">
        <pc:chgData name="Jorg Liebeherr" userId="4e70e616cda3882f" providerId="LiveId" clId="{0FD9994B-C551-F64F-B505-9638534A1471}" dt="2020-09-24T22:54:53.524" v="2" actId="2696"/>
        <pc:sldMkLst>
          <pc:docMk/>
          <pc:sldMk cId="257574138" sldId="324"/>
        </pc:sldMkLst>
      </pc:sldChg>
      <pc:sldChg chg="del">
        <pc:chgData name="Jorg Liebeherr" userId="4e70e616cda3882f" providerId="LiveId" clId="{0FD9994B-C551-F64F-B505-9638534A1471}" dt="2020-09-24T22:54:53.591" v="6" actId="2696"/>
        <pc:sldMkLst>
          <pc:docMk/>
          <pc:sldMk cId="454172738" sldId="326"/>
        </pc:sldMkLst>
      </pc:sldChg>
      <pc:sldChg chg="del">
        <pc:chgData name="Jorg Liebeherr" userId="4e70e616cda3882f" providerId="LiveId" clId="{0FD9994B-C551-F64F-B505-9638534A1471}" dt="2020-09-24T22:54:53.612" v="8" actId="2696"/>
        <pc:sldMkLst>
          <pc:docMk/>
          <pc:sldMk cId="1479118796" sldId="327"/>
        </pc:sldMkLst>
      </pc:sldChg>
      <pc:sldChg chg="del">
        <pc:chgData name="Jorg Liebeherr" userId="4e70e616cda3882f" providerId="LiveId" clId="{0FD9994B-C551-F64F-B505-9638534A1471}" dt="2020-09-24T22:54:53.626" v="9" actId="2696"/>
        <pc:sldMkLst>
          <pc:docMk/>
          <pc:sldMk cId="3401900873" sldId="328"/>
        </pc:sldMkLst>
      </pc:sldChg>
      <pc:sldChg chg="del">
        <pc:chgData name="Jorg Liebeherr" userId="4e70e616cda3882f" providerId="LiveId" clId="{0FD9994B-C551-F64F-B505-9638534A1471}" dt="2020-09-24T22:54:53.713" v="17" actId="2696"/>
        <pc:sldMkLst>
          <pc:docMk/>
          <pc:sldMk cId="274300226" sldId="330"/>
        </pc:sldMkLst>
      </pc:sldChg>
      <pc:sldChg chg="del">
        <pc:chgData name="Jorg Liebeherr" userId="4e70e616cda3882f" providerId="LiveId" clId="{0FD9994B-C551-F64F-B505-9638534A1471}" dt="2020-09-24T22:54:53.688" v="15" actId="2696"/>
        <pc:sldMkLst>
          <pc:docMk/>
          <pc:sldMk cId="357540961" sldId="331"/>
        </pc:sldMkLst>
      </pc:sldChg>
      <pc:sldChg chg="del">
        <pc:chgData name="Jorg Liebeherr" userId="4e70e616cda3882f" providerId="LiveId" clId="{0FD9994B-C551-F64F-B505-9638534A1471}" dt="2020-09-24T22:54:53.700" v="16" actId="2696"/>
        <pc:sldMkLst>
          <pc:docMk/>
          <pc:sldMk cId="1491211065" sldId="517"/>
        </pc:sldMkLst>
      </pc:sldChg>
      <pc:sldChg chg="del">
        <pc:chgData name="Jorg Liebeherr" userId="4e70e616cda3882f" providerId="LiveId" clId="{0FD9994B-C551-F64F-B505-9638534A1471}" dt="2020-09-24T22:54:53.729" v="18" actId="2696"/>
        <pc:sldMkLst>
          <pc:docMk/>
          <pc:sldMk cId="3995755087" sldId="527"/>
        </pc:sldMkLst>
      </pc:sldChg>
      <pc:sldChg chg="del">
        <pc:chgData name="Jorg Liebeherr" userId="4e70e616cda3882f" providerId="LiveId" clId="{0FD9994B-C551-F64F-B505-9638534A1471}" dt="2020-09-24T22:54:53.746" v="19" actId="2696"/>
        <pc:sldMkLst>
          <pc:docMk/>
          <pc:sldMk cId="204460850" sldId="528"/>
        </pc:sldMkLst>
      </pc:sldChg>
      <pc:sldChg chg="del">
        <pc:chgData name="Jorg Liebeherr" userId="4e70e616cda3882f" providerId="LiveId" clId="{0FD9994B-C551-F64F-B505-9638534A1471}" dt="2020-09-24T22:54:53.759" v="20" actId="2696"/>
        <pc:sldMkLst>
          <pc:docMk/>
          <pc:sldMk cId="1673879648" sldId="529"/>
        </pc:sldMkLst>
      </pc:sldChg>
      <pc:sldChg chg="del">
        <pc:chgData name="Jorg Liebeherr" userId="4e70e616cda3882f" providerId="LiveId" clId="{0FD9994B-C551-F64F-B505-9638534A1471}" dt="2020-09-24T22:54:53.775" v="21" actId="2696"/>
        <pc:sldMkLst>
          <pc:docMk/>
          <pc:sldMk cId="4045528587" sldId="530"/>
        </pc:sldMkLst>
      </pc:sldChg>
      <pc:sldChg chg="del">
        <pc:chgData name="Jorg Liebeherr" userId="4e70e616cda3882f" providerId="LiveId" clId="{0FD9994B-C551-F64F-B505-9638534A1471}" dt="2020-09-24T22:54:53.787" v="22" actId="2696"/>
        <pc:sldMkLst>
          <pc:docMk/>
          <pc:sldMk cId="2665404770" sldId="531"/>
        </pc:sldMkLst>
      </pc:sldChg>
      <pc:sldChg chg="del">
        <pc:chgData name="Jorg Liebeherr" userId="4e70e616cda3882f" providerId="LiveId" clId="{0FD9994B-C551-F64F-B505-9638534A1471}" dt="2020-09-24T22:54:53.635" v="10" actId="2696"/>
        <pc:sldMkLst>
          <pc:docMk/>
          <pc:sldMk cId="1797927551" sldId="533"/>
        </pc:sldMkLst>
      </pc:sldChg>
      <pc:sldChg chg="del">
        <pc:chgData name="Jorg Liebeherr" userId="4e70e616cda3882f" providerId="LiveId" clId="{0FD9994B-C551-F64F-B505-9638534A1471}" dt="2020-09-24T22:54:53.510" v="1" actId="2696"/>
        <pc:sldMkLst>
          <pc:docMk/>
          <pc:sldMk cId="1266564156" sldId="534"/>
        </pc:sldMkLst>
      </pc:sldChg>
      <pc:sldChg chg="del">
        <pc:chgData name="Jorg Liebeherr" userId="4e70e616cda3882f" providerId="LiveId" clId="{0FD9994B-C551-F64F-B505-9638534A1471}" dt="2020-09-24T22:54:53.492" v="0" actId="2696"/>
        <pc:sldMkLst>
          <pc:docMk/>
          <pc:sldMk cId="350886976" sldId="535"/>
        </pc:sldMkLst>
      </pc:sldChg>
      <pc:sldChg chg="del">
        <pc:chgData name="Jorg Liebeherr" userId="4e70e616cda3882f" providerId="LiveId" clId="{0FD9994B-C551-F64F-B505-9638534A1471}" dt="2020-09-24T22:54:53.646" v="12" actId="2696"/>
        <pc:sldMkLst>
          <pc:docMk/>
          <pc:sldMk cId="487105302" sldId="536"/>
        </pc:sldMkLst>
      </pc:sldChg>
      <pc:sldChg chg="del">
        <pc:chgData name="Jorg Liebeherr" userId="4e70e616cda3882f" providerId="LiveId" clId="{0FD9994B-C551-F64F-B505-9638534A1471}" dt="2020-09-24T22:54:53.654" v="13" actId="2696"/>
        <pc:sldMkLst>
          <pc:docMk/>
          <pc:sldMk cId="2861722459" sldId="537"/>
        </pc:sldMkLst>
      </pc:sldChg>
      <pc:sldChg chg="del">
        <pc:chgData name="Jorg Liebeherr" userId="4e70e616cda3882f" providerId="LiveId" clId="{0FD9994B-C551-F64F-B505-9638534A1471}" dt="2020-09-24T22:54:53.674" v="14" actId="2696"/>
        <pc:sldMkLst>
          <pc:docMk/>
          <pc:sldMk cId="1887245151" sldId="538"/>
        </pc:sldMkLst>
      </pc:sldChg>
      <pc:sldMasterChg chg="delSldLayout">
        <pc:chgData name="Jorg Liebeherr" userId="4e70e616cda3882f" providerId="LiveId" clId="{0FD9994B-C551-F64F-B505-9638534A1471}" dt="2020-09-24T22:54:53.636" v="1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0FD9994B-C551-F64F-B505-9638534A1471}" dt="2020-09-24T22:54:53.592" v="7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0FD9994B-C551-F64F-B505-9638534A1471}" dt="2020-09-24T22:54:53.636" v="11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4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8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IP Protocol </a:t>
            </a:r>
            <a:br>
              <a:rPr lang="en-US" dirty="0"/>
            </a:br>
            <a:r>
              <a:rPr lang="en-US" sz="4000" dirty="0"/>
              <a:t>IPv4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2B823-A808-8E4D-AF27-1B4559F2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51281"/>
              </p:ext>
            </p:extLst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911" y="5153025"/>
            <a:ext cx="8915400" cy="1505683"/>
          </a:xfrm>
        </p:spPr>
        <p:txBody>
          <a:bodyPr>
            <a:normAutofit/>
          </a:bodyPr>
          <a:lstStyle/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Version: </a:t>
            </a:r>
            <a:r>
              <a:rPr lang="en-US" altLang="en-US" sz="2400" dirty="0">
                <a:ea typeface="ＭＳ Ｐゴシック" panose="020B0600070205080204" pitchFamily="34" charset="-128"/>
              </a:rPr>
              <a:t>set to 4 in IPv4</a:t>
            </a:r>
            <a:endParaRPr lang="en-US" altLang="en-US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Header length: </a:t>
            </a:r>
            <a:r>
              <a:rPr lang="en-US" altLang="en-US" sz="2400" dirty="0">
                <a:ea typeface="ＭＳ Ｐゴシック" panose="020B0600070205080204" pitchFamily="34" charset="-128"/>
              </a:rPr>
              <a:t>length of IP header, in multiples of 4 bytes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		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itchFamily="2" charset="2"/>
              </a:rPr>
              <a:t> max. header size is </a:t>
            </a:r>
            <a:r>
              <a:rPr lang="en-US" altLang="en-US" sz="2400" dirty="0">
                <a:ea typeface="ＭＳ Ｐゴシック" panose="020B0600070205080204" pitchFamily="34" charset="-128"/>
                <a:sym typeface="Math3" pitchFamily="2" charset="2"/>
              </a:rPr>
              <a:t>(2</a:t>
            </a:r>
            <a:r>
              <a:rPr lang="en-US" altLang="en-US" sz="2400" baseline="30000" dirty="0">
                <a:ea typeface="ＭＳ Ｐゴシック" panose="020B0600070205080204" pitchFamily="34" charset="-128"/>
                <a:sym typeface="Math3" pitchFamily="2" charset="2"/>
              </a:rPr>
              <a:t>4</a:t>
            </a:r>
            <a:r>
              <a:rPr lang="en-US" altLang="en-US" sz="2400" dirty="0">
                <a:ea typeface="ＭＳ Ｐゴシック" panose="020B0600070205080204" pitchFamily="34" charset="-128"/>
                <a:sym typeface="Math3" pitchFamily="2" charset="2"/>
              </a:rPr>
              <a:t> -1) x 4 bytes = 60 bytes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3"/>
            <a:endParaRPr lang="en-US" altLang="en-US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2410557" y="1888515"/>
            <a:ext cx="1551843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11AF1-6A0E-884B-A167-66DA90D6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9407769" cy="15056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Differentiated Services (DS) field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Specifies the service and the importance desired by this datagram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3852495" y="1888515"/>
            <a:ext cx="1551843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E75B3-3379-FC4F-AEFC-AED702FD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322948-768B-AF49-8C85-A802241E2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Differentiated services field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145D38B-01CA-1B44-A2D8-7098E6B4A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Specifies the service and the importance desired by this datagram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Until 1998, this field was called </a:t>
            </a:r>
            <a:r>
              <a:rPr lang="en-US" altLang="ja-JP" dirty="0">
                <a:ea typeface="ＭＳ Ｐゴシック" panose="020B0600070205080204" pitchFamily="34" charset="-128"/>
              </a:rPr>
              <a:t>Type-of-Service (TOS) in IPv4</a:t>
            </a:r>
          </a:p>
          <a:p>
            <a:pPr marL="0" indent="0"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Differentiated Service Code Point (DSCP) (6 bits)</a:t>
            </a:r>
          </a:p>
          <a:p>
            <a:pPr lvl="2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Used to indicate precedence (3 bits) and service level (3bits) of traffic</a:t>
            </a:r>
          </a:p>
          <a:p>
            <a:pPr lvl="2"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Explicit Congestion Notification (ECN) (2 bits):</a:t>
            </a:r>
          </a:p>
          <a:p>
            <a:pPr lvl="2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Feedback mechanism used by TCP</a:t>
            </a:r>
          </a:p>
          <a:p>
            <a:pPr lvl="2"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Default behavior of routers is to ignore DSCP field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DSCP is building block to distinguish different types of traffic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AD98EAC-094D-5144-8EE6-B2067D347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9530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16F5318-57C9-CF41-B9B7-2A816826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88F2A-3C3D-AD40-990D-50BE69E2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9407769" cy="15056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Total length: </a:t>
            </a:r>
            <a:r>
              <a:rPr lang="en-US" altLang="en-US" sz="2400" dirty="0">
                <a:ea typeface="ＭＳ Ｐゴシック" panose="020B0600070205080204" pitchFamily="34" charset="-128"/>
              </a:rPr>
              <a:t>size of payload and header in bytes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16 bits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dirty="0">
                <a:ea typeface="ＭＳ Ｐゴシック" panose="020B0600070205080204" pitchFamily="34" charset="-128"/>
                <a:sym typeface="Math3" pitchFamily="2" charset="2"/>
              </a:rPr>
              <a:t>2</a:t>
            </a:r>
            <a:r>
              <a:rPr lang="en-US" altLang="en-US" baseline="30000" dirty="0">
                <a:ea typeface="ＭＳ Ｐゴシック" panose="020B0600070205080204" pitchFamily="34" charset="-128"/>
                <a:sym typeface="Math3" pitchFamily="2" charset="2"/>
              </a:rPr>
              <a:t>16 </a:t>
            </a:r>
            <a:r>
              <a:rPr lang="en-US" altLang="en-US" dirty="0">
                <a:ea typeface="ＭＳ Ｐゴシック" panose="020B0600070205080204" pitchFamily="34" charset="-128"/>
                <a:sym typeface="Math3" pitchFamily="2" charset="2"/>
              </a:rPr>
              <a:t>-1  bytes =  65535 bytes is max. size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5294431" y="1888515"/>
            <a:ext cx="2970337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A0119-91D1-044B-97AC-791A5CD4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2342"/>
              </p:ext>
            </p:extLst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9407769" cy="1505683"/>
          </a:xfrm>
        </p:spPr>
        <p:txBody>
          <a:bodyPr>
            <a:normAutofit fontScale="70000" lnSpcReduction="20000"/>
          </a:bodyPr>
          <a:lstStyle/>
          <a:p>
            <a:pPr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The following fields play a role in IP fragmentation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Identification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Flags (3  bits</a:t>
            </a:r>
            <a:r>
              <a:rPr lang="en-US" altLang="en-US" sz="3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)</a:t>
            </a:r>
            <a:r>
              <a:rPr lang="en-US" altLang="en-US" sz="29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3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ea typeface="ＭＳ Ｐゴシック" panose="020B0600070205080204" pitchFamily="34" charset="-128"/>
              </a:rPr>
              <a:t>First bit always set to 0, DF bit (Do not fragment), MF bit (More fragments) 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Fragment offset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2387106" y="2228485"/>
            <a:ext cx="5912831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D964F-D1A8-A443-A2D2-A7E84BC3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5744307" cy="15056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Time To Live (TTL)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Specifies longest paths before datagram is dropped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Role of TTL field: Ensure that packet is eventually dropped when a routing loop occurs</a:t>
            </a:r>
          </a:p>
          <a:p>
            <a:pPr marL="457200" lvl="1" indent="0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2398830" y="2580177"/>
            <a:ext cx="1551847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41A48F2-DF9F-FD4B-91BF-E862176EC8B4}"/>
              </a:ext>
            </a:extLst>
          </p:cNvPr>
          <p:cNvSpPr txBox="1">
            <a:spLocks noChangeArrowheads="1"/>
          </p:cNvSpPr>
          <p:nvPr/>
        </p:nvSpPr>
        <p:spPr>
          <a:xfrm>
            <a:off x="7162800" y="5446102"/>
            <a:ext cx="4009293" cy="1505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674688">
              <a:buFont typeface="Arial" panose="020B0604020202020204" pitchFamily="34" charset="0"/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Used as follows:</a:t>
            </a:r>
          </a:p>
          <a:p>
            <a:pPr marL="266700" lvl="1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Source sets the initial value (e.g., 64)</a:t>
            </a:r>
          </a:p>
          <a:p>
            <a:pPr marL="266700" lvl="1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Each router decrements the value by 1</a:t>
            </a:r>
          </a:p>
          <a:p>
            <a:pPr marL="266700" lvl="1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When the value reaches 0, the datagram is dropped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B2FA1-39D4-714D-9D2B-5C9D1458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0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5744307" cy="15056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Protocol: </a:t>
            </a:r>
          </a:p>
          <a:p>
            <a:pPr marL="360363" lvl="2" indent="-174625">
              <a:tabLst>
                <a:tab pos="255588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Specifies the higher-layer protocol</a:t>
            </a:r>
          </a:p>
          <a:p>
            <a:pPr marL="360363" lvl="2" indent="-174625">
              <a:tabLst>
                <a:tab pos="255588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Used for demultiplexing to higher layers</a:t>
            </a:r>
          </a:p>
          <a:p>
            <a:pPr marL="457200" lvl="1" indent="0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3852492" y="2591900"/>
            <a:ext cx="1551847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67E99BCF-7B25-A542-80A0-63BDB9EA4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82600"/>
              </p:ext>
            </p:extLst>
          </p:nvPr>
        </p:nvGraphicFramePr>
        <p:xfrm>
          <a:off x="7192108" y="4029075"/>
          <a:ext cx="57912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6" imgW="7226300" imgH="3492500" progId="Visio.Drawing.6">
                  <p:embed/>
                </p:oleObj>
              </mc:Choice>
              <mc:Fallback>
                <p:oleObj name="Visio" r:id="rId6" imgW="7226300" imgH="3492500" progId="Visio.Drawing.6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67E99BCF-7B25-A542-80A0-63BDB9EA4F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108" y="4029075"/>
                        <a:ext cx="57912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C823A-626B-9E41-870D-F172907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5153025"/>
            <a:ext cx="9906000" cy="15056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  <a:tab pos="1828800" algn="l"/>
                <a:tab pos="2398713" algn="l"/>
                <a:tab pos="5661025" algn="l"/>
              </a:tabLst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Header checksum: 	</a:t>
            </a:r>
            <a:r>
              <a:rPr lang="en-US" altLang="en-US" sz="2400" dirty="0">
                <a:ea typeface="ＭＳ Ｐゴシック" panose="020B0600070205080204" pitchFamily="34" charset="-128"/>
              </a:rPr>
              <a:t>A simple 16-bit long checksum which is computed for the 			header of the datagram</a:t>
            </a:r>
          </a:p>
          <a:p>
            <a:pPr marL="457200" lvl="1" indent="0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5270984" y="2591900"/>
            <a:ext cx="3005508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B65F7-1B0C-1B46-8F6A-9C1AEF6B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4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51331" y="1551459"/>
          <a:ext cx="6785342" cy="342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1" y="1551459"/>
                        <a:ext cx="6785342" cy="3425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754" y="5176471"/>
            <a:ext cx="6013939" cy="15056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Options: </a:t>
            </a:r>
            <a:r>
              <a:rPr lang="en-US" altLang="en-US" dirty="0">
                <a:ea typeface="ＭＳ Ｐゴシック" panose="020B0600070205080204" pitchFamily="34" charset="-128"/>
              </a:rPr>
              <a:t>many options are defined, rarely used</a:t>
            </a:r>
            <a:endParaRPr lang="en-US" altLang="en-US" sz="3300" dirty="0">
              <a:ea typeface="ＭＳ Ｐゴシック" panose="020B0600070205080204" pitchFamily="34" charset="-128"/>
            </a:endParaRPr>
          </a:p>
          <a:p>
            <a:pPr marL="314325" lvl="2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1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Record Route:</a:t>
            </a:r>
            <a:r>
              <a:rPr lang="en-US" altLang="en-US" sz="2100" dirty="0">
                <a:ea typeface="ＭＳ Ｐゴシック" panose="020B0600070205080204" pitchFamily="34" charset="-128"/>
              </a:rPr>
              <a:t> each router that processes the packet adds its IP address to the header </a:t>
            </a:r>
          </a:p>
          <a:p>
            <a:pPr marL="314325" lvl="2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1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Timestamp: </a:t>
            </a:r>
            <a:r>
              <a:rPr lang="en-US" altLang="en-US" sz="2100" dirty="0">
                <a:ea typeface="ＭＳ Ｐゴシック" panose="020B0600070205080204" pitchFamily="34" charset="-128"/>
              </a:rPr>
              <a:t>each router that processes the packet adds its IP address and time to the header</a:t>
            </a:r>
          </a:p>
          <a:p>
            <a:pPr marL="457200" lvl="1" indent="0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F7088-0D9A-A845-B3C0-7A918726273A}"/>
              </a:ext>
            </a:extLst>
          </p:cNvPr>
          <p:cNvSpPr/>
          <p:nvPr/>
        </p:nvSpPr>
        <p:spPr>
          <a:xfrm>
            <a:off x="2387107" y="3611808"/>
            <a:ext cx="5901108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96EDB0-2048-BE47-A40D-34784B8ADE65}"/>
              </a:ext>
            </a:extLst>
          </p:cNvPr>
          <p:cNvSpPr txBox="1">
            <a:spLocks noChangeArrowheads="1"/>
          </p:cNvSpPr>
          <p:nvPr/>
        </p:nvSpPr>
        <p:spPr>
          <a:xfrm>
            <a:off x="6412523" y="5169877"/>
            <a:ext cx="4654062" cy="15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lvl="2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(loose) Source Routing: </a:t>
            </a:r>
            <a:r>
              <a:rPr lang="en-US" altLang="en-US" sz="1800" dirty="0">
                <a:ea typeface="ＭＳ Ｐゴシック" panose="020B0600070205080204" pitchFamily="34" charset="-128"/>
              </a:rPr>
              <a:t>specifies a list of routers that must be traversed. Replaces the destination in the IP header with the address of a router in the list.</a:t>
            </a:r>
          </a:p>
          <a:p>
            <a:pPr marL="314325" lvl="2" indent="-174625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(strict) Source Routing: </a:t>
            </a:r>
            <a:r>
              <a:rPr lang="en-US" altLang="en-US" sz="1800" dirty="0">
                <a:ea typeface="ＭＳ Ｐゴシック" panose="020B0600070205080204" pitchFamily="34" charset="-128"/>
              </a:rPr>
              <a:t>specifies a list of the only routers that can  be traversed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D08CE-6624-7B4D-9C8B-62AD4EAC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1013831" cy="45412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 should get an idea what kind of information is kept in the IP header</a:t>
            </a:r>
          </a:p>
          <a:p>
            <a:r>
              <a:rPr lang="en-US" dirty="0"/>
              <a:t>The details of the fields are less important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E540-507E-E94C-AA89-9ED42C0C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0E9B632-AE5B-0943-9F7D-F0DA103E1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952609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There are currently two version in use: IPv4 (version 4) and IPv6 (Version 6)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A7FA710E-C605-0643-BA9A-34EB7D322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36227"/>
              </p:ext>
            </p:extLst>
          </p:nvPr>
        </p:nvGraphicFramePr>
        <p:xfrm>
          <a:off x="1900238" y="2277792"/>
          <a:ext cx="7571718" cy="411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9923568" imgH="5365710" progId="Visio.Drawing.11">
                  <p:embed/>
                </p:oleObj>
              </mc:Choice>
              <mc:Fallback>
                <p:oleObj name="Visio" r:id="rId4" imgW="9923568" imgH="5365710" progId="Visio.Drawing.11">
                  <p:embed/>
                  <p:pic>
                    <p:nvPicPr>
                      <p:cNvPr id="18435" name="Object 3">
                        <a:extLst>
                          <a:ext uri="{FF2B5EF4-FFF2-40B4-BE49-F238E27FC236}">
                            <a16:creationId xmlns:a16="http://schemas.microsoft.com/office/drawing/2014/main" id="{A7FA710E-C605-0643-BA9A-34EB7D322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277792"/>
                        <a:ext cx="7571718" cy="4117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>
            <a:extLst>
              <a:ext uri="{FF2B5EF4-FFF2-40B4-BE49-F238E27FC236}">
                <a16:creationId xmlns:a16="http://schemas.microsoft.com/office/drawing/2014/main" id="{8C490C90-CF3A-7949-AEA0-7ED0EC0CA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Orientation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FFB9C-96F1-1742-B7F6-989142F2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999D63D-DC8B-6E41-84B6-A30C17979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IP: The waist of the hourglass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395B11-7E75-DF43-B9AF-ED17D062B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444" y="1641231"/>
            <a:ext cx="6377355" cy="4876800"/>
          </a:xfrm>
        </p:spPr>
        <p:txBody>
          <a:bodyPr>
            <a:normAutofit/>
          </a:bodyPr>
          <a:lstStyle/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IP has been called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“the waist of the hourglass of the Internet protocol architecture”</a:t>
            </a: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endParaRPr lang="en-US" altLang="en-US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Multiple higher-layer protocols</a:t>
            </a: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Multiple lower-layer protocols</a:t>
            </a: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Only one protocol (either IPv4 or IPv6) at the network layer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5BBADBD5-F80F-DD4B-A9A8-F5040507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313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B6EAA797-7150-4D4D-A881-ADD170D6A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80321"/>
              </p:ext>
            </p:extLst>
          </p:nvPr>
        </p:nvGraphicFramePr>
        <p:xfrm>
          <a:off x="7753718" y="1553308"/>
          <a:ext cx="3957637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icture" r:id="rId4" imgW="9194800" imgH="10998200" progId="Word.Picture.8">
                  <p:embed/>
                </p:oleObj>
              </mc:Choice>
              <mc:Fallback>
                <p:oleObj name="Picture" r:id="rId4" imgW="9194800" imgH="10998200" progId="Word.Picture.8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B6EAA797-7150-4D4D-A881-ADD170D6A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718" y="1553308"/>
                        <a:ext cx="3957637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C5F9E-5B8E-884D-87E7-EE72004E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E73A30-787B-E34B-A2F5-F4C6E7470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Role of the IP protocol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7812786-FCDC-7643-9BDC-CBC65CCB8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815" y="1635760"/>
            <a:ext cx="11676185" cy="4541203"/>
          </a:xfrm>
        </p:spPr>
        <p:txBody>
          <a:bodyPr>
            <a:normAutofit/>
          </a:bodyPr>
          <a:lstStyle/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IP is the highest layer protocol which is implemented at both routers and hosts</a:t>
            </a: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IP is responsible for the delivery of IP datagrams from the source to the destination(s) across a path of IP routers</a:t>
            </a:r>
          </a:p>
          <a:p>
            <a:pPr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IP is the only protocol that sees a multi-hop path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E3D19B5A-28D7-4347-8CB0-29F6623A8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0588"/>
              </p:ext>
            </p:extLst>
          </p:nvPr>
        </p:nvGraphicFramePr>
        <p:xfrm>
          <a:off x="1692888" y="3013563"/>
          <a:ext cx="8859837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518400" imgH="2806700" progId="Visio.Drawing.6">
                  <p:embed/>
                </p:oleObj>
              </mc:Choice>
              <mc:Fallback>
                <p:oleObj name="Visio" r:id="rId4" imgW="7518400" imgH="2806700" progId="Visio.Drawing.6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E3D19B5A-28D7-4347-8CB0-29F6623A8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888" y="3013563"/>
                        <a:ext cx="8859837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1D75A9-FB18-4145-85D1-C76261A6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B295CAD-E930-8246-B3F8-F90FC20B1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service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1878363-25AA-7740-977D-63AE6CA6F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ea typeface="+mn-ea"/>
              </a:rPr>
              <a:t>The delivery service of IP is minimal:</a:t>
            </a:r>
          </a:p>
          <a:p>
            <a:pPr lvl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Unreliable: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no attempt is made to recover lost packets</a:t>
            </a:r>
          </a:p>
          <a:p>
            <a:pPr lvl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Connectionless: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dirty="0"/>
              <a:t>each packet is handled independently</a:t>
            </a:r>
          </a:p>
          <a:p>
            <a:pPr lvl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Best effort:  </a:t>
            </a:r>
            <a:r>
              <a:rPr lang="en-US" dirty="0"/>
              <a:t>no  guarantees are made on the service</a:t>
            </a:r>
          </a:p>
          <a:p>
            <a:pPr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endParaRPr lang="en-US" dirty="0">
              <a:ea typeface="+mn-ea"/>
            </a:endParaRPr>
          </a:p>
          <a:p>
            <a:pPr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ea typeface="+mn-ea"/>
              </a:rPr>
              <a:t>This service is also called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datagram service</a:t>
            </a:r>
          </a:p>
          <a:p>
            <a:pPr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endParaRPr lang="en-US" dirty="0">
              <a:ea typeface="+mn-ea"/>
            </a:endParaRPr>
          </a:p>
          <a:p>
            <a:pPr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ea typeface="+mn-ea"/>
              </a:rPr>
              <a:t>Consequences: </a:t>
            </a:r>
          </a:p>
          <a:p>
            <a:pPr marL="692150" lvl="1" indent="-292100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/>
              <a:t>Higher layer protocols have to deal with losses</a:t>
            </a:r>
          </a:p>
          <a:p>
            <a:pPr marL="692150" lvl="1" indent="-292100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/>
              <a:t>Packets may be delivered out-of-sequence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A8BD7-E1B4-8047-AE1C-D04F1FF2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A6BFA4A-B0A8-C447-B104-938B98B75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314EE-F7DD-2A43-AF31-B22CF300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8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CB457AFD-63C1-6042-BFDB-046DF997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Unicast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Broadcast 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Multicast 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Anycast 	✕</a:t>
            </a: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sz="2000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BBD2CC4-A87F-A742-922C-4022551A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Delivery methods and IPv4 address types</a:t>
            </a:r>
          </a:p>
        </p:txBody>
      </p:sp>
      <p:sp>
        <p:nvSpPr>
          <p:cNvPr id="16435" name="Oval 133">
            <a:extLst>
              <a:ext uri="{FF2B5EF4-FFF2-40B4-BE49-F238E27FC236}">
                <a16:creationId xmlns:a16="http://schemas.microsoft.com/office/drawing/2014/main" id="{20663D75-8C20-9242-B85C-7162CA8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Oval 134">
            <a:extLst>
              <a:ext uri="{FF2B5EF4-FFF2-40B4-BE49-F238E27FC236}">
                <a16:creationId xmlns:a16="http://schemas.microsoft.com/office/drawing/2014/main" id="{3571C336-C3D9-9D41-BCAA-5D2A563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7" name="Oval 135">
            <a:extLst>
              <a:ext uri="{FF2B5EF4-FFF2-40B4-BE49-F238E27FC236}">
                <a16:creationId xmlns:a16="http://schemas.microsoft.com/office/drawing/2014/main" id="{4C3BE8F1-E0DA-7B41-B4C6-B455EDBA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Oval 136">
            <a:extLst>
              <a:ext uri="{FF2B5EF4-FFF2-40B4-BE49-F238E27FC236}">
                <a16:creationId xmlns:a16="http://schemas.microsoft.com/office/drawing/2014/main" id="{913B70B8-0E17-674B-8798-EE849BB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9" name="Oval 137">
            <a:extLst>
              <a:ext uri="{FF2B5EF4-FFF2-40B4-BE49-F238E27FC236}">
                <a16:creationId xmlns:a16="http://schemas.microsoft.com/office/drawing/2014/main" id="{AE2CE6C5-2508-AD4B-9202-9D387D93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79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Oval 138">
            <a:extLst>
              <a:ext uri="{FF2B5EF4-FFF2-40B4-BE49-F238E27FC236}">
                <a16:creationId xmlns:a16="http://schemas.microsoft.com/office/drawing/2014/main" id="{FFD843F4-ECD4-724D-A98F-2058AB63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60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1" name="Line 139">
            <a:extLst>
              <a:ext uri="{FF2B5EF4-FFF2-40B4-BE49-F238E27FC236}">
                <a16:creationId xmlns:a16="http://schemas.microsoft.com/office/drawing/2014/main" id="{D8E04AE0-DC38-6C48-9C4A-D475BF9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246564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157">
            <a:extLst>
              <a:ext uri="{FF2B5EF4-FFF2-40B4-BE49-F238E27FC236}">
                <a16:creationId xmlns:a16="http://schemas.microsoft.com/office/drawing/2014/main" id="{C40BAFFA-72F9-0B4B-A411-059FBBB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84764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unicast</a:t>
            </a:r>
            <a:endParaRPr lang="en-US" altLang="en-US"/>
          </a:p>
        </p:txBody>
      </p:sp>
      <p:sp>
        <p:nvSpPr>
          <p:cNvPr id="16423" name="Oval 142">
            <a:extLst>
              <a:ext uri="{FF2B5EF4-FFF2-40B4-BE49-F238E27FC236}">
                <a16:creationId xmlns:a16="http://schemas.microsoft.com/office/drawing/2014/main" id="{DFEA9A26-8B7A-0C48-ADCB-DD3EE9F1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99136"/>
            <a:ext cx="304800" cy="304869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Oval 143">
            <a:extLst>
              <a:ext uri="{FF2B5EF4-FFF2-40B4-BE49-F238E27FC236}">
                <a16:creationId xmlns:a16="http://schemas.microsoft.com/office/drawing/2014/main" id="{54762189-35FF-BA48-B6CE-B4DA2320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36964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5" name="Oval 144">
            <a:extLst>
              <a:ext uri="{FF2B5EF4-FFF2-40B4-BE49-F238E27FC236}">
                <a16:creationId xmlns:a16="http://schemas.microsoft.com/office/drawing/2014/main" id="{2922CAD6-B113-414E-B39B-C52240A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18050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Oval 145">
            <a:extLst>
              <a:ext uri="{FF2B5EF4-FFF2-40B4-BE49-F238E27FC236}">
                <a16:creationId xmlns:a16="http://schemas.microsoft.com/office/drawing/2014/main" id="{6567FC92-52CE-0349-BB30-90FBEC0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399136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7" name="Oval 146">
            <a:extLst>
              <a:ext uri="{FF2B5EF4-FFF2-40B4-BE49-F238E27FC236}">
                <a16:creationId xmlns:a16="http://schemas.microsoft.com/office/drawing/2014/main" id="{DC512C0D-7EC7-034F-9DED-8DC53E8B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80222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Oval 147">
            <a:extLst>
              <a:ext uri="{FF2B5EF4-FFF2-40B4-BE49-F238E27FC236}">
                <a16:creationId xmlns:a16="http://schemas.microsoft.com/office/drawing/2014/main" id="{25DBF4BA-ADF0-EE4B-B82F-35DA0B5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61308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148">
            <a:extLst>
              <a:ext uri="{FF2B5EF4-FFF2-40B4-BE49-F238E27FC236}">
                <a16:creationId xmlns:a16="http://schemas.microsoft.com/office/drawing/2014/main" id="{0048039E-A639-D544-8ED0-EA7741F89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246701"/>
            <a:ext cx="914400" cy="304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58">
            <a:extLst>
              <a:ext uri="{FF2B5EF4-FFF2-40B4-BE49-F238E27FC236}">
                <a16:creationId xmlns:a16="http://schemas.microsoft.com/office/drawing/2014/main" id="{7E58E2C3-C573-D44B-8B9B-584E88B4A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3941833"/>
            <a:ext cx="890587" cy="5986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60">
            <a:extLst>
              <a:ext uri="{FF2B5EF4-FFF2-40B4-BE49-F238E27FC236}">
                <a16:creationId xmlns:a16="http://schemas.microsoft.com/office/drawing/2014/main" id="{DCC25791-FCAF-B94C-B5BD-C31A90F9C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51570"/>
            <a:ext cx="94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61">
            <a:extLst>
              <a:ext uri="{FF2B5EF4-FFF2-40B4-BE49-F238E27FC236}">
                <a16:creationId xmlns:a16="http://schemas.microsoft.com/office/drawing/2014/main" id="{FF8704BF-D9CB-3749-9C27-0B8625847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381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62">
            <a:extLst>
              <a:ext uri="{FF2B5EF4-FFF2-40B4-BE49-F238E27FC236}">
                <a16:creationId xmlns:a16="http://schemas.microsoft.com/office/drawing/2014/main" id="{61485B52-55A3-FA43-9F81-91942B483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685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165">
            <a:extLst>
              <a:ext uri="{FF2B5EF4-FFF2-40B4-BE49-F238E27FC236}">
                <a16:creationId xmlns:a16="http://schemas.microsoft.com/office/drawing/2014/main" id="{D4A1414D-E763-2642-B269-C2EABC94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89436"/>
            <a:ext cx="1524000" cy="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broadcast</a:t>
            </a:r>
            <a:endParaRPr lang="en-US" altLang="en-US"/>
          </a:p>
        </p:txBody>
      </p:sp>
      <p:sp>
        <p:nvSpPr>
          <p:cNvPr id="16412" name="Freeform 87">
            <a:extLst>
              <a:ext uri="{FF2B5EF4-FFF2-40B4-BE49-F238E27FC236}">
                <a16:creationId xmlns:a16="http://schemas.microsoft.com/office/drawing/2014/main" id="{CBDE0B32-4A2E-BC4C-949C-CBB9735E3E86}"/>
              </a:ext>
            </a:extLst>
          </p:cNvPr>
          <p:cNvSpPr>
            <a:spLocks/>
          </p:cNvSpPr>
          <p:nvPr/>
        </p:nvSpPr>
        <p:spPr bwMode="auto">
          <a:xfrm>
            <a:off x="7421563" y="4183064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150">
            <a:extLst>
              <a:ext uri="{FF2B5EF4-FFF2-40B4-BE49-F238E27FC236}">
                <a16:creationId xmlns:a16="http://schemas.microsoft.com/office/drawing/2014/main" id="{2B3C61BD-0989-1347-8805-25334E97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Oval 151">
            <a:extLst>
              <a:ext uri="{FF2B5EF4-FFF2-40B4-BE49-F238E27FC236}">
                <a16:creationId xmlns:a16="http://schemas.microsoft.com/office/drawing/2014/main" id="{684B31CE-E1F3-F344-A764-BEDB6C6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Oval 152">
            <a:extLst>
              <a:ext uri="{FF2B5EF4-FFF2-40B4-BE49-F238E27FC236}">
                <a16:creationId xmlns:a16="http://schemas.microsoft.com/office/drawing/2014/main" id="{876F0644-7E03-8948-9EB2-9C1CAED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Oval 153">
            <a:extLst>
              <a:ext uri="{FF2B5EF4-FFF2-40B4-BE49-F238E27FC236}">
                <a16:creationId xmlns:a16="http://schemas.microsoft.com/office/drawing/2014/main" id="{4E244695-764D-1B42-9D72-5924DE78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Oval 154">
            <a:extLst>
              <a:ext uri="{FF2B5EF4-FFF2-40B4-BE49-F238E27FC236}">
                <a16:creationId xmlns:a16="http://schemas.microsoft.com/office/drawing/2014/main" id="{03B592C9-04DE-BF42-9848-764D3F14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779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8" name="Oval 155">
            <a:extLst>
              <a:ext uri="{FF2B5EF4-FFF2-40B4-BE49-F238E27FC236}">
                <a16:creationId xmlns:a16="http://schemas.microsoft.com/office/drawing/2014/main" id="{9C4FC71C-64ED-D349-A82A-C8AD7DD4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160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Line 156">
            <a:extLst>
              <a:ext uri="{FF2B5EF4-FFF2-40B4-BE49-F238E27FC236}">
                <a16:creationId xmlns:a16="http://schemas.microsoft.com/office/drawing/2014/main" id="{426C13FC-F435-4F40-917F-595ED21EF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246564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63">
            <a:extLst>
              <a:ext uri="{FF2B5EF4-FFF2-40B4-BE49-F238E27FC236}">
                <a16:creationId xmlns:a16="http://schemas.microsoft.com/office/drawing/2014/main" id="{D6ECBBF1-B02E-B742-B3D8-9E2DCE23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64">
            <a:extLst>
              <a:ext uri="{FF2B5EF4-FFF2-40B4-BE49-F238E27FC236}">
                <a16:creationId xmlns:a16="http://schemas.microsoft.com/office/drawing/2014/main" id="{BC6BF026-9B1D-FA49-8B40-FE340139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66">
            <a:extLst>
              <a:ext uri="{FF2B5EF4-FFF2-40B4-BE49-F238E27FC236}">
                <a16:creationId xmlns:a16="http://schemas.microsoft.com/office/drawing/2014/main" id="{1ACE66AD-0735-B04C-90E1-F4038A1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84764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multicast</a:t>
            </a:r>
            <a:endParaRPr lang="en-US" altLang="en-US"/>
          </a:p>
        </p:txBody>
      </p:sp>
      <p:sp>
        <p:nvSpPr>
          <p:cNvPr id="16401" name="Freeform 87">
            <a:extLst>
              <a:ext uri="{FF2B5EF4-FFF2-40B4-BE49-F238E27FC236}">
                <a16:creationId xmlns:a16="http://schemas.microsoft.com/office/drawing/2014/main" id="{BA4A152D-9F19-FB45-A6BB-F607CC718E87}"/>
              </a:ext>
            </a:extLst>
          </p:cNvPr>
          <p:cNvSpPr>
            <a:spLocks/>
          </p:cNvSpPr>
          <p:nvPr/>
        </p:nvSpPr>
        <p:spPr bwMode="auto">
          <a:xfrm>
            <a:off x="9555163" y="4167189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Oval 150">
            <a:extLst>
              <a:ext uri="{FF2B5EF4-FFF2-40B4-BE49-F238E27FC236}">
                <a16:creationId xmlns:a16="http://schemas.microsoft.com/office/drawing/2014/main" id="{902E67E3-0C75-D244-8FFC-076602C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Oval 151">
            <a:extLst>
              <a:ext uri="{FF2B5EF4-FFF2-40B4-BE49-F238E27FC236}">
                <a16:creationId xmlns:a16="http://schemas.microsoft.com/office/drawing/2014/main" id="{6B7B3985-971B-2246-8503-E6B1C3E7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621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Oval 152">
            <a:extLst>
              <a:ext uri="{FF2B5EF4-FFF2-40B4-BE49-F238E27FC236}">
                <a16:creationId xmlns:a16="http://schemas.microsoft.com/office/drawing/2014/main" id="{1ABC298D-E5E8-314E-B139-E16FD027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02089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Oval 153">
            <a:extLst>
              <a:ext uri="{FF2B5EF4-FFF2-40B4-BE49-F238E27FC236}">
                <a16:creationId xmlns:a16="http://schemas.microsoft.com/office/drawing/2014/main" id="{343604D7-5CC1-8F45-B905-3853FE68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54">
            <a:extLst>
              <a:ext uri="{FF2B5EF4-FFF2-40B4-BE49-F238E27FC236}">
                <a16:creationId xmlns:a16="http://schemas.microsoft.com/office/drawing/2014/main" id="{E447E0E5-FBAC-9442-87AC-63EA861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764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155">
            <a:extLst>
              <a:ext uri="{FF2B5EF4-FFF2-40B4-BE49-F238E27FC236}">
                <a16:creationId xmlns:a16="http://schemas.microsoft.com/office/drawing/2014/main" id="{CF7D7E96-3EE7-2443-91F7-5561B090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145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8" name="Line 156">
            <a:extLst>
              <a:ext uri="{FF2B5EF4-FFF2-40B4-BE49-F238E27FC236}">
                <a16:creationId xmlns:a16="http://schemas.microsoft.com/office/drawing/2014/main" id="{1C94D224-B3F2-CA42-87D0-D837731A7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230689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63">
            <a:extLst>
              <a:ext uri="{FF2B5EF4-FFF2-40B4-BE49-F238E27FC236}">
                <a16:creationId xmlns:a16="http://schemas.microsoft.com/office/drawing/2014/main" id="{9D9947DB-94BE-2345-A827-0C36630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64">
            <a:extLst>
              <a:ext uri="{FF2B5EF4-FFF2-40B4-BE49-F238E27FC236}">
                <a16:creationId xmlns:a16="http://schemas.microsoft.com/office/drawing/2014/main" id="{72924F93-67AE-D344-BBE9-FD9B8148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66">
            <a:extLst>
              <a:ext uri="{FF2B5EF4-FFF2-40B4-BE49-F238E27FC236}">
                <a16:creationId xmlns:a16="http://schemas.microsoft.com/office/drawing/2014/main" id="{AFF97D9E-80AF-0D4B-A27A-2F4E7A62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068889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anycast</a:t>
            </a:r>
            <a:endParaRPr lang="en-US" altLang="en-US"/>
          </a:p>
        </p:txBody>
      </p:sp>
      <p:sp>
        <p:nvSpPr>
          <p:cNvPr id="16393" name="Right Brace 50">
            <a:extLst>
              <a:ext uri="{FF2B5EF4-FFF2-40B4-BE49-F238E27FC236}">
                <a16:creationId xmlns:a16="http://schemas.microsoft.com/office/drawing/2014/main" id="{75C48CBA-F553-B540-9CBC-362C34A483E6}"/>
              </a:ext>
            </a:extLst>
          </p:cNvPr>
          <p:cNvSpPr>
            <a:spLocks/>
          </p:cNvSpPr>
          <p:nvPr/>
        </p:nvSpPr>
        <p:spPr bwMode="auto">
          <a:xfrm rot="5400000">
            <a:off x="2552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1AA07D-AE54-1343-BE2E-2A3436D0B8A8}"/>
              </a:ext>
            </a:extLst>
          </p:cNvPr>
          <p:cNvSpPr txBox="1"/>
          <p:nvPr/>
        </p:nvSpPr>
        <p:spPr>
          <a:xfrm>
            <a:off x="1676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Class A, B, C addresses</a:t>
            </a:r>
          </a:p>
        </p:txBody>
      </p:sp>
      <p:sp>
        <p:nvSpPr>
          <p:cNvPr id="16395" name="Right Brace 52">
            <a:extLst>
              <a:ext uri="{FF2B5EF4-FFF2-40B4-BE49-F238E27FC236}">
                <a16:creationId xmlns:a16="http://schemas.microsoft.com/office/drawing/2014/main" id="{33D451BE-A36A-464B-BE77-D97F3636F9E8}"/>
              </a:ext>
            </a:extLst>
          </p:cNvPr>
          <p:cNvSpPr>
            <a:spLocks/>
          </p:cNvSpPr>
          <p:nvPr/>
        </p:nvSpPr>
        <p:spPr bwMode="auto">
          <a:xfrm rot="5400000">
            <a:off x="4876800" y="4800600"/>
            <a:ext cx="228600" cy="2057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177E01-82BA-714C-9037-8FFE9420E25E}"/>
              </a:ext>
            </a:extLst>
          </p:cNvPr>
          <p:cNvSpPr txBox="1"/>
          <p:nvPr/>
        </p:nvSpPr>
        <p:spPr>
          <a:xfrm>
            <a:off x="3810000" y="6019800"/>
            <a:ext cx="19812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Broadcast addresses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(e.g.,255.255.255.255, 128.100.255.255)</a:t>
            </a:r>
          </a:p>
        </p:txBody>
      </p:sp>
      <p:sp>
        <p:nvSpPr>
          <p:cNvPr id="16397" name="Right Brace 54">
            <a:extLst>
              <a:ext uri="{FF2B5EF4-FFF2-40B4-BE49-F238E27FC236}">
                <a16:creationId xmlns:a16="http://schemas.microsoft.com/office/drawing/2014/main" id="{EE03B84A-71F0-2F4F-B025-E5D759728EE5}"/>
              </a:ext>
            </a:extLst>
          </p:cNvPr>
          <p:cNvSpPr>
            <a:spLocks/>
          </p:cNvSpPr>
          <p:nvPr/>
        </p:nvSpPr>
        <p:spPr bwMode="auto">
          <a:xfrm rot="5400000">
            <a:off x="7124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CB9CC2-750B-AF47-BE7A-658BFEFE5DB9}"/>
              </a:ext>
            </a:extLst>
          </p:cNvPr>
          <p:cNvSpPr txBox="1"/>
          <p:nvPr/>
        </p:nvSpPr>
        <p:spPr>
          <a:xfrm>
            <a:off x="6248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Class D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 addresses</a:t>
            </a:r>
          </a:p>
        </p:txBody>
      </p:sp>
      <p:sp>
        <p:nvSpPr>
          <p:cNvPr id="16399" name="Right Brace 56">
            <a:extLst>
              <a:ext uri="{FF2B5EF4-FFF2-40B4-BE49-F238E27FC236}">
                <a16:creationId xmlns:a16="http://schemas.microsoft.com/office/drawing/2014/main" id="{4CA104D5-790B-5F4F-960A-3FCB97569C61}"/>
              </a:ext>
            </a:extLst>
          </p:cNvPr>
          <p:cNvSpPr>
            <a:spLocks/>
          </p:cNvSpPr>
          <p:nvPr/>
        </p:nvSpPr>
        <p:spPr bwMode="auto">
          <a:xfrm rot="5400000">
            <a:off x="9410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794B03-A31E-834D-AD52-802304E5F9BC}"/>
              </a:ext>
            </a:extLst>
          </p:cNvPr>
          <p:cNvSpPr txBox="1"/>
          <p:nvPr/>
        </p:nvSpPr>
        <p:spPr>
          <a:xfrm>
            <a:off x="8534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There are no anycast addresses in IPv4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E9BC5-2A25-E242-85DF-A6C85E75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169" y="5896708"/>
            <a:ext cx="8915400" cy="762000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20 bytes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Header 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(2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-1) x 4 bytes = 60 bytes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20 bytes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  <a:sym typeface="Math3" pitchFamily="2" charset="2"/>
              </a:rPr>
              <a:t>Total Length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16 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-1  bytes =  65,535 bytes</a:t>
            </a:r>
          </a:p>
          <a:p>
            <a:pPr lvl="3"/>
            <a:endParaRPr lang="en-US" altLang="en-US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7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64163"/>
              </p:ext>
            </p:extLst>
          </p:nvPr>
        </p:nvGraphicFramePr>
        <p:xfrm>
          <a:off x="1920509" y="1459523"/>
          <a:ext cx="8628062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23557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9" y="1459523"/>
                        <a:ext cx="8628062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168E2-3C52-B546-9DA4-164A76AC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682</Words>
  <Application>Microsoft Macintosh PowerPoint</Application>
  <PresentationFormat>Widescreen</PresentationFormat>
  <Paragraphs>140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Math3</vt:lpstr>
      <vt:lpstr>Times New Roman</vt:lpstr>
      <vt:lpstr>Wingdings</vt:lpstr>
      <vt:lpstr>Office Theme</vt:lpstr>
      <vt:lpstr>Visio</vt:lpstr>
      <vt:lpstr>Picture</vt:lpstr>
      <vt:lpstr>IP Protocol  IPv4</vt:lpstr>
      <vt:lpstr>Takeaways</vt:lpstr>
      <vt:lpstr>Orientation</vt:lpstr>
      <vt:lpstr>IP: The waist of the hourglass </vt:lpstr>
      <vt:lpstr>Role of the IP protocol</vt:lpstr>
      <vt:lpstr>IP service</vt:lpstr>
      <vt:lpstr>IPv4 Header Format</vt:lpstr>
      <vt:lpstr>Delivery methods and IPv4 address types</vt:lpstr>
      <vt:lpstr>IPv4 header format</vt:lpstr>
      <vt:lpstr>IPv4 header format</vt:lpstr>
      <vt:lpstr>IPv4 header format</vt:lpstr>
      <vt:lpstr>Differentiated services field</vt:lpstr>
      <vt:lpstr>IPv4 header format</vt:lpstr>
      <vt:lpstr>IPv4 header format</vt:lpstr>
      <vt:lpstr>IPv4 header format</vt:lpstr>
      <vt:lpstr>IPv4 header format</vt:lpstr>
      <vt:lpstr>IPv4 header format</vt:lpstr>
      <vt:lpstr>IPv4 header format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128</cp:revision>
  <dcterms:created xsi:type="dcterms:W3CDTF">2020-08-14T14:05:07Z</dcterms:created>
  <dcterms:modified xsi:type="dcterms:W3CDTF">2020-09-24T22:54:57Z</dcterms:modified>
</cp:coreProperties>
</file>