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536" r:id="rId2"/>
    <p:sldId id="537" r:id="rId3"/>
    <p:sldId id="538" r:id="rId4"/>
    <p:sldId id="331" r:id="rId5"/>
    <p:sldId id="517" r:id="rId6"/>
    <p:sldId id="330" r:id="rId7"/>
    <p:sldId id="527" r:id="rId8"/>
    <p:sldId id="528" r:id="rId9"/>
    <p:sldId id="529" r:id="rId10"/>
    <p:sldId id="530" r:id="rId11"/>
    <p:sldId id="53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8" userDrawn="1">
          <p15:clr>
            <a:srgbClr val="A4A3A4"/>
          </p15:clr>
        </p15:guide>
        <p15:guide id="2" pos="5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8"/>
    <p:restoredTop sz="90316"/>
  </p:normalViewPr>
  <p:slideViewPr>
    <p:cSldViewPr snapToGrid="0" snapToObjects="1" showGuides="1">
      <p:cViewPr varScale="1">
        <p:scale>
          <a:sx n="186" d="100"/>
          <a:sy n="186" d="100"/>
        </p:scale>
        <p:origin x="522" y="150"/>
      </p:cViewPr>
      <p:guideLst>
        <p:guide orient="horz" pos="1248"/>
        <p:guide pos="5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50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16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36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7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IP Protocol </a:t>
            </a:r>
            <a:br>
              <a:rPr lang="en-US" dirty="0"/>
            </a:br>
            <a:r>
              <a:rPr lang="en-US" sz="4000" dirty="0"/>
              <a:t>IPv6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 dirty="0"/>
              <a:t>ECE 461</a:t>
            </a:r>
            <a:br>
              <a:rPr lang="en-US" dirty="0"/>
            </a:br>
            <a:r>
              <a:rPr lang="en-US" dirty="0"/>
              <a:t>Professor </a:t>
            </a:r>
            <a:r>
              <a:rPr lang="en-US" dirty="0" err="1"/>
              <a:t>Jorg</a:t>
            </a:r>
            <a:r>
              <a:rPr lang="en-US" dirty="0"/>
              <a:t> </a:t>
            </a:r>
            <a:r>
              <a:rPr lang="en-US" dirty="0" err="1"/>
              <a:t>Liebeherr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E2B823-A808-8E4D-AF27-1B4559F2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05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xmlns="" id="{3660E102-682F-E645-A6C7-468191AE2D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228091"/>
              </p:ext>
            </p:extLst>
          </p:nvPr>
        </p:nvGraphicFramePr>
        <p:xfrm>
          <a:off x="-393574" y="1519720"/>
          <a:ext cx="8472487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Visio" r:id="rId3" imgW="8866238" imgH="4737150" progId="Visio.Drawing.11">
                  <p:embed/>
                </p:oleObj>
              </mc:Choice>
              <mc:Fallback>
                <p:oleObj name="Visio" r:id="rId3" imgW="8866238" imgH="47371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93574" y="1519720"/>
                        <a:ext cx="8472487" cy="444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5" name="Rectangle 2">
            <a:extLst>
              <a:ext uri="{FF2B5EF4-FFF2-40B4-BE49-F238E27FC236}">
                <a16:creationId xmlns:a16="http://schemas.microsoft.com/office/drawing/2014/main" xmlns="" id="{5CB52A75-22E4-3946-B2A6-77D08A2DB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IPv6 header format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2399130-F257-4C43-A406-A624E6DFB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13784" y="1825625"/>
            <a:ext cx="405618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Hop limit</a:t>
            </a:r>
          </a:p>
          <a:p>
            <a:pPr marL="0" indent="0"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Same role as TTL field in IPv4</a:t>
            </a:r>
          </a:p>
          <a:p>
            <a:pPr marL="0" indent="0"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Default values (set by sources) are usually 64 or 128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5A0415B-760D-BB4A-992B-5EF9D6728147}"/>
              </a:ext>
            </a:extLst>
          </p:cNvPr>
          <p:cNvSpPr/>
          <p:nvPr/>
        </p:nvSpPr>
        <p:spPr>
          <a:xfrm>
            <a:off x="5779477" y="2286000"/>
            <a:ext cx="1770185" cy="479547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94380D7-28B9-0640-B4BD-177B5433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28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xmlns="" id="{5CB52A75-22E4-3946-B2A6-77D08A2DB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Fragmentation in IPv6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2399130-F257-4C43-A406-A624E6DFB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5069840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IPv6 allows fragmentation only at the source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Information about offsets is stored in Fragment header</a:t>
            </a:r>
          </a:p>
          <a:p>
            <a:pPr lvl="1"/>
            <a:endParaRPr lang="en-US" altLang="en-US" sz="2000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Intermediate routers never perform fragmentation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If MTU is too small, datagram is dropped and error message (ICMP) is sent</a:t>
            </a:r>
          </a:p>
          <a:p>
            <a:pPr lvl="1"/>
            <a:endParaRPr lang="en-US" altLang="en-US" sz="2000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IPv6 performs </a:t>
            </a: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Path MTU  discovery</a:t>
            </a:r>
          </a:p>
          <a:p>
            <a:pPr lvl="1"/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Path MTU = </a:t>
            </a:r>
            <a:r>
              <a:rPr lang="en-US" altLang="en-US" dirty="0">
                <a:ea typeface="ＭＳ Ｐゴシック" panose="020B0600070205080204" pitchFamily="34" charset="-128"/>
              </a:rPr>
              <a:t>max. datagram size used between a source and a given destination</a:t>
            </a:r>
          </a:p>
          <a:p>
            <a:pPr lvl="3"/>
            <a:r>
              <a:rPr lang="en-US" altLang="en-US" dirty="0">
                <a:ea typeface="ＭＳ Ｐゴシック" panose="020B0600070205080204" pitchFamily="34" charset="-128"/>
              </a:rPr>
              <a:t>Path MTU 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  <a:sym typeface="Math3" pitchFamily="2" charset="2"/>
              </a:rPr>
              <a:t>≤  min. MTU on any link </a:t>
            </a:r>
            <a:r>
              <a:rPr lang="en-US" altLang="en-US" dirty="0">
                <a:ea typeface="ＭＳ Ｐゴシック" panose="020B0600070205080204" pitchFamily="34" charset="-128"/>
              </a:rPr>
              <a:t>between source and destination</a:t>
            </a:r>
          </a:p>
          <a:p>
            <a:pPr lvl="3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Minimum required MTU in IPv6 is </a:t>
            </a: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1280 bytes</a:t>
            </a:r>
          </a:p>
          <a:p>
            <a:pPr marL="0" indent="0">
              <a:buNone/>
            </a:pPr>
            <a:endParaRPr lang="en-US" altLang="en-US" dirty="0">
              <a:solidFill>
                <a:schemeClr val="accent1"/>
              </a:solidFill>
              <a:ea typeface="ＭＳ Ｐゴシック" panose="020B0600070205080204" pitchFamily="34" charset="-128"/>
            </a:endParaRPr>
          </a:p>
          <a:p>
            <a:pPr lvl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39FBEF3-F7D8-B948-B46F-B88BE3B41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04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0E1D2C-E98F-C743-B2E7-EEF104262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756EFB-C906-2245-94D8-EA1578232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5760"/>
            <a:ext cx="11013831" cy="45412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Simplification of the IPv6 header compared to IPv4</a:t>
            </a:r>
          </a:p>
          <a:p>
            <a:r>
              <a:rPr lang="en-US" dirty="0"/>
              <a:t>Understand the daisy-chaining of headers using the </a:t>
            </a:r>
            <a:r>
              <a:rPr lang="en-US" dirty="0">
                <a:solidFill>
                  <a:schemeClr val="accent1"/>
                </a:solidFill>
              </a:rPr>
              <a:t>Next header </a:t>
            </a:r>
            <a:r>
              <a:rPr lang="en-US" dirty="0"/>
              <a:t>field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6ADE540-507E-E94C-AA89-9ED42C0C0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22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BB295CAD-E930-8246-B3F8-F90FC20B1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Service of IPv6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61878363-25AA-7740-977D-63AE6CA6F8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tabLst>
                <a:tab pos="1028700" algn="l"/>
                <a:tab pos="2457450" algn="l"/>
                <a:tab pos="5661025" algn="l"/>
              </a:tabLst>
              <a:defRPr/>
            </a:pPr>
            <a:r>
              <a:rPr lang="en-US" dirty="0">
                <a:ea typeface="+mn-ea"/>
              </a:rPr>
              <a:t>IPv6 offers the same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unreliable, connectionless, best effort service </a:t>
            </a:r>
            <a:r>
              <a:rPr lang="en-US" dirty="0"/>
              <a:t>as IPv4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7BA8BD7-E1B4-8047-AE1C-D04F1FF2A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4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xmlns="" id="{D4216F44-A7B9-9544-8E50-9044C4556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IPv6 packet header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3A240841-993C-3E46-89D5-B0BDC0AD55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35760"/>
            <a:ext cx="10515600" cy="5105009"/>
          </a:xfrm>
        </p:spPr>
        <p:txBody>
          <a:bodyPr>
            <a:normAutofit/>
          </a:bodyPr>
          <a:lstStyle/>
          <a:p>
            <a:pPr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IPv6 has a simplified header structure:</a:t>
            </a:r>
          </a:p>
          <a:p>
            <a:pPr lvl="1"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Headers have fixed size </a:t>
            </a:r>
          </a:p>
          <a:p>
            <a:pPr lvl="1"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No fragmentation (available as option)</a:t>
            </a:r>
          </a:p>
          <a:p>
            <a:pPr lvl="1"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No header checksum</a:t>
            </a:r>
          </a:p>
          <a:p>
            <a:pPr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Most fields play a similar role as in IPv4:</a:t>
            </a:r>
          </a:p>
          <a:p>
            <a:pPr lvl="1">
              <a:buNone/>
              <a:tabLst>
                <a:tab pos="914400" algn="l"/>
                <a:tab pos="1828800" algn="l"/>
                <a:tab pos="5661025" algn="l"/>
              </a:tabLst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>
              <a:tabLst>
                <a:tab pos="914400" algn="l"/>
                <a:tab pos="1828800" algn="l"/>
                <a:tab pos="5661025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tabLst>
                <a:tab pos="914400" algn="l"/>
                <a:tab pos="1828800" algn="l"/>
                <a:tab pos="5661025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tabLst>
                <a:tab pos="914400" algn="l"/>
                <a:tab pos="1828800" algn="l"/>
                <a:tab pos="5661025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tabLst>
                <a:tab pos="914400" algn="l"/>
                <a:tab pos="1828800" algn="l"/>
                <a:tab pos="5661025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tabLst>
                <a:tab pos="914400" algn="l"/>
                <a:tab pos="1828800" algn="l"/>
                <a:tab pos="56610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Flow label: </a:t>
            </a:r>
            <a:r>
              <a:rPr lang="en-US" altLang="en-US" sz="2000" dirty="0">
                <a:ea typeface="ＭＳ Ｐゴシック" panose="020B0600070205080204" pitchFamily="34" charset="-128"/>
              </a:rPr>
              <a:t>Can be used by a source to label packets from the same flow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2EF9DA9C-DF72-2343-82E0-A11A9EA33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980771"/>
              </p:ext>
            </p:extLst>
          </p:nvPr>
        </p:nvGraphicFramePr>
        <p:xfrm>
          <a:off x="2848708" y="3729649"/>
          <a:ext cx="5791200" cy="2228850"/>
        </p:xfrm>
        <a:graphic>
          <a:graphicData uri="http://schemas.openxmlformats.org/drawingml/2006/table">
            <a:tbl>
              <a:tblPr/>
              <a:tblGrid>
                <a:gridCol w="1930400">
                  <a:extLst>
                    <a:ext uri="{9D8B030D-6E8A-4147-A177-3AD203B41FA5}">
                      <a16:colId xmlns:a16="http://schemas.microsoft.com/office/drawing/2014/main" xmlns="" val="3568183572"/>
                    </a:ext>
                  </a:extLst>
                </a:gridCol>
                <a:gridCol w="2090738">
                  <a:extLst>
                    <a:ext uri="{9D8B030D-6E8A-4147-A177-3AD203B41FA5}">
                      <a16:colId xmlns:a16="http://schemas.microsoft.com/office/drawing/2014/main" xmlns="" val="1358339879"/>
                    </a:ext>
                  </a:extLst>
                </a:gridCol>
                <a:gridCol w="1770062">
                  <a:extLst>
                    <a:ext uri="{9D8B030D-6E8A-4147-A177-3AD203B41FA5}">
                      <a16:colId xmlns:a16="http://schemas.microsoft.com/office/drawing/2014/main" xmlns="" val="301005707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IPv6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ADEB"/>
                    </a:solidFill>
                  </a:tcPr>
                </a:tc>
                <a:tc row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/>
                      </a:r>
                      <a:b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/>
                      </a:r>
                      <a:b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</a:b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 … similar to …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IPv4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A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9072849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Version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0836496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Traffic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DS</a:t>
                      </a: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2240846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Payload 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Total 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37433196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Next Header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Protocol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8026723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Hop Limit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TTL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0477199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B3B5BDB-055C-9F48-9CCD-66CF1899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Extension Headers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Instead of header options, IPv6 allows to concatenate optional headers to the main header</a:t>
            </a:r>
          </a:p>
          <a:p>
            <a:r>
              <a:rPr lang="en-US">
                <a:ea typeface="ＭＳ Ｐゴシック" pitchFamily="34" charset="-128"/>
                <a:sym typeface="Wingdings" pitchFamily="2" charset="2"/>
              </a:rPr>
              <a:t>Extension Headers:</a:t>
            </a:r>
          </a:p>
          <a:p>
            <a:pPr lvl="2"/>
            <a:r>
              <a:rPr lang="en-US" sz="1600">
                <a:ea typeface="ＭＳ Ｐゴシック" pitchFamily="34" charset="-128"/>
                <a:sym typeface="Wingdings" pitchFamily="2" charset="2"/>
              </a:rPr>
              <a:t>Security: Authentication</a:t>
            </a:r>
          </a:p>
          <a:p>
            <a:pPr lvl="2"/>
            <a:r>
              <a:rPr lang="en-US" sz="1600">
                <a:ea typeface="ＭＳ Ｐゴシック" pitchFamily="34" charset="-128"/>
                <a:sym typeface="Wingdings" pitchFamily="2" charset="2"/>
              </a:rPr>
              <a:t>Fragmentation</a:t>
            </a:r>
          </a:p>
          <a:p>
            <a:pPr lvl="2"/>
            <a:r>
              <a:rPr lang="en-US" sz="1600">
                <a:ea typeface="ＭＳ Ｐゴシック" pitchFamily="34" charset="-128"/>
                <a:sym typeface="Wingdings" pitchFamily="2" charset="2"/>
              </a:rPr>
              <a:t>Routing</a:t>
            </a:r>
          </a:p>
          <a:p>
            <a:pPr lvl="2"/>
            <a:r>
              <a:rPr lang="en-US" sz="1600">
                <a:ea typeface="ＭＳ Ｐゴシック" pitchFamily="34" charset="-128"/>
                <a:sym typeface="Wingdings" pitchFamily="2" charset="2"/>
              </a:rPr>
              <a:t>Payload Header (TCP, UDP, …)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752600" y="3814764"/>
          <a:ext cx="8775700" cy="327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3" imgW="6794576" imgH="2344140" progId="Visio.Drawing.11">
                  <p:embed/>
                </p:oleObj>
              </mc:Choice>
              <mc:Fallback>
                <p:oleObj name="Visio" r:id="rId3" imgW="6794576" imgH="2344140" progId="Visio.Drawing.11">
                  <p:embed/>
                  <p:pic>
                    <p:nvPicPr>
                      <p:cNvPr id="20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14764"/>
                        <a:ext cx="8775700" cy="327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6AD66D8-FA79-E640-9265-C441B7B6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11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xmlns="" id="{5CB52A75-22E4-3946-B2A6-77D08A2DB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IPv6 header format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2399130-F257-4C43-A406-A624E6DFB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13784" y="1825625"/>
            <a:ext cx="4056185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Version: </a:t>
            </a:r>
            <a:r>
              <a:rPr lang="en-US" altLang="en-US" sz="2000" dirty="0">
                <a:ea typeface="ＭＳ Ｐゴシック" panose="020B0600070205080204" pitchFamily="34" charset="-128"/>
              </a:rPr>
              <a:t>set to 6 in IPv6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400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4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Traffic class: </a:t>
            </a:r>
            <a:r>
              <a:rPr lang="en-US" altLang="en-US" sz="2000" dirty="0">
                <a:ea typeface="ＭＳ Ｐゴシック" panose="020B0600070205080204" pitchFamily="34" charset="-128"/>
              </a:rPr>
              <a:t>same interpretation as the DS field in IPv4</a:t>
            </a:r>
          </a:p>
          <a:p>
            <a:pPr marL="0" indent="0"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0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Note: </a:t>
            </a:r>
            <a:r>
              <a:rPr lang="en-US" altLang="en-US" sz="2000" dirty="0">
                <a:ea typeface="ＭＳ Ｐゴシック" panose="020B0600070205080204" pitchFamily="34" charset="-128"/>
              </a:rPr>
              <a:t>There is no header size field. Headers (not including header extensions) are always 40 bytes</a:t>
            </a:r>
          </a:p>
          <a:p>
            <a:endParaRPr lang="en-US" dirty="0"/>
          </a:p>
        </p:txBody>
      </p:sp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xmlns="" id="{3660E102-682F-E645-A6C7-468191AE2D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134513"/>
              </p:ext>
            </p:extLst>
          </p:nvPr>
        </p:nvGraphicFramePr>
        <p:xfrm>
          <a:off x="-393574" y="1524857"/>
          <a:ext cx="8472487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Visio" r:id="rId3" imgW="8866238" imgH="4737150" progId="Visio.Drawing.11">
                  <p:embed/>
                </p:oleObj>
              </mc:Choice>
              <mc:Fallback>
                <p:oleObj name="Visio" r:id="rId3" imgW="8866238" imgH="4737150" progId="Visio.Drawing.11">
                  <p:embed/>
                  <p:pic>
                    <p:nvPicPr>
                      <p:cNvPr id="36866" name="Object 2">
                        <a:extLst>
                          <a:ext uri="{FF2B5EF4-FFF2-40B4-BE49-F238E27FC236}">
                            <a16:creationId xmlns:a16="http://schemas.microsoft.com/office/drawing/2014/main" xmlns="" id="{3660E102-682F-E645-A6C7-468191AE2D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93574" y="1524857"/>
                        <a:ext cx="8472487" cy="444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5A0415B-760D-BB4A-992B-5EF9D6728147}"/>
              </a:ext>
            </a:extLst>
          </p:cNvPr>
          <p:cNvSpPr/>
          <p:nvPr/>
        </p:nvSpPr>
        <p:spPr>
          <a:xfrm>
            <a:off x="781051" y="1946031"/>
            <a:ext cx="2606918" cy="479547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B31330F-F5E1-4C4A-904F-76433867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xmlns="" id="{3660E102-682F-E645-A6C7-468191AE2D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801078"/>
              </p:ext>
            </p:extLst>
          </p:nvPr>
        </p:nvGraphicFramePr>
        <p:xfrm>
          <a:off x="-393574" y="1519720"/>
          <a:ext cx="8472487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Visio" r:id="rId3" imgW="8866238" imgH="4737150" progId="Visio.Drawing.11">
                  <p:embed/>
                </p:oleObj>
              </mc:Choice>
              <mc:Fallback>
                <p:oleObj name="Visio" r:id="rId3" imgW="8866238" imgH="47371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93574" y="1519720"/>
                        <a:ext cx="8472487" cy="444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5" name="Rectangle 2">
            <a:extLst>
              <a:ext uri="{FF2B5EF4-FFF2-40B4-BE49-F238E27FC236}">
                <a16:creationId xmlns:a16="http://schemas.microsoft.com/office/drawing/2014/main" xmlns="" id="{5CB52A75-22E4-3946-B2A6-77D08A2DB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IPv6 header format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2399130-F257-4C43-A406-A624E6DFB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13784" y="1825625"/>
            <a:ext cx="4056185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Flow label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A flow is a group of datagrams from a source to a destination (e.g., packets of a video stream)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Flow label is an identifier for a flow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Set by the source 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Flow label of zero indicates that the datagram does not belong to any flow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5A0415B-760D-BB4A-992B-5EF9D6728147}"/>
              </a:ext>
            </a:extLst>
          </p:cNvPr>
          <p:cNvSpPr/>
          <p:nvPr/>
        </p:nvSpPr>
        <p:spPr>
          <a:xfrm>
            <a:off x="3231174" y="1934308"/>
            <a:ext cx="4283318" cy="479547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5D2F49A-E0F7-C24B-B54E-C08CB8B4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55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xmlns="" id="{3660E102-682F-E645-A6C7-468191AE2D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302258"/>
              </p:ext>
            </p:extLst>
          </p:nvPr>
        </p:nvGraphicFramePr>
        <p:xfrm>
          <a:off x="-393574" y="1519720"/>
          <a:ext cx="8472487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Visio" r:id="rId4" imgW="8866238" imgH="4737150" progId="Visio.Drawing.11">
                  <p:embed/>
                </p:oleObj>
              </mc:Choice>
              <mc:Fallback>
                <p:oleObj name="Visio" r:id="rId4" imgW="8866238" imgH="47371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93574" y="1519720"/>
                        <a:ext cx="8472487" cy="444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5" name="Rectangle 2">
            <a:extLst>
              <a:ext uri="{FF2B5EF4-FFF2-40B4-BE49-F238E27FC236}">
                <a16:creationId xmlns:a16="http://schemas.microsoft.com/office/drawing/2014/main" xmlns="" id="{5CB52A75-22E4-3946-B2A6-77D08A2DB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IPv6 header format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2399130-F257-4C43-A406-A624E6DFB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13784" y="1825625"/>
            <a:ext cx="4056185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Payload length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Number of bytes following the fixed header 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Max. </a:t>
            </a:r>
            <a:r>
              <a:rPr lang="en-US" altLang="en-US" sz="2000" dirty="0">
                <a:ea typeface="ＭＳ Ｐゴシック" panose="020B0600070205080204" pitchFamily="34" charset="-128"/>
                <a:sym typeface="Math3" pitchFamily="2" charset="2"/>
              </a:rPr>
              <a:t>2</a:t>
            </a:r>
            <a:r>
              <a:rPr lang="en-US" altLang="en-US" sz="2000" baseline="30000" dirty="0">
                <a:ea typeface="ＭＳ Ｐゴシック" panose="020B0600070205080204" pitchFamily="34" charset="-128"/>
                <a:sym typeface="Math3" pitchFamily="2" charset="2"/>
              </a:rPr>
              <a:t>16 </a:t>
            </a:r>
            <a:r>
              <a:rPr lang="en-US" altLang="en-US" sz="2000" dirty="0">
                <a:ea typeface="ＭＳ Ｐゴシック" panose="020B0600070205080204" pitchFamily="34" charset="-128"/>
                <a:sym typeface="Math3" pitchFamily="2" charset="2"/>
              </a:rPr>
              <a:t>-1  bytes =  65535 bytes 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  <a:sym typeface="Math3" pitchFamily="2" charset="2"/>
              </a:rPr>
              <a:t>Longer payloads (</a:t>
            </a:r>
            <a:r>
              <a:rPr lang="en-US" altLang="en-US" sz="2000" dirty="0" err="1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  <a:sym typeface="Math3" pitchFamily="2" charset="2"/>
              </a:rPr>
              <a:t>jumbograms</a:t>
            </a:r>
            <a:r>
              <a:rPr lang="en-US" altLang="en-US" sz="2000" dirty="0">
                <a:ea typeface="ＭＳ Ｐゴシック" panose="020B0600070205080204" pitchFamily="34" charset="-128"/>
                <a:sym typeface="Math3" pitchFamily="2" charset="2"/>
              </a:rPr>
              <a:t>) can be specified in an extension header </a:t>
            </a:r>
            <a:br>
              <a:rPr lang="en-US" altLang="en-US" sz="2000" dirty="0">
                <a:ea typeface="ＭＳ Ｐゴシック" panose="020B0600070205080204" pitchFamily="34" charset="-128"/>
                <a:sym typeface="Math3" pitchFamily="2" charset="2"/>
              </a:rPr>
            </a:br>
            <a:r>
              <a:rPr lang="en-US" altLang="en-US" sz="2000" dirty="0">
                <a:ea typeface="ＭＳ Ｐゴシック" panose="020B0600070205080204" pitchFamily="34" charset="-128"/>
                <a:sym typeface="Math3" pitchFamily="2" charset="2"/>
              </a:rPr>
              <a:t>with max. 2</a:t>
            </a:r>
            <a:r>
              <a:rPr lang="en-US" altLang="en-US" sz="2000" baseline="30000" dirty="0">
                <a:ea typeface="ＭＳ Ｐゴシック" panose="020B0600070205080204" pitchFamily="34" charset="-128"/>
                <a:sym typeface="Math3" pitchFamily="2" charset="2"/>
              </a:rPr>
              <a:t>32 </a:t>
            </a:r>
            <a:r>
              <a:rPr lang="en-US" altLang="en-US" sz="2000" dirty="0">
                <a:ea typeface="ＭＳ Ｐゴシック" panose="020B0600070205080204" pitchFamily="34" charset="-128"/>
                <a:sym typeface="Math3" pitchFamily="2" charset="2"/>
              </a:rPr>
              <a:t>-1  bytes </a:t>
            </a:r>
            <a:r>
              <a:rPr lang="en-US" sz="2000" dirty="0">
                <a:ea typeface="ＭＳ Ｐゴシック" pitchFamily="34" charset="-128"/>
              </a:rPr>
              <a:t>≈</a:t>
            </a:r>
            <a:r>
              <a:rPr lang="en-US" altLang="en-US" sz="2000" dirty="0">
                <a:ea typeface="ＭＳ Ｐゴシック" panose="020B0600070205080204" pitchFamily="34" charset="-128"/>
                <a:sym typeface="Math3" pitchFamily="2" charset="2"/>
              </a:rPr>
              <a:t>  4 GB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Note: 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Extension header is counted as payload</a:t>
            </a:r>
          </a:p>
          <a:p>
            <a:pPr marL="0" indent="0"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5A0415B-760D-BB4A-992B-5EF9D6728147}"/>
              </a:ext>
            </a:extLst>
          </p:cNvPr>
          <p:cNvSpPr/>
          <p:nvPr/>
        </p:nvSpPr>
        <p:spPr>
          <a:xfrm>
            <a:off x="792774" y="2297723"/>
            <a:ext cx="3486149" cy="479547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A1F1346-B4E2-B741-8887-0CF87670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0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xmlns="" id="{3660E102-682F-E645-A6C7-468191AE2D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4879"/>
              </p:ext>
            </p:extLst>
          </p:nvPr>
        </p:nvGraphicFramePr>
        <p:xfrm>
          <a:off x="-393574" y="1519720"/>
          <a:ext cx="8472487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Visio" r:id="rId3" imgW="8866238" imgH="4737150" progId="Visio.Drawing.11">
                  <p:embed/>
                </p:oleObj>
              </mc:Choice>
              <mc:Fallback>
                <p:oleObj name="Visio" r:id="rId3" imgW="8866238" imgH="47371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93574" y="1519720"/>
                        <a:ext cx="8472487" cy="444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5" name="Rectangle 2">
            <a:extLst>
              <a:ext uri="{FF2B5EF4-FFF2-40B4-BE49-F238E27FC236}">
                <a16:creationId xmlns:a16="http://schemas.microsoft.com/office/drawing/2014/main" xmlns="" id="{5CB52A75-22E4-3946-B2A6-77D08A2DB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IPv6 header format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2399130-F257-4C43-A406-A624E6DFB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13784" y="1825625"/>
            <a:ext cx="405618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Next Header</a:t>
            </a:r>
          </a:p>
          <a:p>
            <a:pPr marL="0" indent="0"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Two uses: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>
                <a:ea typeface="ＭＳ Ｐゴシック" panose="020B0600070205080204" pitchFamily="34" charset="-128"/>
              </a:rPr>
              <a:t>Specifies the next header: 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Routing header (43)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Fragment header (44)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Authentication header (51)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Hop-by-hop option (0)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No next header (59)</a:t>
            </a:r>
          </a:p>
          <a:p>
            <a:pPr lvl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>
                <a:ea typeface="ＭＳ Ｐゴシック" panose="020B0600070205080204" pitchFamily="34" charset="-128"/>
              </a:rPr>
              <a:t>Specifies “higher layer” data: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TCP (6)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UDP (17)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ICMPv6 (58)</a:t>
            </a:r>
          </a:p>
          <a:p>
            <a:pPr lvl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5A0415B-760D-BB4A-992B-5EF9D6728147}"/>
              </a:ext>
            </a:extLst>
          </p:cNvPr>
          <p:cNvSpPr/>
          <p:nvPr/>
        </p:nvSpPr>
        <p:spPr>
          <a:xfrm>
            <a:off x="4114800" y="2297723"/>
            <a:ext cx="1770185" cy="479547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BE002B2-8873-2947-9DC1-FF64D5502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79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6751</TotalTime>
  <Words>444</Words>
  <Application>Microsoft Office PowerPoint</Application>
  <PresentationFormat>Widescreen</PresentationFormat>
  <Paragraphs>118</Paragraphs>
  <Slides>11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Math3</vt:lpstr>
      <vt:lpstr>Times New Roman</vt:lpstr>
      <vt:lpstr>Wingdings</vt:lpstr>
      <vt:lpstr>Office Theme</vt:lpstr>
      <vt:lpstr>Visio</vt:lpstr>
      <vt:lpstr>Microsoft Visio Drawing</vt:lpstr>
      <vt:lpstr>IP Protocol  IPv6</vt:lpstr>
      <vt:lpstr>Takeaways</vt:lpstr>
      <vt:lpstr>Service of IPv6</vt:lpstr>
      <vt:lpstr>IPv6 packet header</vt:lpstr>
      <vt:lpstr>Extension Headers</vt:lpstr>
      <vt:lpstr>IPv6 header format</vt:lpstr>
      <vt:lpstr>IPv6 header format</vt:lpstr>
      <vt:lpstr>IPv6 header format</vt:lpstr>
      <vt:lpstr>IPv6 header format</vt:lpstr>
      <vt:lpstr>IPv6 header format</vt:lpstr>
      <vt:lpstr>Fragmentation in IPv6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Windows User</cp:lastModifiedBy>
  <cp:revision>129</cp:revision>
  <dcterms:created xsi:type="dcterms:W3CDTF">2020-08-14T14:05:07Z</dcterms:created>
  <dcterms:modified xsi:type="dcterms:W3CDTF">2020-09-24T23:53:11Z</dcterms:modified>
</cp:coreProperties>
</file>