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673" r:id="rId3"/>
    <p:sldId id="456" r:id="rId4"/>
    <p:sldId id="460" r:id="rId5"/>
    <p:sldId id="461" r:id="rId6"/>
    <p:sldId id="463" r:id="rId7"/>
    <p:sldId id="462" r:id="rId8"/>
    <p:sldId id="464" r:id="rId9"/>
    <p:sldId id="465" r:id="rId10"/>
    <p:sldId id="466" r:id="rId11"/>
    <p:sldId id="467" r:id="rId12"/>
    <p:sldId id="468" r:id="rId13"/>
    <p:sldId id="469" r:id="rId14"/>
    <p:sldId id="470" r:id="rId15"/>
    <p:sldId id="471" r:id="rId16"/>
    <p:sldId id="4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5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4643"/>
  </p:normalViewPr>
  <p:slideViewPr>
    <p:cSldViewPr snapToGrid="0" showGuides="1">
      <p:cViewPr varScale="1">
        <p:scale>
          <a:sx n="115" d="100"/>
          <a:sy n="115" d="100"/>
        </p:scale>
        <p:origin x="936" y="200"/>
      </p:cViewPr>
      <p:guideLst>
        <p:guide orient="horz" pos="640"/>
        <p:guide pos="5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2" d="100"/>
        <a:sy n="15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D460D541-241C-FF4F-BCC5-B36AD6F17007}"/>
    <pc:docChg chg="custSel delSld modSld">
      <pc:chgData name="Jorg Liebeherr" userId="4e70e616cda3882f" providerId="LiveId" clId="{D460D541-241C-FF4F-BCC5-B36AD6F17007}" dt="2020-10-27T20:38:17.561" v="208" actId="2696"/>
      <pc:docMkLst>
        <pc:docMk/>
      </pc:docMkLst>
      <pc:sldChg chg="addSp delSp modSp modAnim">
        <pc:chgData name="Jorg Liebeherr" userId="4e70e616cda3882f" providerId="LiveId" clId="{D460D541-241C-FF4F-BCC5-B36AD6F17007}" dt="2020-10-27T17:42:34.423" v="74"/>
        <pc:sldMkLst>
          <pc:docMk/>
          <pc:sldMk cId="354790062" sldId="461"/>
        </pc:sldMkLst>
        <pc:spChg chg="mod">
          <ac:chgData name="Jorg Liebeherr" userId="4e70e616cda3882f" providerId="LiveId" clId="{D460D541-241C-FF4F-BCC5-B36AD6F17007}" dt="2020-10-26T21:14:27.421" v="36" actId="14100"/>
          <ac:spMkLst>
            <pc:docMk/>
            <pc:sldMk cId="354790062" sldId="461"/>
            <ac:spMk id="29700" creationId="{480B54C7-2E2A-7B4D-8DDA-60E2E424A687}"/>
          </ac:spMkLst>
        </pc:spChg>
        <pc:spChg chg="mod topLvl">
          <ac:chgData name="Jorg Liebeherr" userId="4e70e616cda3882f" providerId="LiveId" clId="{D460D541-241C-FF4F-BCC5-B36AD6F17007}" dt="2020-10-27T17:42:11.667" v="72" actId="164"/>
          <ac:spMkLst>
            <pc:docMk/>
            <pc:sldMk cId="354790062" sldId="461"/>
            <ac:spMk id="44039" creationId="{D7C544B1-96DE-544A-BBFA-CDE33DC155E3}"/>
          </ac:spMkLst>
        </pc:spChg>
        <pc:spChg chg="mod topLvl">
          <ac:chgData name="Jorg Liebeherr" userId="4e70e616cda3882f" providerId="LiveId" clId="{D460D541-241C-FF4F-BCC5-B36AD6F17007}" dt="2020-10-27T17:42:11.667" v="72" actId="164"/>
          <ac:spMkLst>
            <pc:docMk/>
            <pc:sldMk cId="354790062" sldId="461"/>
            <ac:spMk id="44040" creationId="{1A864DA8-3EF6-EB49-8A21-6C7FFB38A0DC}"/>
          </ac:spMkLst>
        </pc:spChg>
        <pc:spChg chg="mod topLvl">
          <ac:chgData name="Jorg Liebeherr" userId="4e70e616cda3882f" providerId="LiveId" clId="{D460D541-241C-FF4F-BCC5-B36AD6F17007}" dt="2020-10-27T17:42:11.667" v="72" actId="164"/>
          <ac:spMkLst>
            <pc:docMk/>
            <pc:sldMk cId="354790062" sldId="461"/>
            <ac:spMk id="44041" creationId="{1AF818C2-1862-3944-8DA6-E585C4AA2997}"/>
          </ac:spMkLst>
        </pc:spChg>
        <pc:spChg chg="mod topLvl">
          <ac:chgData name="Jorg Liebeherr" userId="4e70e616cda3882f" providerId="LiveId" clId="{D460D541-241C-FF4F-BCC5-B36AD6F17007}" dt="2020-10-27T17:42:11.667" v="72" actId="164"/>
          <ac:spMkLst>
            <pc:docMk/>
            <pc:sldMk cId="354790062" sldId="461"/>
            <ac:spMk id="44042" creationId="{645484F0-588A-FC42-BF58-F687A2A50924}"/>
          </ac:spMkLst>
        </pc:spChg>
        <pc:spChg chg="mod topLvl">
          <ac:chgData name="Jorg Liebeherr" userId="4e70e616cda3882f" providerId="LiveId" clId="{D460D541-241C-FF4F-BCC5-B36AD6F17007}" dt="2020-10-27T17:42:11.667" v="72" actId="164"/>
          <ac:spMkLst>
            <pc:docMk/>
            <pc:sldMk cId="354790062" sldId="461"/>
            <ac:spMk id="44043" creationId="{A28A4974-4C44-D249-A014-A1D2B0240017}"/>
          </ac:spMkLst>
        </pc:spChg>
        <pc:spChg chg="mod topLvl">
          <ac:chgData name="Jorg Liebeherr" userId="4e70e616cda3882f" providerId="LiveId" clId="{D460D541-241C-FF4F-BCC5-B36AD6F17007}" dt="2020-10-27T17:42:11.667" v="72" actId="164"/>
          <ac:spMkLst>
            <pc:docMk/>
            <pc:sldMk cId="354790062" sldId="461"/>
            <ac:spMk id="44044" creationId="{CAB71B41-431F-D544-B0C0-24003BDCD977}"/>
          </ac:spMkLst>
        </pc:spChg>
        <pc:grpChg chg="add mod">
          <ac:chgData name="Jorg Liebeherr" userId="4e70e616cda3882f" providerId="LiveId" clId="{D460D541-241C-FF4F-BCC5-B36AD6F17007}" dt="2020-10-27T17:42:11.667" v="72" actId="164"/>
          <ac:grpSpMkLst>
            <pc:docMk/>
            <pc:sldMk cId="354790062" sldId="461"/>
            <ac:grpSpMk id="3" creationId="{CEAF1406-634C-0641-BB1A-7CD361576016}"/>
          </ac:grpSpMkLst>
        </pc:grpChg>
        <pc:grpChg chg="del mod">
          <ac:chgData name="Jorg Liebeherr" userId="4e70e616cda3882f" providerId="LiveId" clId="{D460D541-241C-FF4F-BCC5-B36AD6F17007}" dt="2020-10-27T17:39:31.937" v="56" actId="165"/>
          <ac:grpSpMkLst>
            <pc:docMk/>
            <pc:sldMk cId="354790062" sldId="461"/>
            <ac:grpSpMk id="337944" creationId="{2DA2823F-DC8C-DD40-9A7C-461BD777FEFA}"/>
          </ac:grpSpMkLst>
        </pc:grpChg>
        <pc:graphicFrameChg chg="mod">
          <ac:chgData name="Jorg Liebeherr" userId="4e70e616cda3882f" providerId="LiveId" clId="{D460D541-241C-FF4F-BCC5-B36AD6F17007}" dt="2020-10-27T17:38:26.287" v="53" actId="167"/>
          <ac:graphicFrameMkLst>
            <pc:docMk/>
            <pc:sldMk cId="354790062" sldId="461"/>
            <ac:graphicFrameMk id="337927" creationId="{CD70E7A2-B74D-E94D-9772-FAE1A8372EA6}"/>
          </ac:graphicFrameMkLst>
        </pc:graphicFrameChg>
      </pc:sldChg>
      <pc:sldChg chg="modSp">
        <pc:chgData name="Jorg Liebeherr" userId="4e70e616cda3882f" providerId="LiveId" clId="{D460D541-241C-FF4F-BCC5-B36AD6F17007}" dt="2020-10-26T21:15:03.043" v="52" actId="1038"/>
        <pc:sldMkLst>
          <pc:docMk/>
          <pc:sldMk cId="781486036" sldId="466"/>
        </pc:sldMkLst>
        <pc:spChg chg="mod">
          <ac:chgData name="Jorg Liebeherr" userId="4e70e616cda3882f" providerId="LiveId" clId="{D460D541-241C-FF4F-BCC5-B36AD6F17007}" dt="2020-10-26T21:15:03.043" v="52" actId="1038"/>
          <ac:spMkLst>
            <pc:docMk/>
            <pc:sldMk cId="781486036" sldId="466"/>
            <ac:spMk id="34821" creationId="{92E4BDCD-791A-4D4D-B08C-D6BA1E3443D2}"/>
          </ac:spMkLst>
        </pc:spChg>
        <pc:spChg chg="mod">
          <ac:chgData name="Jorg Liebeherr" userId="4e70e616cda3882f" providerId="LiveId" clId="{D460D541-241C-FF4F-BCC5-B36AD6F17007}" dt="2020-10-26T21:15:03.043" v="52" actId="1038"/>
          <ac:spMkLst>
            <pc:docMk/>
            <pc:sldMk cId="781486036" sldId="466"/>
            <ac:spMk id="34822" creationId="{1F817D09-9D3B-504F-88DC-A88B752F90CF}"/>
          </ac:spMkLst>
        </pc:spChg>
        <pc:spChg chg="mod">
          <ac:chgData name="Jorg Liebeherr" userId="4e70e616cda3882f" providerId="LiveId" clId="{D460D541-241C-FF4F-BCC5-B36AD6F17007}" dt="2020-10-26T21:15:03.043" v="52" actId="1038"/>
          <ac:spMkLst>
            <pc:docMk/>
            <pc:sldMk cId="781486036" sldId="466"/>
            <ac:spMk id="34823" creationId="{E3C7A518-1EA2-4C46-A868-22335C5B6700}"/>
          </ac:spMkLst>
        </pc:spChg>
        <pc:spChg chg="mod">
          <ac:chgData name="Jorg Liebeherr" userId="4e70e616cda3882f" providerId="LiveId" clId="{D460D541-241C-FF4F-BCC5-B36AD6F17007}" dt="2020-10-26T21:15:03.043" v="52" actId="1038"/>
          <ac:spMkLst>
            <pc:docMk/>
            <pc:sldMk cId="781486036" sldId="466"/>
            <ac:spMk id="34824" creationId="{7F78E063-4B1D-8044-9754-357A35884F17}"/>
          </ac:spMkLst>
        </pc:spChg>
        <pc:spChg chg="mod">
          <ac:chgData name="Jorg Liebeherr" userId="4e70e616cda3882f" providerId="LiveId" clId="{D460D541-241C-FF4F-BCC5-B36AD6F17007}" dt="2020-10-26T21:15:03.043" v="52" actId="1038"/>
          <ac:spMkLst>
            <pc:docMk/>
            <pc:sldMk cId="781486036" sldId="466"/>
            <ac:spMk id="34825" creationId="{DE21A184-047A-AB4F-A4A2-480C624D5B24}"/>
          </ac:spMkLst>
        </pc:spChg>
        <pc:spChg chg="mod">
          <ac:chgData name="Jorg Liebeherr" userId="4e70e616cda3882f" providerId="LiveId" clId="{D460D541-241C-FF4F-BCC5-B36AD6F17007}" dt="2020-10-26T21:15:03.043" v="52" actId="1038"/>
          <ac:spMkLst>
            <pc:docMk/>
            <pc:sldMk cId="781486036" sldId="466"/>
            <ac:spMk id="34826" creationId="{CB7C8E82-8AE7-E242-964C-011C42838FBB}"/>
          </ac:spMkLst>
        </pc:spChg>
        <pc:spChg chg="mod">
          <ac:chgData name="Jorg Liebeherr" userId="4e70e616cda3882f" providerId="LiveId" clId="{D460D541-241C-FF4F-BCC5-B36AD6F17007}" dt="2020-10-26T21:15:03.043" v="52" actId="1038"/>
          <ac:spMkLst>
            <pc:docMk/>
            <pc:sldMk cId="781486036" sldId="466"/>
            <ac:spMk id="34827" creationId="{81C8953C-EE98-3640-A53D-0F1354EEF8DC}"/>
          </ac:spMkLst>
        </pc:spChg>
        <pc:spChg chg="mod">
          <ac:chgData name="Jorg Liebeherr" userId="4e70e616cda3882f" providerId="LiveId" clId="{D460D541-241C-FF4F-BCC5-B36AD6F17007}" dt="2020-10-26T21:15:03.043" v="52" actId="1038"/>
          <ac:spMkLst>
            <pc:docMk/>
            <pc:sldMk cId="781486036" sldId="466"/>
            <ac:spMk id="34828" creationId="{97E5C883-FC95-C94A-A6A8-3D8AA1979EF7}"/>
          </ac:spMkLst>
        </pc:spChg>
        <pc:spChg chg="mod">
          <ac:chgData name="Jorg Liebeherr" userId="4e70e616cda3882f" providerId="LiveId" clId="{D460D541-241C-FF4F-BCC5-B36AD6F17007}" dt="2020-10-26T21:15:03.043" v="52" actId="1038"/>
          <ac:spMkLst>
            <pc:docMk/>
            <pc:sldMk cId="781486036" sldId="466"/>
            <ac:spMk id="34829" creationId="{A4B1691E-8B09-5B4B-8047-52724EE3F9C9}"/>
          </ac:spMkLst>
        </pc:spChg>
      </pc:sldChg>
      <pc:sldChg chg="modSp">
        <pc:chgData name="Jorg Liebeherr" userId="4e70e616cda3882f" providerId="LiveId" clId="{D460D541-241C-FF4F-BCC5-B36AD6F17007}" dt="2020-10-27T19:39:20.646" v="203" actId="20577"/>
        <pc:sldMkLst>
          <pc:docMk/>
          <pc:sldMk cId="2529368204" sldId="468"/>
        </pc:sldMkLst>
        <pc:spChg chg="mod">
          <ac:chgData name="Jorg Liebeherr" userId="4e70e616cda3882f" providerId="LiveId" clId="{D460D541-241C-FF4F-BCC5-B36AD6F17007}" dt="2020-10-27T19:39:20.646" v="203" actId="20577"/>
          <ac:spMkLst>
            <pc:docMk/>
            <pc:sldMk cId="2529368204" sldId="468"/>
            <ac:spMk id="36867" creationId="{FB918B55-C1E1-AD4C-9BDF-1225DC199D16}"/>
          </ac:spMkLst>
        </pc:spChg>
      </pc:sldChg>
      <pc:sldChg chg="modSp">
        <pc:chgData name="Jorg Liebeherr" userId="4e70e616cda3882f" providerId="LiveId" clId="{D460D541-241C-FF4F-BCC5-B36AD6F17007}" dt="2020-10-27T19:33:39.586" v="97" actId="207"/>
        <pc:sldMkLst>
          <pc:docMk/>
          <pc:sldMk cId="2591508231" sldId="469"/>
        </pc:sldMkLst>
        <pc:spChg chg="mod">
          <ac:chgData name="Jorg Liebeherr" userId="4e70e616cda3882f" providerId="LiveId" clId="{D460D541-241C-FF4F-BCC5-B36AD6F17007}" dt="2020-10-27T19:33:26.097" v="95" actId="207"/>
          <ac:spMkLst>
            <pc:docMk/>
            <pc:sldMk cId="2591508231" sldId="469"/>
            <ac:spMk id="37891" creationId="{4C7B597B-2A81-6C4F-A276-916F45B367A6}"/>
          </ac:spMkLst>
        </pc:spChg>
        <pc:spChg chg="mod">
          <ac:chgData name="Jorg Liebeherr" userId="4e70e616cda3882f" providerId="LiveId" clId="{D460D541-241C-FF4F-BCC5-B36AD6F17007}" dt="2020-10-27T19:33:39.586" v="97" actId="207"/>
          <ac:spMkLst>
            <pc:docMk/>
            <pc:sldMk cId="2591508231" sldId="469"/>
            <ac:spMk id="37898" creationId="{8D2602B7-7113-B745-9CB3-75AF479AB769}"/>
          </ac:spMkLst>
        </pc:spChg>
        <pc:spChg chg="mod">
          <ac:chgData name="Jorg Liebeherr" userId="4e70e616cda3882f" providerId="LiveId" clId="{D460D541-241C-FF4F-BCC5-B36AD6F17007}" dt="2020-10-27T19:33:34.865" v="96" actId="207"/>
          <ac:spMkLst>
            <pc:docMk/>
            <pc:sldMk cId="2591508231" sldId="469"/>
            <ac:spMk id="37910" creationId="{DC412086-60E9-9E4B-B3DF-DF9C817A9D2F}"/>
          </ac:spMkLst>
        </pc:spChg>
      </pc:sldChg>
      <pc:sldChg chg="modSp">
        <pc:chgData name="Jorg Liebeherr" userId="4e70e616cda3882f" providerId="LiveId" clId="{D460D541-241C-FF4F-BCC5-B36AD6F17007}" dt="2020-10-27T19:33:58.084" v="101" actId="207"/>
        <pc:sldMkLst>
          <pc:docMk/>
          <pc:sldMk cId="72750935" sldId="470"/>
        </pc:sldMkLst>
        <pc:spChg chg="mod">
          <ac:chgData name="Jorg Liebeherr" userId="4e70e616cda3882f" providerId="LiveId" clId="{D460D541-241C-FF4F-BCC5-B36AD6F17007}" dt="2020-10-27T19:33:58.084" v="101" actId="207"/>
          <ac:spMkLst>
            <pc:docMk/>
            <pc:sldMk cId="72750935" sldId="470"/>
            <ac:spMk id="38915" creationId="{A10A19A2-4B26-3B4C-8D40-516EA2464A01}"/>
          </ac:spMkLst>
        </pc:spChg>
        <pc:spChg chg="mod">
          <ac:chgData name="Jorg Liebeherr" userId="4e70e616cda3882f" providerId="LiveId" clId="{D460D541-241C-FF4F-BCC5-B36AD6F17007}" dt="2020-10-27T19:33:50.217" v="99" actId="207"/>
          <ac:spMkLst>
            <pc:docMk/>
            <pc:sldMk cId="72750935" sldId="470"/>
            <ac:spMk id="38919" creationId="{0469E97F-3863-A643-874C-4CD924BE7656}"/>
          </ac:spMkLst>
        </pc:spChg>
      </pc:sldChg>
      <pc:sldChg chg="modSp">
        <pc:chgData name="Jorg Liebeherr" userId="4e70e616cda3882f" providerId="LiveId" clId="{D460D541-241C-FF4F-BCC5-B36AD6F17007}" dt="2020-10-27T17:43:38.770" v="80" actId="20577"/>
        <pc:sldMkLst>
          <pc:docMk/>
          <pc:sldMk cId="2694535100" sldId="471"/>
        </pc:sldMkLst>
        <pc:spChg chg="mod">
          <ac:chgData name="Jorg Liebeherr" userId="4e70e616cda3882f" providerId="LiveId" clId="{D460D541-241C-FF4F-BCC5-B36AD6F17007}" dt="2020-10-27T17:43:38.770" v="80" actId="20577"/>
          <ac:spMkLst>
            <pc:docMk/>
            <pc:sldMk cId="2694535100" sldId="471"/>
            <ac:spMk id="39940" creationId="{882CD73E-3E5F-1A4D-A551-0D06207F702A}"/>
          </ac:spMkLst>
        </pc:spChg>
      </pc:sldChg>
      <pc:sldChg chg="addSp delSp modSp delAnim modAnim">
        <pc:chgData name="Jorg Liebeherr" userId="4e70e616cda3882f" providerId="LiveId" clId="{D460D541-241C-FF4F-BCC5-B36AD6F17007}" dt="2020-10-27T17:43:19.373" v="78" actId="1076"/>
        <pc:sldMkLst>
          <pc:docMk/>
          <pc:sldMk cId="687691933" sldId="472"/>
        </pc:sldMkLst>
        <pc:spChg chg="del">
          <ac:chgData name="Jorg Liebeherr" userId="4e70e616cda3882f" providerId="LiveId" clId="{D460D541-241C-FF4F-BCC5-B36AD6F17007}" dt="2020-10-27T17:43:02.560" v="75" actId="478"/>
          <ac:spMkLst>
            <pc:docMk/>
            <pc:sldMk cId="687691933" sldId="472"/>
            <ac:spMk id="55304" creationId="{35E73640-4C78-2A4F-BB3A-6AB0055796E3}"/>
          </ac:spMkLst>
        </pc:spChg>
        <pc:grpChg chg="add mod">
          <ac:chgData name="Jorg Liebeherr" userId="4e70e616cda3882f" providerId="LiveId" clId="{D460D541-241C-FF4F-BCC5-B36AD6F17007}" dt="2020-10-27T17:43:19.373" v="78" actId="1076"/>
          <ac:grpSpMkLst>
            <pc:docMk/>
            <pc:sldMk cId="687691933" sldId="472"/>
            <ac:grpSpMk id="13" creationId="{B97613EF-3698-4246-BA40-2351CB580501}"/>
          </ac:grpSpMkLst>
        </pc:grpChg>
        <pc:grpChg chg="del">
          <ac:chgData name="Jorg Liebeherr" userId="4e70e616cda3882f" providerId="LiveId" clId="{D460D541-241C-FF4F-BCC5-B36AD6F17007}" dt="2020-10-27T17:43:05.577" v="76" actId="478"/>
          <ac:grpSpMkLst>
            <pc:docMk/>
            <pc:sldMk cId="687691933" sldId="472"/>
            <ac:grpSpMk id="349198" creationId="{49526A52-79F6-BA41-B9A5-985F32EBE88C}"/>
          </ac:grpSpMkLst>
        </pc:grpChg>
      </pc:sldChg>
      <pc:sldChg chg="del">
        <pc:chgData name="Jorg Liebeherr" userId="4e70e616cda3882f" providerId="LiveId" clId="{D460D541-241C-FF4F-BCC5-B36AD6F17007}" dt="2020-10-27T20:38:17.358" v="204" actId="2696"/>
        <pc:sldMkLst>
          <pc:docMk/>
          <pc:sldMk cId="3707217736" sldId="480"/>
        </pc:sldMkLst>
      </pc:sldChg>
      <pc:sldChg chg="del">
        <pc:chgData name="Jorg Liebeherr" userId="4e70e616cda3882f" providerId="LiveId" clId="{D460D541-241C-FF4F-BCC5-B36AD6F17007}" dt="2020-10-27T20:38:17.438" v="205" actId="2696"/>
        <pc:sldMkLst>
          <pc:docMk/>
          <pc:sldMk cId="1533509306" sldId="481"/>
        </pc:sldMkLst>
      </pc:sldChg>
      <pc:sldChg chg="del">
        <pc:chgData name="Jorg Liebeherr" userId="4e70e616cda3882f" providerId="LiveId" clId="{D460D541-241C-FF4F-BCC5-B36AD6F17007}" dt="2020-10-27T20:38:17.561" v="208" actId="2696"/>
        <pc:sldMkLst>
          <pc:docMk/>
          <pc:sldMk cId="2754984947" sldId="482"/>
        </pc:sldMkLst>
      </pc:sldChg>
      <pc:sldChg chg="del">
        <pc:chgData name="Jorg Liebeherr" userId="4e70e616cda3882f" providerId="LiveId" clId="{D460D541-241C-FF4F-BCC5-B36AD6F17007}" dt="2020-10-27T20:38:17.506" v="206" actId="2696"/>
        <pc:sldMkLst>
          <pc:docMk/>
          <pc:sldMk cId="2288603688" sldId="486"/>
        </pc:sldMkLst>
      </pc:sldChg>
      <pc:sldMasterChg chg="delSldLayout">
        <pc:chgData name="Jorg Liebeherr" userId="4e70e616cda3882f" providerId="LiveId" clId="{D460D541-241C-FF4F-BCC5-B36AD6F17007}" dt="2020-10-27T20:38:17.507" v="207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D460D541-241C-FF4F-BCC5-B36AD6F17007}" dt="2020-10-27T20:38:17.507" v="207" actId="2696"/>
          <pc:sldLayoutMkLst>
            <pc:docMk/>
            <pc:sldMasterMk cId="862253850" sldId="2147483648"/>
            <pc:sldLayoutMk cId="3720028541" sldId="2147483662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C37B3-1136-2044-BC6F-C20AAFBB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7E08D-604D-0A4A-8931-C62D00ED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D76D0-09BA-0D45-90FA-FEE7984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52400"/>
            <a:ext cx="11988800" cy="9144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" y="1371600"/>
            <a:ext cx="5842000" cy="48768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371600"/>
            <a:ext cx="5842000" cy="48768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352DCA3-FB44-8844-9AD0-BDD4446C690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F1CC7-0B9F-1645-B154-2319899184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305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52400"/>
            <a:ext cx="119888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" y="1371600"/>
            <a:ext cx="5842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48400" y="1371600"/>
            <a:ext cx="58420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48400" y="3886200"/>
            <a:ext cx="58420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97D5EB-4B9A-EA4C-BED3-9961E0686AF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EEB3E-119A-2442-9647-FD9C8E45E7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90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1122363"/>
            <a:ext cx="10679812" cy="2387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Spanning Tree Protocol</a:t>
            </a:r>
            <a:endParaRPr lang="en-US" sz="6000" b="0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 dirty="0"/>
              <a:t>ECE 461</a:t>
            </a:r>
            <a:br>
              <a:rPr lang="en-US" dirty="0"/>
            </a:br>
            <a:r>
              <a:rPr lang="en-US" dirty="0"/>
              <a:t>Professor </a:t>
            </a:r>
            <a:r>
              <a:rPr lang="en-US" dirty="0" err="1"/>
              <a:t>Jorg</a:t>
            </a:r>
            <a:r>
              <a:rPr lang="en-US" dirty="0"/>
              <a:t> </a:t>
            </a:r>
            <a:r>
              <a:rPr lang="en-US" dirty="0" err="1"/>
              <a:t>Liebeherr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E0F12-AC61-AA40-A2D2-D811CDE78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id="{F0659929-FD1D-5B41-A930-86995FAD36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Steps of Spanning Tree algorithm	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B9A26B52-0876-3B4D-A98D-B8C69C488D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Each bridge is sending out BPDUs that contain the following information:</a:t>
            </a:r>
          </a:p>
          <a:p>
            <a:pPr>
              <a:lnSpc>
                <a:spcPct val="90000"/>
              </a:lnSpc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The transmission of BPDUs results in the distributed computation of a spanning tree</a:t>
            </a:r>
          </a:p>
        </p:txBody>
      </p:sp>
      <p:sp>
        <p:nvSpPr>
          <p:cNvPr id="34821" name="Text Box 4">
            <a:extLst>
              <a:ext uri="{FF2B5EF4-FFF2-40B4-BE49-F238E27FC236}">
                <a16:creationId xmlns:a16="http://schemas.microsoft.com/office/drawing/2014/main" id="{92E4BDCD-791A-4D4D-B08C-D6BA1E344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8" y="3456710"/>
            <a:ext cx="6301929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>
            <a:lvl1pPr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1pPr>
            <a:lvl2pPr marL="742950" indent="-28575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en-US" sz="2000" i="0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root bridge (what the sending bridge thinks the root is) root path cost for sending bridge</a:t>
            </a:r>
            <a:br>
              <a:rPr lang="en-US" sz="2000" i="0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</a:br>
            <a:r>
              <a:rPr lang="en-US" sz="2000" i="0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Identifies sending bridge</a:t>
            </a:r>
            <a:br>
              <a:rPr lang="en-US" sz="2000" i="0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</a:br>
            <a:r>
              <a:rPr lang="en-US" sz="2000" i="0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Identifies the sending port</a:t>
            </a:r>
          </a:p>
        </p:txBody>
      </p:sp>
      <p:sp>
        <p:nvSpPr>
          <p:cNvPr id="34822" name="Line 5">
            <a:extLst>
              <a:ext uri="{FF2B5EF4-FFF2-40B4-BE49-F238E27FC236}">
                <a16:creationId xmlns:a16="http://schemas.microsoft.com/office/drawing/2014/main" id="{1F817D09-9D3B-504F-88DC-A88B752F90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9367" y="2999509"/>
            <a:ext cx="685800" cy="533400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solidFill>
                <a:schemeClr val="accent5">
                  <a:lumMod val="75000"/>
                </a:schemeClr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34823" name="Line 6">
            <a:extLst>
              <a:ext uri="{FF2B5EF4-FFF2-40B4-BE49-F238E27FC236}">
                <a16:creationId xmlns:a16="http://schemas.microsoft.com/office/drawing/2014/main" id="{E3C7A518-1EA2-4C46-A868-22335C5B67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7567" y="2923309"/>
            <a:ext cx="1143000" cy="990600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34824" name="Line 7">
            <a:extLst>
              <a:ext uri="{FF2B5EF4-FFF2-40B4-BE49-F238E27FC236}">
                <a16:creationId xmlns:a16="http://schemas.microsoft.com/office/drawing/2014/main" id="{7F78E063-4B1D-8044-9754-357A35884F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7567" y="2923309"/>
            <a:ext cx="2362200" cy="1371600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34825" name="Rectangle 8">
            <a:extLst>
              <a:ext uri="{FF2B5EF4-FFF2-40B4-BE49-F238E27FC236}">
                <a16:creationId xmlns:a16="http://schemas.microsoft.com/office/drawing/2014/main" id="{DE21A184-047A-AB4F-A4A2-480C624D5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0367" y="2389909"/>
            <a:ext cx="10668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root ID</a:t>
            </a:r>
          </a:p>
        </p:txBody>
      </p:sp>
      <p:sp>
        <p:nvSpPr>
          <p:cNvPr id="34826" name="Rectangle 9">
            <a:extLst>
              <a:ext uri="{FF2B5EF4-FFF2-40B4-BE49-F238E27FC236}">
                <a16:creationId xmlns:a16="http://schemas.microsoft.com/office/drawing/2014/main" id="{CB7C8E82-8AE7-E242-964C-011C42838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7167" y="2389909"/>
            <a:ext cx="9144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cost</a:t>
            </a:r>
          </a:p>
        </p:txBody>
      </p:sp>
      <p:sp>
        <p:nvSpPr>
          <p:cNvPr id="34827" name="Rectangle 10">
            <a:extLst>
              <a:ext uri="{FF2B5EF4-FFF2-40B4-BE49-F238E27FC236}">
                <a16:creationId xmlns:a16="http://schemas.microsoft.com/office/drawing/2014/main" id="{81C8953C-EE98-3640-A53D-0F1354EEF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567" y="2389909"/>
            <a:ext cx="13716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bridge ID</a:t>
            </a:r>
          </a:p>
        </p:txBody>
      </p:sp>
      <p:sp>
        <p:nvSpPr>
          <p:cNvPr id="34828" name="Rectangle 12">
            <a:extLst>
              <a:ext uri="{FF2B5EF4-FFF2-40B4-BE49-F238E27FC236}">
                <a16:creationId xmlns:a16="http://schemas.microsoft.com/office/drawing/2014/main" id="{97E5C883-FC95-C94A-A6A8-3D8AA1979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3167" y="2389909"/>
            <a:ext cx="11430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port ID</a:t>
            </a:r>
          </a:p>
        </p:txBody>
      </p:sp>
      <p:sp>
        <p:nvSpPr>
          <p:cNvPr id="34829" name="Line 13">
            <a:extLst>
              <a:ext uri="{FF2B5EF4-FFF2-40B4-BE49-F238E27FC236}">
                <a16:creationId xmlns:a16="http://schemas.microsoft.com/office/drawing/2014/main" id="{A4B1691E-8B09-5B4B-8047-52724EE3F9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967" y="2923309"/>
            <a:ext cx="3352800" cy="1524000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A13592-7464-7644-A777-2C441A575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86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>
            <a:extLst>
              <a:ext uri="{FF2B5EF4-FFF2-40B4-BE49-F238E27FC236}">
                <a16:creationId xmlns:a16="http://schemas.microsoft.com/office/drawing/2014/main" id="{5D08176F-3972-474C-A13B-7B3DB62290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Ordering of messages	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D6C2626A-8B24-544B-9978-F4B70D5915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We define an ordering of BPDU messages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en-US" b="1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en-US" b="1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We say M1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advertises a better path to the root </a:t>
            </a:r>
            <a:r>
              <a:rPr lang="en-US" altLang="en-US" dirty="0">
                <a:ea typeface="ＭＳ Ｐゴシック" panose="020B0600070205080204" pitchFamily="34" charset="-128"/>
              </a:rPr>
              <a:t>than M2 (“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M1&lt;&lt;M2</a:t>
            </a:r>
            <a:r>
              <a:rPr lang="en-US" altLang="en-US" dirty="0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) if</a:t>
            </a: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 (R1 &lt; R2), </a:t>
            </a: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Or (R1 == R2) and (C1 &lt; C2), </a:t>
            </a: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Or (R1 == R2) and (C1 == C2) and (B1 &lt; B2), </a:t>
            </a: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Or (R1 == R2) and (C1 == C2) and (B1 == B2) and (P1 &lt; P2)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35845" name="Rectangle 4">
            <a:extLst>
              <a:ext uri="{FF2B5EF4-FFF2-40B4-BE49-F238E27FC236}">
                <a16:creationId xmlns:a16="http://schemas.microsoft.com/office/drawing/2014/main" id="{D7F7707F-C662-1541-A070-B1E26219F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286000"/>
            <a:ext cx="9906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ID R1</a:t>
            </a:r>
          </a:p>
        </p:txBody>
      </p:sp>
      <p:sp>
        <p:nvSpPr>
          <p:cNvPr id="35846" name="Rectangle 5">
            <a:extLst>
              <a:ext uri="{FF2B5EF4-FFF2-40B4-BE49-F238E27FC236}">
                <a16:creationId xmlns:a16="http://schemas.microsoft.com/office/drawing/2014/main" id="{31F7AB18-F032-944F-BA33-48D7DCD0B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286000"/>
            <a:ext cx="6858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C1</a:t>
            </a:r>
          </a:p>
        </p:txBody>
      </p:sp>
      <p:sp>
        <p:nvSpPr>
          <p:cNvPr id="35847" name="Rectangle 6">
            <a:extLst>
              <a:ext uri="{FF2B5EF4-FFF2-40B4-BE49-F238E27FC236}">
                <a16:creationId xmlns:a16="http://schemas.microsoft.com/office/drawing/2014/main" id="{A4C12FC0-1D54-4A42-8FCB-FA230CCA6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286000"/>
            <a:ext cx="9144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ID B1 </a:t>
            </a:r>
          </a:p>
        </p:txBody>
      </p:sp>
      <p:sp>
        <p:nvSpPr>
          <p:cNvPr id="35848" name="Text Box 11">
            <a:extLst>
              <a:ext uri="{FF2B5EF4-FFF2-40B4-BE49-F238E27FC236}">
                <a16:creationId xmlns:a16="http://schemas.microsoft.com/office/drawing/2014/main" id="{AACD6BBC-0DCE-BC47-A3B8-1A4C25332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8194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>
            <a:lvl1pPr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1pPr>
            <a:lvl2pPr marL="742950" indent="-28575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b="1" i="0">
                <a:latin typeface="Calibri" panose="020F0502020204030204" pitchFamily="34" charset="0"/>
                <a:cs typeface="Calibri" panose="020F0502020204030204" pitchFamily="34" charset="0"/>
              </a:rPr>
              <a:t>M1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9" name="Text Box 12">
            <a:extLst>
              <a:ext uri="{FF2B5EF4-FFF2-40B4-BE49-F238E27FC236}">
                <a16:creationId xmlns:a16="http://schemas.microsoft.com/office/drawing/2014/main" id="{A9AC1E9F-FC0E-FB49-AB63-04A372CFB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28194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>
            <a:lvl1pPr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1pPr>
            <a:lvl2pPr marL="742950" indent="-28575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b="1" i="0">
                <a:latin typeface="Calibri" panose="020F0502020204030204" pitchFamily="34" charset="0"/>
                <a:cs typeface="Calibri" panose="020F0502020204030204" pitchFamily="34" charset="0"/>
              </a:rPr>
              <a:t>M2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50" name="Rectangle 13">
            <a:extLst>
              <a:ext uri="{FF2B5EF4-FFF2-40B4-BE49-F238E27FC236}">
                <a16:creationId xmlns:a16="http://schemas.microsoft.com/office/drawing/2014/main" id="{D4A19F94-6549-9244-859F-FA79EC507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286000"/>
            <a:ext cx="9144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ID P1 </a:t>
            </a:r>
          </a:p>
        </p:txBody>
      </p:sp>
      <p:sp>
        <p:nvSpPr>
          <p:cNvPr id="35851" name="Rectangle 14">
            <a:extLst>
              <a:ext uri="{FF2B5EF4-FFF2-40B4-BE49-F238E27FC236}">
                <a16:creationId xmlns:a16="http://schemas.microsoft.com/office/drawing/2014/main" id="{CC22A2A4-B8A9-3848-B0C0-4EE97B46B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286000"/>
            <a:ext cx="9906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ID R2</a:t>
            </a:r>
          </a:p>
        </p:txBody>
      </p:sp>
      <p:sp>
        <p:nvSpPr>
          <p:cNvPr id="35852" name="Rectangle 15">
            <a:extLst>
              <a:ext uri="{FF2B5EF4-FFF2-40B4-BE49-F238E27FC236}">
                <a16:creationId xmlns:a16="http://schemas.microsoft.com/office/drawing/2014/main" id="{C451B272-235A-FE46-889C-52490DD67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2286000"/>
            <a:ext cx="6858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C2</a:t>
            </a:r>
          </a:p>
        </p:txBody>
      </p:sp>
      <p:sp>
        <p:nvSpPr>
          <p:cNvPr id="35853" name="Rectangle 16">
            <a:extLst>
              <a:ext uri="{FF2B5EF4-FFF2-40B4-BE49-F238E27FC236}">
                <a16:creationId xmlns:a16="http://schemas.microsoft.com/office/drawing/2014/main" id="{3D4C4C4F-6A73-CA44-9982-31D62B37E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2286000"/>
            <a:ext cx="9144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ID B2 </a:t>
            </a:r>
          </a:p>
        </p:txBody>
      </p:sp>
      <p:sp>
        <p:nvSpPr>
          <p:cNvPr id="35854" name="Rectangle 17">
            <a:extLst>
              <a:ext uri="{FF2B5EF4-FFF2-40B4-BE49-F238E27FC236}">
                <a16:creationId xmlns:a16="http://schemas.microsoft.com/office/drawing/2014/main" id="{9BC9B04E-54FE-044B-B4AC-CF9FB8DDB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2286000"/>
            <a:ext cx="9144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ID P2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F72EF6-4029-A043-B8E9-A49A806E6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15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>
            <a:extLst>
              <a:ext uri="{FF2B5EF4-FFF2-40B4-BE49-F238E27FC236}">
                <a16:creationId xmlns:a16="http://schemas.microsoft.com/office/drawing/2014/main" id="{FB918B55-C1E1-AD4C-9BDF-1225DC199D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599" y="1624760"/>
            <a:ext cx="10798359" cy="46998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Initially, each bridge assumes that it is the root bridge </a:t>
            </a:r>
          </a:p>
          <a:p>
            <a:pPr>
              <a:defRPr/>
            </a:pPr>
            <a:r>
              <a:rPr lang="en-US" dirty="0"/>
              <a:t>Each bridge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dirty="0"/>
              <a:t> sends BPDUs of this form on its LANs from each port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en-US" dirty="0"/>
              <a:t>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 bridge compares the BPDUs received on all its ports with its own BPDU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A278591C-9D42-9645-AF3F-CFEAB7BC39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Initializing the Spanning Tree Protocol</a:t>
            </a:r>
          </a:p>
        </p:txBody>
      </p:sp>
      <p:sp>
        <p:nvSpPr>
          <p:cNvPr id="36869" name="Rectangle 4">
            <a:extLst>
              <a:ext uri="{FF2B5EF4-FFF2-40B4-BE49-F238E27FC236}">
                <a16:creationId xmlns:a16="http://schemas.microsoft.com/office/drawing/2014/main" id="{2D6C1C08-51C3-C74F-9B31-49C9BFD81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819400"/>
            <a:ext cx="8382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0"/>
              </a:rPr>
              <a:t>B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6870" name="Rectangle 5">
            <a:extLst>
              <a:ext uri="{FF2B5EF4-FFF2-40B4-BE49-F238E27FC236}">
                <a16:creationId xmlns:a16="http://schemas.microsoft.com/office/drawing/2014/main" id="{7C2A9EDE-21D4-5345-98C3-B04BD6CE4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819400"/>
            <a:ext cx="10668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>
                <a:latin typeface="Arial" charset="0"/>
                <a:ea typeface="ＭＳ Ｐゴシック" charset="0"/>
              </a:rPr>
              <a:t>0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6871" name="Rectangle 6">
            <a:extLst>
              <a:ext uri="{FF2B5EF4-FFF2-40B4-BE49-F238E27FC236}">
                <a16:creationId xmlns:a16="http://schemas.microsoft.com/office/drawing/2014/main" id="{084543A4-B358-5D4D-9C55-0C713B264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819400"/>
            <a:ext cx="9144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0"/>
              </a:rPr>
              <a:t>B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6872" name="Rectangle 7">
            <a:extLst>
              <a:ext uri="{FF2B5EF4-FFF2-40B4-BE49-F238E27FC236}">
                <a16:creationId xmlns:a16="http://schemas.microsoft.com/office/drawing/2014/main" id="{1ABF6F3B-2388-C543-A729-078F964B3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819400"/>
            <a:ext cx="9144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0"/>
              </a:rPr>
              <a:t>P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A6209C-D199-3343-B6DE-4037EDB10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68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>
            <a:extLst>
              <a:ext uri="{FF2B5EF4-FFF2-40B4-BE49-F238E27FC236}">
                <a16:creationId xmlns:a16="http://schemas.microsoft.com/office/drawing/2014/main" id="{4C7B597B-2A81-6C4F-A276-916F45B367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599" y="1738116"/>
            <a:ext cx="10564091" cy="4586484"/>
          </a:xfrm>
        </p:spPr>
        <p:txBody>
          <a:bodyPr>
            <a:noAutofit/>
          </a:bodyPr>
          <a:lstStyle/>
          <a:p>
            <a:pPr>
              <a:tabLst>
                <a:tab pos="631825" algn="l"/>
                <a:tab pos="2740025" algn="l"/>
                <a:tab pos="3657600" algn="l"/>
                <a:tab pos="5661025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Each bridge </a:t>
            </a:r>
            <a:r>
              <a:rPr lang="en-US" altLang="en-US" sz="2400" dirty="0">
                <a:solidFill>
                  <a:schemeClr val="accent5"/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2400" dirty="0">
                <a:ea typeface="ＭＳ Ｐゴシック" panose="020B0600070205080204" pitchFamily="34" charset="-128"/>
              </a:rPr>
              <a:t> looks on all its ports for BPDUs that are better than its own BPDUs</a:t>
            </a:r>
          </a:p>
          <a:p>
            <a:pPr>
              <a:tabLst>
                <a:tab pos="631825" algn="l"/>
                <a:tab pos="2740025" algn="l"/>
                <a:tab pos="3657600" algn="l"/>
                <a:tab pos="5661025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Suppose that bridge </a:t>
            </a:r>
            <a:r>
              <a:rPr lang="en-US" altLang="en-US" sz="2400" dirty="0">
                <a:solidFill>
                  <a:schemeClr val="accent5"/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2400" dirty="0">
                <a:ea typeface="ＭＳ Ｐゴシック" panose="020B0600070205080204" pitchFamily="34" charset="-128"/>
              </a:rPr>
              <a:t> currently has  BPDU: 	</a:t>
            </a:r>
          </a:p>
          <a:p>
            <a:pPr>
              <a:buNone/>
              <a:tabLst>
                <a:tab pos="631825" algn="l"/>
                <a:tab pos="2740025" algn="l"/>
                <a:tab pos="3657600" algn="l"/>
                <a:tab pos="5661025" algn="l"/>
              </a:tabLst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buNone/>
              <a:tabLst>
                <a:tab pos="631825" algn="l"/>
                <a:tab pos="2740025" algn="l"/>
                <a:tab pos="3657600" algn="l"/>
                <a:tab pos="5661025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and receives a “better” BPDU (</a:t>
            </a:r>
            <a:r>
              <a:rPr lang="en-US" altLang="ja-JP" sz="24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M2&lt;&lt;M1</a:t>
            </a:r>
            <a:r>
              <a:rPr lang="en-US" altLang="en-US" sz="2400" dirty="0">
                <a:ea typeface="ＭＳ Ｐゴシック" panose="020B0600070205080204" pitchFamily="34" charset="-128"/>
              </a:rPr>
              <a:t>):</a:t>
            </a:r>
          </a:p>
          <a:p>
            <a:pPr>
              <a:tabLst>
                <a:tab pos="631825" algn="l"/>
                <a:tab pos="2740025" algn="l"/>
                <a:tab pos="3657600" algn="l"/>
                <a:tab pos="5661025" algn="l"/>
              </a:tabLst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tabLst>
                <a:tab pos="631825" algn="l"/>
                <a:tab pos="2740025" algn="l"/>
                <a:tab pos="3657600" algn="l"/>
                <a:tab pos="5661025" algn="l"/>
              </a:tabLst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tabLst>
                <a:tab pos="631825" algn="l"/>
                <a:tab pos="2740025" algn="l"/>
                <a:tab pos="3657600" algn="l"/>
                <a:tab pos="5661025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Then B it will update the BPDU to:</a:t>
            </a:r>
          </a:p>
          <a:p>
            <a:pPr marL="0" indent="0">
              <a:buNone/>
              <a:tabLst>
                <a:tab pos="631825" algn="l"/>
                <a:tab pos="2740025" algn="l"/>
                <a:tab pos="3657600" algn="l"/>
                <a:tab pos="5661025" algn="l"/>
              </a:tabLst>
            </a:pPr>
            <a:endParaRPr lang="en-US" altLang="en-US" sz="2400" dirty="0">
              <a:ea typeface="ＭＳ Ｐゴシック" panose="020B0600070205080204" pitchFamily="34" charset="-128"/>
              <a:sym typeface="Math1" pitchFamily="2" charset="2"/>
            </a:endParaRPr>
          </a:p>
          <a:p>
            <a:pPr marL="0" indent="0">
              <a:buNone/>
              <a:tabLst>
                <a:tab pos="631825" algn="l"/>
                <a:tab pos="2740025" algn="l"/>
                <a:tab pos="3657600" algn="l"/>
                <a:tab pos="5661025" algn="l"/>
              </a:tabLst>
            </a:pPr>
            <a:endParaRPr lang="en-US" altLang="en-US" sz="2400" dirty="0">
              <a:ea typeface="ＭＳ Ｐゴシック" panose="020B0600070205080204" pitchFamily="34" charset="-128"/>
              <a:sym typeface="Math1" pitchFamily="2" charset="2"/>
            </a:endParaRPr>
          </a:p>
          <a:p>
            <a:pPr>
              <a:tabLst>
                <a:tab pos="631825" algn="l"/>
                <a:tab pos="2740025" algn="l"/>
                <a:tab pos="3657600" algn="l"/>
                <a:tab pos="5661025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  <a:sym typeface="Math1" pitchFamily="2" charset="2"/>
              </a:rPr>
              <a:t>The port where M2 was received becomes </a:t>
            </a:r>
            <a:r>
              <a:rPr lang="en-US" altLang="ja-JP" sz="2400" dirty="0">
                <a:ea typeface="ＭＳ Ｐゴシック" panose="020B0600070205080204" pitchFamily="34" charset="-128"/>
                <a:sym typeface="Math1" pitchFamily="2" charset="2"/>
              </a:rPr>
              <a:t>the </a:t>
            </a:r>
            <a:r>
              <a:rPr lang="en-US" altLang="ja-JP" sz="24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  <a:sym typeface="Math1" pitchFamily="2" charset="2"/>
              </a:rPr>
              <a:t>root port</a:t>
            </a:r>
            <a:r>
              <a:rPr lang="en-US" altLang="ja-JP" sz="2400" b="1" dirty="0">
                <a:ea typeface="ＭＳ Ｐゴシック" panose="020B0600070205080204" pitchFamily="34" charset="-128"/>
                <a:sym typeface="Math1" pitchFamily="2" charset="2"/>
              </a:rPr>
              <a:t> </a:t>
            </a:r>
            <a:r>
              <a:rPr lang="en-US" altLang="ja-JP" sz="2400" dirty="0">
                <a:ea typeface="ＭＳ Ｐゴシック" panose="020B0600070205080204" pitchFamily="34" charset="-128"/>
                <a:sym typeface="Math1" pitchFamily="2" charset="2"/>
              </a:rPr>
              <a:t>of the bridge</a:t>
            </a:r>
          </a:p>
          <a:p>
            <a:pPr>
              <a:tabLst>
                <a:tab pos="631825" algn="l"/>
                <a:tab pos="2740025" algn="l"/>
                <a:tab pos="3657600" algn="l"/>
                <a:tab pos="5661025" algn="l"/>
              </a:tabLst>
            </a:pPr>
            <a:endParaRPr lang="en-US" altLang="en-US" sz="2400" dirty="0">
              <a:ea typeface="ＭＳ Ｐゴシック" panose="020B0600070205080204" pitchFamily="34" charset="-128"/>
              <a:sym typeface="Math1" pitchFamily="2" charset="2"/>
            </a:endParaRP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D04E7BF1-C3BE-9044-8DB1-DBCDDE4125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Operations of Spanning Tree Protocol</a:t>
            </a:r>
          </a:p>
        </p:txBody>
      </p:sp>
      <p:grpSp>
        <p:nvGrpSpPr>
          <p:cNvPr id="52228" name="Group 45">
            <a:extLst>
              <a:ext uri="{FF2B5EF4-FFF2-40B4-BE49-F238E27FC236}">
                <a16:creationId xmlns:a16="http://schemas.microsoft.com/office/drawing/2014/main" id="{0A95F0B1-DDC9-7749-80DF-6D6782F9BC4B}"/>
              </a:ext>
            </a:extLst>
          </p:cNvPr>
          <p:cNvGrpSpPr>
            <a:grpSpLocks/>
          </p:cNvGrpSpPr>
          <p:nvPr/>
        </p:nvGrpSpPr>
        <p:grpSpPr bwMode="auto">
          <a:xfrm>
            <a:off x="7829074" y="2355273"/>
            <a:ext cx="3276600" cy="457200"/>
            <a:chOff x="480" y="1632"/>
            <a:chExt cx="2064" cy="288"/>
          </a:xfrm>
        </p:grpSpPr>
        <p:grpSp>
          <p:nvGrpSpPr>
            <p:cNvPr id="52241" name="Group 25">
              <a:extLst>
                <a:ext uri="{FF2B5EF4-FFF2-40B4-BE49-F238E27FC236}">
                  <a16:creationId xmlns:a16="http://schemas.microsoft.com/office/drawing/2014/main" id="{4326CF2C-879D-4848-8CD4-87B7A14D5C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1632"/>
              <a:ext cx="1536" cy="288"/>
              <a:chOff x="3840" y="1248"/>
              <a:chExt cx="1536" cy="288"/>
            </a:xfrm>
          </p:grpSpPr>
          <p:sp>
            <p:nvSpPr>
              <p:cNvPr id="37908" name="Rectangle 8">
                <a:extLst>
                  <a:ext uri="{FF2B5EF4-FFF2-40B4-BE49-F238E27FC236}">
                    <a16:creationId xmlns:a16="http://schemas.microsoft.com/office/drawing/2014/main" id="{36F4CAEA-B06B-2548-ADA8-B0C741B241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1248"/>
                <a:ext cx="384" cy="28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189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lIns="91433" tIns="45717" rIns="91433" bIns="45717" anchor="ctr"/>
              <a:lstStyle/>
              <a:p>
                <a:pPr algn="ctr">
                  <a:spcBef>
                    <a:spcPts val="1000"/>
                  </a:spcBef>
                  <a:spcAft>
                    <a:spcPts val="1000"/>
                  </a:spcAft>
                  <a:defRPr/>
                </a:pPr>
                <a:r>
                  <a:rPr lang="en-US">
                    <a:latin typeface="Arial" charset="0"/>
                    <a:ea typeface="ＭＳ Ｐゴシック" charset="0"/>
                  </a:rPr>
                  <a:t>R1</a:t>
                </a:r>
              </a:p>
            </p:txBody>
          </p:sp>
          <p:sp>
            <p:nvSpPr>
              <p:cNvPr id="37909" name="Rectangle 9">
                <a:extLst>
                  <a:ext uri="{FF2B5EF4-FFF2-40B4-BE49-F238E27FC236}">
                    <a16:creationId xmlns:a16="http://schemas.microsoft.com/office/drawing/2014/main" id="{1D9A477E-9E7A-AE4E-A41B-83A69B58E3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1248"/>
                <a:ext cx="384" cy="28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189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lIns="91433" tIns="45717" rIns="91433" bIns="45717" anchor="ctr"/>
              <a:lstStyle/>
              <a:p>
                <a:pPr algn="ctr">
                  <a:spcBef>
                    <a:spcPts val="1000"/>
                  </a:spcBef>
                  <a:spcAft>
                    <a:spcPts val="1000"/>
                  </a:spcAft>
                  <a:defRPr/>
                </a:pPr>
                <a:r>
                  <a:rPr lang="en-US" dirty="0">
                    <a:latin typeface="Arial" charset="0"/>
                    <a:ea typeface="ＭＳ Ｐゴシック" charset="0"/>
                  </a:rPr>
                  <a:t>C1</a:t>
                </a:r>
                <a:endParaRPr lang="en-US" dirty="0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37910" name="Rectangle 10">
                <a:extLst>
                  <a:ext uri="{FF2B5EF4-FFF2-40B4-BE49-F238E27FC236}">
                    <a16:creationId xmlns:a16="http://schemas.microsoft.com/office/drawing/2014/main" id="{DC412086-60E9-9E4B-B3DF-DF9C817A9D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1248"/>
                <a:ext cx="384" cy="28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189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lIns="91433" tIns="45717" rIns="91433" bIns="45717" anchor="ctr"/>
              <a:lstStyle/>
              <a:p>
                <a:pPr algn="ctr">
                  <a:spcBef>
                    <a:spcPts val="1000"/>
                  </a:spcBef>
                  <a:spcAft>
                    <a:spcPts val="1000"/>
                  </a:spcAft>
                  <a:defRPr/>
                </a:pPr>
                <a:r>
                  <a:rPr lang="en-US" dirty="0">
                    <a:solidFill>
                      <a:schemeClr val="accent5"/>
                    </a:solidFill>
                    <a:latin typeface="Arial" charset="0"/>
                    <a:ea typeface="ＭＳ Ｐゴシック" charset="0"/>
                  </a:rPr>
                  <a:t>B</a:t>
                </a:r>
                <a:endParaRPr lang="en-US" dirty="0">
                  <a:solidFill>
                    <a:schemeClr val="accent5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37911" name="Rectangle 11">
                <a:extLst>
                  <a:ext uri="{FF2B5EF4-FFF2-40B4-BE49-F238E27FC236}">
                    <a16:creationId xmlns:a16="http://schemas.microsoft.com/office/drawing/2014/main" id="{6ECF56CA-AF1E-4542-ABB8-97BBACCD3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1248"/>
                <a:ext cx="384" cy="28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189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lIns="91433" tIns="45717" rIns="91433" bIns="45717" anchor="ctr"/>
              <a:lstStyle/>
              <a:p>
                <a:pPr algn="ctr">
                  <a:spcBef>
                    <a:spcPts val="1000"/>
                  </a:spcBef>
                  <a:spcAft>
                    <a:spcPts val="1000"/>
                  </a:spcAft>
                  <a:defRPr/>
                </a:pPr>
                <a:r>
                  <a:rPr lang="en-US" dirty="0">
                    <a:latin typeface="Arial" charset="0"/>
                    <a:ea typeface="ＭＳ Ｐゴシック" charset="0"/>
                  </a:rPr>
                  <a:t>--</a:t>
                </a:r>
                <a:endParaRPr lang="en-US" dirty="0">
                  <a:latin typeface="Times New Roman" charset="0"/>
                  <a:ea typeface="ＭＳ Ｐゴシック" charset="0"/>
                </a:endParaRPr>
              </a:p>
            </p:txBody>
          </p:sp>
        </p:grpSp>
        <p:sp>
          <p:nvSpPr>
            <p:cNvPr id="37907" name="Text Box 31">
              <a:extLst>
                <a:ext uri="{FF2B5EF4-FFF2-40B4-BE49-F238E27FC236}">
                  <a16:creationId xmlns:a16="http://schemas.microsoft.com/office/drawing/2014/main" id="{18897BB9-2BDF-8C43-92BC-3F65B95401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632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3" tIns="45717" rIns="91433" bIns="45717">
              <a:spAutoFit/>
            </a:bodyPr>
            <a:lstStyle>
              <a:lvl1pPr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1pPr>
              <a:lvl2pPr marL="742950" indent="-28575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sz="2000" i="0" dirty="0">
                  <a:latin typeface="Arial" charset="0"/>
                </a:rPr>
                <a:t>M1</a:t>
              </a:r>
              <a:endParaRPr lang="en-US" sz="2000" dirty="0"/>
            </a:p>
          </p:txBody>
        </p:sp>
      </p:grpSp>
      <p:grpSp>
        <p:nvGrpSpPr>
          <p:cNvPr id="52229" name="Group 48">
            <a:extLst>
              <a:ext uri="{FF2B5EF4-FFF2-40B4-BE49-F238E27FC236}">
                <a16:creationId xmlns:a16="http://schemas.microsoft.com/office/drawing/2014/main" id="{2A54A4AE-A82F-EE48-8512-D887771FD28F}"/>
              </a:ext>
            </a:extLst>
          </p:cNvPr>
          <p:cNvGrpSpPr>
            <a:grpSpLocks/>
          </p:cNvGrpSpPr>
          <p:nvPr/>
        </p:nvGrpSpPr>
        <p:grpSpPr bwMode="auto">
          <a:xfrm>
            <a:off x="7829074" y="3090825"/>
            <a:ext cx="3276600" cy="457200"/>
            <a:chOff x="480" y="2304"/>
            <a:chExt cx="2064" cy="288"/>
          </a:xfrm>
        </p:grpSpPr>
        <p:grpSp>
          <p:nvGrpSpPr>
            <p:cNvPr id="52235" name="Group 26">
              <a:extLst>
                <a:ext uri="{FF2B5EF4-FFF2-40B4-BE49-F238E27FC236}">
                  <a16:creationId xmlns:a16="http://schemas.microsoft.com/office/drawing/2014/main" id="{2C577499-48CC-794D-BA7B-CC2FFFDB68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2304"/>
              <a:ext cx="1536" cy="288"/>
              <a:chOff x="3840" y="1248"/>
              <a:chExt cx="1536" cy="288"/>
            </a:xfrm>
          </p:grpSpPr>
          <p:sp>
            <p:nvSpPr>
              <p:cNvPr id="37902" name="Rectangle 27">
                <a:extLst>
                  <a:ext uri="{FF2B5EF4-FFF2-40B4-BE49-F238E27FC236}">
                    <a16:creationId xmlns:a16="http://schemas.microsoft.com/office/drawing/2014/main" id="{1027A61E-014D-7A4F-97AE-6D97A3BA8B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1248"/>
                <a:ext cx="384" cy="28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189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lIns="91433" tIns="45717" rIns="91433" bIns="45717" anchor="ctr"/>
              <a:lstStyle/>
              <a:p>
                <a:pPr algn="ctr">
                  <a:spcBef>
                    <a:spcPts val="1000"/>
                  </a:spcBef>
                  <a:spcAft>
                    <a:spcPts val="1000"/>
                  </a:spcAft>
                  <a:defRPr/>
                </a:pPr>
                <a:r>
                  <a:rPr lang="en-US" dirty="0">
                    <a:latin typeface="Arial" charset="0"/>
                    <a:ea typeface="ＭＳ Ｐゴシック" charset="0"/>
                  </a:rPr>
                  <a:t>R2</a:t>
                </a:r>
              </a:p>
            </p:txBody>
          </p:sp>
          <p:sp>
            <p:nvSpPr>
              <p:cNvPr id="37903" name="Rectangle 28">
                <a:extLst>
                  <a:ext uri="{FF2B5EF4-FFF2-40B4-BE49-F238E27FC236}">
                    <a16:creationId xmlns:a16="http://schemas.microsoft.com/office/drawing/2014/main" id="{53F73082-9D6D-4B45-90D7-CEB27DF1EC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1248"/>
                <a:ext cx="384" cy="28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189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lIns="91433" tIns="45717" rIns="91433" bIns="45717" anchor="ctr"/>
              <a:lstStyle/>
              <a:p>
                <a:pPr algn="ctr">
                  <a:spcBef>
                    <a:spcPts val="1000"/>
                  </a:spcBef>
                  <a:spcAft>
                    <a:spcPts val="1000"/>
                  </a:spcAft>
                  <a:defRPr/>
                </a:pPr>
                <a:r>
                  <a:rPr lang="en-US">
                    <a:latin typeface="Arial" charset="0"/>
                    <a:ea typeface="ＭＳ Ｐゴシック" charset="0"/>
                  </a:rPr>
                  <a:t>C2</a:t>
                </a:r>
              </a:p>
            </p:txBody>
          </p:sp>
          <p:sp>
            <p:nvSpPr>
              <p:cNvPr id="37904" name="Rectangle 29">
                <a:extLst>
                  <a:ext uri="{FF2B5EF4-FFF2-40B4-BE49-F238E27FC236}">
                    <a16:creationId xmlns:a16="http://schemas.microsoft.com/office/drawing/2014/main" id="{0AABC7C8-0D1D-4E4D-B158-207BDCAC4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1248"/>
                <a:ext cx="384" cy="28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189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lIns="91433" tIns="45717" rIns="91433" bIns="45717" anchor="ctr"/>
              <a:lstStyle/>
              <a:p>
                <a:pPr algn="ctr">
                  <a:spcBef>
                    <a:spcPts val="1000"/>
                  </a:spcBef>
                  <a:spcAft>
                    <a:spcPts val="1000"/>
                  </a:spcAft>
                  <a:defRPr/>
                </a:pPr>
                <a:r>
                  <a:rPr lang="en-US">
                    <a:latin typeface="Arial" charset="0"/>
                    <a:ea typeface="ＭＳ Ｐゴシック" charset="0"/>
                  </a:rPr>
                  <a:t>B2</a:t>
                </a:r>
              </a:p>
            </p:txBody>
          </p:sp>
          <p:sp>
            <p:nvSpPr>
              <p:cNvPr id="37905" name="Rectangle 30">
                <a:extLst>
                  <a:ext uri="{FF2B5EF4-FFF2-40B4-BE49-F238E27FC236}">
                    <a16:creationId xmlns:a16="http://schemas.microsoft.com/office/drawing/2014/main" id="{94FC5A91-9067-2449-BE3D-13F9A912D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1248"/>
                <a:ext cx="384" cy="28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189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lIns="91433" tIns="45717" rIns="91433" bIns="45717" anchor="ctr"/>
              <a:lstStyle/>
              <a:p>
                <a:pPr algn="ctr">
                  <a:spcBef>
                    <a:spcPts val="1000"/>
                  </a:spcBef>
                  <a:spcAft>
                    <a:spcPts val="1000"/>
                  </a:spcAft>
                  <a:defRPr/>
                </a:pPr>
                <a:r>
                  <a:rPr lang="en-US" dirty="0">
                    <a:latin typeface="Arial" charset="0"/>
                    <a:ea typeface="ＭＳ Ｐゴシック" charset="0"/>
                  </a:rPr>
                  <a:t>--</a:t>
                </a:r>
              </a:p>
            </p:txBody>
          </p:sp>
        </p:grpSp>
        <p:sp>
          <p:nvSpPr>
            <p:cNvPr id="37901" name="Text Box 32">
              <a:extLst>
                <a:ext uri="{FF2B5EF4-FFF2-40B4-BE49-F238E27FC236}">
                  <a16:creationId xmlns:a16="http://schemas.microsoft.com/office/drawing/2014/main" id="{1511FD20-E164-954A-BAC6-66F96E3B00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342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3" tIns="45717" rIns="91433" bIns="45717">
              <a:spAutoFit/>
            </a:bodyPr>
            <a:lstStyle>
              <a:lvl1pPr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1pPr>
              <a:lvl2pPr marL="742950" indent="-28575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sz="2000" i="0">
                  <a:latin typeface="Arial" charset="0"/>
                </a:rPr>
                <a:t>M2</a:t>
              </a:r>
              <a:endParaRPr lang="en-US" sz="2000"/>
            </a:p>
          </p:txBody>
        </p:sp>
      </p:grpSp>
      <p:grpSp>
        <p:nvGrpSpPr>
          <p:cNvPr id="52230" name="Group 44">
            <a:extLst>
              <a:ext uri="{FF2B5EF4-FFF2-40B4-BE49-F238E27FC236}">
                <a16:creationId xmlns:a16="http://schemas.microsoft.com/office/drawing/2014/main" id="{6D619202-C62F-1444-9F86-BDA81EC46D5C}"/>
              </a:ext>
            </a:extLst>
          </p:cNvPr>
          <p:cNvGrpSpPr>
            <a:grpSpLocks/>
          </p:cNvGrpSpPr>
          <p:nvPr/>
        </p:nvGrpSpPr>
        <p:grpSpPr bwMode="auto">
          <a:xfrm>
            <a:off x="8363103" y="4384964"/>
            <a:ext cx="2743200" cy="457200"/>
            <a:chOff x="912" y="2784"/>
            <a:chExt cx="1728" cy="288"/>
          </a:xfrm>
        </p:grpSpPr>
        <p:sp>
          <p:nvSpPr>
            <p:cNvPr id="37896" name="Rectangle 40">
              <a:extLst>
                <a:ext uri="{FF2B5EF4-FFF2-40B4-BE49-F238E27FC236}">
                  <a16:creationId xmlns:a16="http://schemas.microsoft.com/office/drawing/2014/main" id="{03CC473F-8FE1-3C45-B061-BAD3902FC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784"/>
              <a:ext cx="384" cy="2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189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1433" tIns="45717" rIns="91433" bIns="45717" anchor="ctr"/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R2</a:t>
              </a:r>
            </a:p>
          </p:txBody>
        </p:sp>
        <p:sp>
          <p:nvSpPr>
            <p:cNvPr id="37897" name="Rectangle 41">
              <a:extLst>
                <a:ext uri="{FF2B5EF4-FFF2-40B4-BE49-F238E27FC236}">
                  <a16:creationId xmlns:a16="http://schemas.microsoft.com/office/drawing/2014/main" id="{1B9B50F4-7F05-CB4E-8FC4-454E8E7E0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784"/>
              <a:ext cx="576" cy="2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189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1433" tIns="45717" rIns="91433" bIns="45717" anchor="ctr"/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C2+1</a:t>
              </a:r>
            </a:p>
          </p:txBody>
        </p:sp>
        <p:sp>
          <p:nvSpPr>
            <p:cNvPr id="37898" name="Rectangle 42">
              <a:extLst>
                <a:ext uri="{FF2B5EF4-FFF2-40B4-BE49-F238E27FC236}">
                  <a16:creationId xmlns:a16="http://schemas.microsoft.com/office/drawing/2014/main" id="{8D2602B7-7113-B745-9CB3-75AF479AB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784"/>
              <a:ext cx="384" cy="2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189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1433" tIns="45717" rIns="91433" bIns="45717" anchor="ctr"/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  <a:defRPr/>
              </a:pPr>
              <a:r>
                <a:rPr lang="en-US" dirty="0">
                  <a:solidFill>
                    <a:schemeClr val="accent5"/>
                  </a:solidFill>
                  <a:latin typeface="Arial" charset="0"/>
                  <a:ea typeface="ＭＳ Ｐゴシック" charset="0"/>
                </a:rPr>
                <a:t>B</a:t>
              </a:r>
            </a:p>
          </p:txBody>
        </p:sp>
        <p:sp>
          <p:nvSpPr>
            <p:cNvPr id="37899" name="Rectangle 43">
              <a:extLst>
                <a:ext uri="{FF2B5EF4-FFF2-40B4-BE49-F238E27FC236}">
                  <a16:creationId xmlns:a16="http://schemas.microsoft.com/office/drawing/2014/main" id="{962B5DD1-344C-0148-B9DF-AF65A120D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784"/>
              <a:ext cx="384" cy="2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189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1433" tIns="45717" rIns="91433" bIns="45717" anchor="ctr"/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  <a:defRPr/>
              </a:pPr>
              <a:r>
                <a:rPr lang="en-US" dirty="0">
                  <a:latin typeface="Arial" charset="0"/>
                  <a:ea typeface="ＭＳ Ｐゴシック" charset="0"/>
                </a:rPr>
                <a:t>--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3D766B2-BDAA-3840-89F4-F011F5082CF9}"/>
              </a:ext>
            </a:extLst>
          </p:cNvPr>
          <p:cNvSpPr txBox="1"/>
          <p:nvPr/>
        </p:nvSpPr>
        <p:spPr>
          <a:xfrm>
            <a:off x="990600" y="3642486"/>
            <a:ext cx="564446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Note: Port numbers are set when the BDPU is transmitted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CCAF11-1C00-564B-8580-A0CDF603C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08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>
            <a:extLst>
              <a:ext uri="{FF2B5EF4-FFF2-40B4-BE49-F238E27FC236}">
                <a16:creationId xmlns:a16="http://schemas.microsoft.com/office/drawing/2014/main" id="{A10A19A2-4B26-3B4C-8D40-516EA2464A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745672"/>
            <a:ext cx="6629400" cy="4578927"/>
          </a:xfrm>
        </p:spPr>
        <p:txBody>
          <a:bodyPr>
            <a:normAutofit/>
          </a:bodyPr>
          <a:lstStyle/>
          <a:p>
            <a:pPr>
              <a:tabLst>
                <a:tab pos="631825" algn="l"/>
                <a:tab pos="2740025" algn="l"/>
                <a:tab pos="5661025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Say, </a:t>
            </a:r>
            <a:r>
              <a:rPr lang="en-US" altLang="en-US" sz="2400" dirty="0">
                <a:solidFill>
                  <a:schemeClr val="accent5"/>
                </a:solidFill>
                <a:ea typeface="ＭＳ Ｐゴシック" panose="020B0600070205080204" pitchFamily="34" charset="-128"/>
                <a:sym typeface="Math1" pitchFamily="2" charset="2"/>
              </a:rPr>
              <a:t>B</a:t>
            </a:r>
            <a:r>
              <a:rPr lang="en-US" altLang="en-US" sz="2400" dirty="0">
                <a:ea typeface="ＭＳ Ｐゴシック" panose="020B0600070205080204" pitchFamily="34" charset="-128"/>
                <a:sym typeface="Math1" pitchFamily="2" charset="2"/>
              </a:rPr>
              <a:t> has generated a BPDU  for port x:</a:t>
            </a:r>
          </a:p>
          <a:p>
            <a:pPr marL="0" indent="0">
              <a:buNone/>
              <a:tabLst>
                <a:tab pos="631825" algn="l"/>
                <a:tab pos="2740025" algn="l"/>
                <a:tab pos="5661025" algn="l"/>
              </a:tabLst>
            </a:pPr>
            <a:endParaRPr lang="en-US" altLang="en-US" sz="2400" dirty="0">
              <a:ea typeface="ＭＳ Ｐゴシック" panose="020B0600070205080204" pitchFamily="34" charset="-128"/>
              <a:sym typeface="Math1" pitchFamily="2" charset="2"/>
            </a:endParaRPr>
          </a:p>
          <a:p>
            <a:pPr>
              <a:tabLst>
                <a:tab pos="631825" algn="l"/>
                <a:tab pos="2740025" algn="l"/>
                <a:tab pos="5661025" algn="l"/>
              </a:tabLst>
            </a:pPr>
            <a:r>
              <a:rPr lang="en-US" altLang="en-US" sz="2400" dirty="0">
                <a:solidFill>
                  <a:schemeClr val="accent5"/>
                </a:solidFill>
                <a:ea typeface="ＭＳ Ｐゴシック" panose="020B0600070205080204" pitchFamily="34" charset="-128"/>
                <a:sym typeface="Math1" pitchFamily="2" charset="2"/>
              </a:rPr>
              <a:t>B</a:t>
            </a:r>
            <a:r>
              <a:rPr lang="en-US" altLang="en-US" sz="2400" dirty="0">
                <a:ea typeface="ＭＳ Ｐゴシック" panose="020B0600070205080204" pitchFamily="34" charset="-128"/>
                <a:sym typeface="Math1" pitchFamily="2" charset="2"/>
              </a:rPr>
              <a:t> sends this BPDU on port x only if the BPDU is better (via </a:t>
            </a:r>
            <a:r>
              <a:rPr lang="en-US" altLang="en-US" sz="2400" dirty="0">
                <a:ea typeface="ＭＳ Ｐゴシック" panose="020B0600070205080204" pitchFamily="34" charset="-128"/>
              </a:rPr>
              <a:t>relation “</a:t>
            </a:r>
            <a:r>
              <a:rPr lang="en-US" altLang="ja-JP" sz="2400" b="1" dirty="0">
                <a:ea typeface="ＭＳ Ｐゴシック" panose="020B0600070205080204" pitchFamily="34" charset="-128"/>
                <a:sym typeface="Math1" pitchFamily="2" charset="2"/>
              </a:rPr>
              <a:t>&lt;&lt;</a:t>
            </a:r>
            <a:r>
              <a:rPr lang="en-US" altLang="en-US" sz="2400" dirty="0">
                <a:ea typeface="ＭＳ Ｐゴシック" panose="020B0600070205080204" pitchFamily="34" charset="-128"/>
              </a:rPr>
              <a:t>“</a:t>
            </a:r>
            <a:r>
              <a:rPr lang="en-US" altLang="ja-JP" sz="2400" dirty="0">
                <a:ea typeface="ＭＳ Ｐゴシック" panose="020B0600070205080204" pitchFamily="34" charset="-128"/>
              </a:rPr>
              <a:t>)</a:t>
            </a:r>
            <a:r>
              <a:rPr lang="en-US" altLang="ja-JP" sz="2400" dirty="0">
                <a:ea typeface="ＭＳ Ｐゴシック" panose="020B0600070205080204" pitchFamily="34" charset="-128"/>
                <a:sym typeface="Math1" pitchFamily="2" charset="2"/>
              </a:rPr>
              <a:t> than any BPDU that </a:t>
            </a:r>
            <a:r>
              <a:rPr lang="en-US" altLang="ja-JP" sz="2400" dirty="0">
                <a:solidFill>
                  <a:schemeClr val="accent5"/>
                </a:solidFill>
                <a:ea typeface="ＭＳ Ｐゴシック" panose="020B0600070205080204" pitchFamily="34" charset="-128"/>
                <a:sym typeface="Math1" pitchFamily="2" charset="2"/>
              </a:rPr>
              <a:t>B</a:t>
            </a:r>
            <a:r>
              <a:rPr lang="en-US" altLang="ja-JP" sz="2400" dirty="0">
                <a:ea typeface="ＭＳ Ｐゴシック" panose="020B0600070205080204" pitchFamily="34" charset="-128"/>
                <a:sym typeface="Math1" pitchFamily="2" charset="2"/>
              </a:rPr>
              <a:t> received on port x. </a:t>
            </a:r>
          </a:p>
          <a:p>
            <a:pPr>
              <a:tabLst>
                <a:tab pos="631825" algn="l"/>
                <a:tab pos="2740025" algn="l"/>
                <a:tab pos="5661025" algn="l"/>
              </a:tabLst>
            </a:pPr>
            <a:endParaRPr lang="en-US" altLang="en-US" sz="2400" dirty="0">
              <a:ea typeface="ＭＳ Ｐゴシック" panose="020B0600070205080204" pitchFamily="34" charset="-128"/>
              <a:sym typeface="Math1" pitchFamily="2" charset="2"/>
            </a:endParaRPr>
          </a:p>
          <a:p>
            <a:pPr>
              <a:tabLst>
                <a:tab pos="631825" algn="l"/>
                <a:tab pos="2740025" algn="l"/>
                <a:tab pos="5661025" algn="l"/>
              </a:tabLst>
            </a:pPr>
            <a:endParaRPr lang="en-US" altLang="en-US" sz="2400" dirty="0">
              <a:ea typeface="ＭＳ Ｐゴシック" panose="020B0600070205080204" pitchFamily="34" charset="-128"/>
              <a:sym typeface="Math1" pitchFamily="2" charset="2"/>
            </a:endParaRPr>
          </a:p>
          <a:p>
            <a:pPr>
              <a:tabLst>
                <a:tab pos="631825" algn="l"/>
                <a:tab pos="2740025" algn="l"/>
                <a:tab pos="5661025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  <a:sym typeface="Math1" pitchFamily="2" charset="2"/>
              </a:rPr>
              <a:t>If B sends its BPDU on port x, </a:t>
            </a:r>
          </a:p>
          <a:p>
            <a:pPr lvl="1">
              <a:tabLst>
                <a:tab pos="631825" algn="l"/>
                <a:tab pos="2740025" algn="l"/>
                <a:tab pos="5661025" algn="l"/>
              </a:tabLst>
            </a:pPr>
            <a:r>
              <a:rPr lang="en-US" altLang="en-US" sz="2200" dirty="0">
                <a:ea typeface="ＭＳ Ｐゴシック" panose="020B0600070205080204" pitchFamily="34" charset="-128"/>
                <a:sym typeface="Math1" pitchFamily="2" charset="2"/>
              </a:rPr>
              <a:t>B becomes the 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  <a:sym typeface="Math1" pitchFamily="2" charset="2"/>
              </a:rPr>
              <a:t>designated bridge </a:t>
            </a:r>
            <a:r>
              <a:rPr lang="en-US" altLang="en-US" sz="2200" dirty="0">
                <a:ea typeface="ＭＳ Ｐゴシック" panose="020B0600070205080204" pitchFamily="34" charset="-128"/>
                <a:sym typeface="Math1" pitchFamily="2" charset="2"/>
              </a:rPr>
              <a:t>for the LAN to which port x connects, and </a:t>
            </a:r>
          </a:p>
          <a:p>
            <a:pPr lvl="1">
              <a:tabLst>
                <a:tab pos="631825" algn="l"/>
                <a:tab pos="2740025" algn="l"/>
                <a:tab pos="5661025" algn="l"/>
              </a:tabLst>
            </a:pPr>
            <a:r>
              <a:rPr lang="en-US" altLang="en-US" sz="2200" dirty="0">
                <a:ea typeface="ＭＳ Ｐゴシック" panose="020B0600070205080204" pitchFamily="34" charset="-128"/>
                <a:sym typeface="Math1" pitchFamily="2" charset="2"/>
              </a:rPr>
              <a:t>port x becomes the </a:t>
            </a:r>
            <a:r>
              <a:rPr lang="en-US" altLang="en-US" sz="22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  <a:sym typeface="Math1" pitchFamily="2" charset="2"/>
              </a:rPr>
              <a:t>designated port</a:t>
            </a:r>
            <a:r>
              <a:rPr lang="en-US" altLang="en-US" sz="2200" dirty="0">
                <a:ea typeface="ＭＳ Ｐゴシック" panose="020B0600070205080204" pitchFamily="34" charset="-128"/>
                <a:sym typeface="Math1" pitchFamily="2" charset="2"/>
              </a:rPr>
              <a:t> of that LAN</a:t>
            </a: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663220FA-C8AB-0D4E-9933-D26236A251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When to send a BPDU?</a:t>
            </a:r>
          </a:p>
        </p:txBody>
      </p:sp>
      <p:sp>
        <p:nvSpPr>
          <p:cNvPr id="38917" name="Rectangle 4">
            <a:extLst>
              <a:ext uri="{FF2B5EF4-FFF2-40B4-BE49-F238E27FC236}">
                <a16:creationId xmlns:a16="http://schemas.microsoft.com/office/drawing/2014/main" id="{54698C95-DAE6-714C-8942-CCEAB26E7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4537" y="1648691"/>
            <a:ext cx="13716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>
                <a:latin typeface="Arial" charset="0"/>
                <a:ea typeface="ＭＳ Ｐゴシック" charset="0"/>
              </a:rPr>
              <a:t>R</a:t>
            </a:r>
          </a:p>
        </p:txBody>
      </p:sp>
      <p:sp>
        <p:nvSpPr>
          <p:cNvPr id="38918" name="Rectangle 5">
            <a:extLst>
              <a:ext uri="{FF2B5EF4-FFF2-40B4-BE49-F238E27FC236}">
                <a16:creationId xmlns:a16="http://schemas.microsoft.com/office/drawing/2014/main" id="{98F31449-8EAB-7848-BBAF-3FF2F49D5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6137" y="1648691"/>
            <a:ext cx="10668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>
                <a:latin typeface="Arial" charset="0"/>
                <a:ea typeface="ＭＳ Ｐゴシック" charset="0"/>
              </a:rPr>
              <a:t>Cost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8919" name="Rectangle 6">
            <a:extLst>
              <a:ext uri="{FF2B5EF4-FFF2-40B4-BE49-F238E27FC236}">
                <a16:creationId xmlns:a16="http://schemas.microsoft.com/office/drawing/2014/main" id="{0469E97F-3863-A643-874C-4CD924BE7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2937" y="1648691"/>
            <a:ext cx="9144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dirty="0">
                <a:solidFill>
                  <a:schemeClr val="accent5"/>
                </a:solidFill>
                <a:latin typeface="Arial" charset="0"/>
                <a:ea typeface="ＭＳ Ｐゴシック" charset="0"/>
              </a:rPr>
              <a:t>B</a:t>
            </a:r>
            <a:endParaRPr lang="en-US" dirty="0">
              <a:solidFill>
                <a:schemeClr val="accent5"/>
              </a:solidFill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53255" name="Object 7">
            <a:extLst>
              <a:ext uri="{FF2B5EF4-FFF2-40B4-BE49-F238E27FC236}">
                <a16:creationId xmlns:a16="http://schemas.microsoft.com/office/drawing/2014/main" id="{0973775C-F475-F348-8DD5-CB2A70A325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43594"/>
              </p:ext>
            </p:extLst>
          </p:nvPr>
        </p:nvGraphicFramePr>
        <p:xfrm>
          <a:off x="7206253" y="2936535"/>
          <a:ext cx="4267200" cy="27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VISIO" r:id="rId3" imgW="20726400" imgH="12039600" progId="Visio.Drawing.4">
                  <p:embed/>
                </p:oleObj>
              </mc:Choice>
              <mc:Fallback>
                <p:oleObj name="VISIO" r:id="rId3" imgW="20726400" imgH="12039600" progId="Visio.Drawing.4">
                  <p:embed/>
                  <p:pic>
                    <p:nvPicPr>
                      <p:cNvPr id="53255" name="Object 7">
                        <a:extLst>
                          <a:ext uri="{FF2B5EF4-FFF2-40B4-BE49-F238E27FC236}">
                            <a16:creationId xmlns:a16="http://schemas.microsoft.com/office/drawing/2014/main" id="{0973775C-F475-F348-8DD5-CB2A70A325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6253" y="2936535"/>
                        <a:ext cx="4267200" cy="276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1" name="Rectangle 8">
            <a:extLst>
              <a:ext uri="{FF2B5EF4-FFF2-40B4-BE49-F238E27FC236}">
                <a16:creationId xmlns:a16="http://schemas.microsoft.com/office/drawing/2014/main" id="{1AB14751-932E-E14F-B8C4-FE5564FA9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7337" y="1648691"/>
            <a:ext cx="9144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>
                <a:latin typeface="Arial" charset="0"/>
                <a:ea typeface="ＭＳ Ｐゴシック" charset="0"/>
              </a:rPr>
              <a:t>x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05D011-C0AF-E144-AE14-F14FB1F8F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0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>
            <a:extLst>
              <a:ext uri="{FF2B5EF4-FFF2-40B4-BE49-F238E27FC236}">
                <a16:creationId xmlns:a16="http://schemas.microsoft.com/office/drawing/2014/main" id="{E85153C7-17F7-E541-B9A8-E723C71240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Selecting the ports for the spanning tree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882CD73E-3E5F-1A4D-A551-0D06207F7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Each bridges makes a local decision which of its ports are part of the spanning tree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The root port is part of the spanning tree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All designated ports are part of the spanning tree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All other ports are not part of the spanning tree</a:t>
            </a:r>
          </a:p>
          <a:p>
            <a:pPr lvl="2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Only ports that are in the spanning tree forward frames </a:t>
            </a:r>
            <a:r>
              <a:rPr lang="en-US" altLang="en-US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(= forwarding state)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Ports that are not in the spanning tree do not forward frames </a:t>
            </a:r>
            <a:r>
              <a:rPr lang="en-US" altLang="en-US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(= blocking state)</a:t>
            </a:r>
          </a:p>
          <a:p>
            <a:endParaRPr lang="en-US" altLang="en-US" sz="24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In this way, forwarding loops are avoided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B397D8-6187-5D43-9CBB-E315415B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35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8BC770C6-C585-8744-94E1-BE1F02CA21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387" y="401782"/>
            <a:ext cx="11236456" cy="914400"/>
          </a:xfrm>
        </p:spPr>
        <p:txBody>
          <a:bodyPr/>
          <a:lstStyle/>
          <a:p>
            <a:pPr>
              <a:defRPr/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Building the  spanning tree</a:t>
            </a:r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815EB3C9-20A0-B94C-8782-0B731072A5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33030" y="1783458"/>
            <a:ext cx="5312169" cy="4464942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Consider the network on the right.</a:t>
            </a:r>
          </a:p>
          <a:p>
            <a:pPr>
              <a:defRPr/>
            </a:pPr>
            <a:r>
              <a:rPr lang="en-US" sz="2000" dirty="0"/>
              <a:t>Assume that the bridges have calculated the designated ports (D) and the root ports (P) as indicated. 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What is the spanning tree?</a:t>
            </a:r>
          </a:p>
          <a:p>
            <a:pPr lvl="1">
              <a:defRPr/>
            </a:pPr>
            <a:r>
              <a:rPr lang="en-US" sz="2000" dirty="0"/>
              <a:t>On each LAN, connect R ports to the D port on this LAN</a:t>
            </a:r>
          </a:p>
          <a:p>
            <a:pPr lvl="1">
              <a:defRPr/>
            </a:pPr>
            <a:r>
              <a:rPr lang="en-US" sz="2000" dirty="0"/>
              <a:t>At each switch, connect D ports to R port</a:t>
            </a:r>
          </a:p>
        </p:txBody>
      </p:sp>
      <p:graphicFrame>
        <p:nvGraphicFramePr>
          <p:cNvPr id="55300" name="Object 3">
            <a:extLst>
              <a:ext uri="{FF2B5EF4-FFF2-40B4-BE49-F238E27FC236}">
                <a16:creationId xmlns:a16="http://schemas.microsoft.com/office/drawing/2014/main" id="{EACF9F6F-7176-6D4F-A19A-79E390E527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006641"/>
              </p:ext>
            </p:extLst>
          </p:nvPr>
        </p:nvGraphicFramePr>
        <p:xfrm>
          <a:off x="6324601" y="1609371"/>
          <a:ext cx="3965575" cy="494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VISIO" r:id="rId3" imgW="18224500" imgH="21640800" progId="Visio.Drawing.6">
                  <p:embed/>
                </p:oleObj>
              </mc:Choice>
              <mc:Fallback>
                <p:oleObj name="VISIO" r:id="rId3" imgW="18224500" imgH="21640800" progId="Visio.Drawing.6">
                  <p:embed/>
                  <p:pic>
                    <p:nvPicPr>
                      <p:cNvPr id="55300" name="Object 3">
                        <a:extLst>
                          <a:ext uri="{FF2B5EF4-FFF2-40B4-BE49-F238E27FC236}">
                            <a16:creationId xmlns:a16="http://schemas.microsoft.com/office/drawing/2014/main" id="{EACF9F6F-7176-6D4F-A19A-79E390E527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1" y="1609371"/>
                        <a:ext cx="3965575" cy="4948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86C1F2-B4A6-F342-8B3D-E81205438C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9F1CC7-0B9F-1645-B154-2319899184F6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7613EF-3698-4246-BA40-2351CB580501}"/>
              </a:ext>
            </a:extLst>
          </p:cNvPr>
          <p:cNvGrpSpPr/>
          <p:nvPr/>
        </p:nvGrpSpPr>
        <p:grpSpPr>
          <a:xfrm>
            <a:off x="6912056" y="1995942"/>
            <a:ext cx="2533662" cy="3848672"/>
            <a:chOff x="7939191" y="1983416"/>
            <a:chExt cx="2533662" cy="3848672"/>
          </a:xfrm>
        </p:grpSpPr>
        <p:sp>
          <p:nvSpPr>
            <p:cNvPr id="14" name="Freeform 1035">
              <a:extLst>
                <a:ext uri="{FF2B5EF4-FFF2-40B4-BE49-F238E27FC236}">
                  <a16:creationId xmlns:a16="http://schemas.microsoft.com/office/drawing/2014/main" id="{05FB9187-2AA4-8544-89F2-51A9CAFFB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680" y="4201726"/>
              <a:ext cx="1233173" cy="1216716"/>
            </a:xfrm>
            <a:custGeom>
              <a:avLst/>
              <a:gdLst>
                <a:gd name="T0" fmla="*/ 20 w 804"/>
                <a:gd name="T1" fmla="*/ 798 h 798"/>
                <a:gd name="T2" fmla="*/ 131 w 804"/>
                <a:gd name="T3" fmla="*/ 430 h 798"/>
                <a:gd name="T4" fmla="*/ 804 w 804"/>
                <a:gd name="T5" fmla="*/ 0 h 798"/>
                <a:gd name="T6" fmla="*/ 0 60000 65536"/>
                <a:gd name="T7" fmla="*/ 0 60000 65536"/>
                <a:gd name="T8" fmla="*/ 0 60000 65536"/>
                <a:gd name="connsiteX0" fmla="*/ 0 w 10275"/>
                <a:gd name="connsiteY0" fmla="*/ 27486 h 27486"/>
                <a:gd name="connsiteX1" fmla="*/ 1904 w 10275"/>
                <a:gd name="connsiteY1" fmla="*/ 5388 h 27486"/>
                <a:gd name="connsiteX2" fmla="*/ 10275 w 10275"/>
                <a:gd name="connsiteY2" fmla="*/ 0 h 27486"/>
                <a:gd name="connsiteX0" fmla="*/ 0 w 10275"/>
                <a:gd name="connsiteY0" fmla="*/ 27486 h 27486"/>
                <a:gd name="connsiteX1" fmla="*/ 2953 w 10275"/>
                <a:gd name="connsiteY1" fmla="*/ 12025 h 27486"/>
                <a:gd name="connsiteX2" fmla="*/ 10275 w 10275"/>
                <a:gd name="connsiteY2" fmla="*/ 0 h 27486"/>
                <a:gd name="connsiteX0" fmla="*/ 0 w 9663"/>
                <a:gd name="connsiteY0" fmla="*/ 32916 h 32916"/>
                <a:gd name="connsiteX1" fmla="*/ 2341 w 9663"/>
                <a:gd name="connsiteY1" fmla="*/ 12025 h 32916"/>
                <a:gd name="connsiteX2" fmla="*/ 9663 w 9663"/>
                <a:gd name="connsiteY2" fmla="*/ 0 h 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63" h="32916">
                  <a:moveTo>
                    <a:pt x="0" y="32916"/>
                  </a:moveTo>
                  <a:cubicBezTo>
                    <a:pt x="236" y="32127"/>
                    <a:pt x="712" y="13692"/>
                    <a:pt x="2341" y="12025"/>
                  </a:cubicBezTo>
                  <a:cubicBezTo>
                    <a:pt x="3971" y="10359"/>
                    <a:pt x="7922" y="1128"/>
                    <a:pt x="9663" y="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" name="Freeform 1036">
              <a:extLst>
                <a:ext uri="{FF2B5EF4-FFF2-40B4-BE49-F238E27FC236}">
                  <a16:creationId xmlns:a16="http://schemas.microsoft.com/office/drawing/2014/main" id="{50D1DFE3-AF50-404D-9137-DA9502ED7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9737" y="2801186"/>
              <a:ext cx="1482503" cy="1328934"/>
            </a:xfrm>
            <a:custGeom>
              <a:avLst/>
              <a:gdLst>
                <a:gd name="T0" fmla="*/ 930 w 930"/>
                <a:gd name="T1" fmla="*/ 819 h 819"/>
                <a:gd name="T2" fmla="*/ 195 w 930"/>
                <a:gd name="T3" fmla="*/ 486 h 819"/>
                <a:gd name="T4" fmla="*/ 0 w 930"/>
                <a:gd name="T5" fmla="*/ 0 h 819"/>
                <a:gd name="T6" fmla="*/ 0 60000 65536"/>
                <a:gd name="T7" fmla="*/ 0 60000 65536"/>
                <a:gd name="T8" fmla="*/ 0 60000 65536"/>
                <a:gd name="connsiteX0" fmla="*/ 9396 w 9396"/>
                <a:gd name="connsiteY0" fmla="*/ 28993 h 28993"/>
                <a:gd name="connsiteX1" fmla="*/ 2097 w 9396"/>
                <a:gd name="connsiteY1" fmla="*/ 5934 h 28993"/>
                <a:gd name="connsiteX2" fmla="*/ 0 w 9396"/>
                <a:gd name="connsiteY2" fmla="*/ 0 h 28993"/>
                <a:gd name="connsiteX0" fmla="*/ 10122 w 10122"/>
                <a:gd name="connsiteY0" fmla="*/ 10000 h 10000"/>
                <a:gd name="connsiteX1" fmla="*/ 907 w 10122"/>
                <a:gd name="connsiteY1" fmla="*/ 5582 h 10000"/>
                <a:gd name="connsiteX2" fmla="*/ 122 w 10122"/>
                <a:gd name="connsiteY2" fmla="*/ 0 h 10000"/>
                <a:gd name="connsiteX0" fmla="*/ 10122 w 10122"/>
                <a:gd name="connsiteY0" fmla="*/ 10000 h 10000"/>
                <a:gd name="connsiteX1" fmla="*/ 907 w 10122"/>
                <a:gd name="connsiteY1" fmla="*/ 5582 h 10000"/>
                <a:gd name="connsiteX2" fmla="*/ 122 w 10122"/>
                <a:gd name="connsiteY2" fmla="*/ 0 h 10000"/>
                <a:gd name="connsiteX0" fmla="*/ 10044 w 10044"/>
                <a:gd name="connsiteY0" fmla="*/ 10936 h 10936"/>
                <a:gd name="connsiteX1" fmla="*/ 829 w 10044"/>
                <a:gd name="connsiteY1" fmla="*/ 6518 h 10936"/>
                <a:gd name="connsiteX2" fmla="*/ 285 w 10044"/>
                <a:gd name="connsiteY2" fmla="*/ 0 h 10936"/>
                <a:gd name="connsiteX0" fmla="*/ 10687 w 10687"/>
                <a:gd name="connsiteY0" fmla="*/ 12392 h 12392"/>
                <a:gd name="connsiteX1" fmla="*/ 829 w 10687"/>
                <a:gd name="connsiteY1" fmla="*/ 6518 h 12392"/>
                <a:gd name="connsiteX2" fmla="*/ 285 w 10687"/>
                <a:gd name="connsiteY2" fmla="*/ 0 h 1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7" h="12392">
                  <a:moveTo>
                    <a:pt x="10687" y="12392"/>
                  </a:moveTo>
                  <a:cubicBezTo>
                    <a:pt x="9279" y="12165"/>
                    <a:pt x="2441" y="8027"/>
                    <a:pt x="829" y="6518"/>
                  </a:cubicBezTo>
                  <a:cubicBezTo>
                    <a:pt x="-945" y="5945"/>
                    <a:pt x="754" y="425"/>
                    <a:pt x="285" y="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" name="Freeform 1038">
              <a:extLst>
                <a:ext uri="{FF2B5EF4-FFF2-40B4-BE49-F238E27FC236}">
                  <a16:creationId xmlns:a16="http://schemas.microsoft.com/office/drawing/2014/main" id="{D43A8315-3154-A147-9144-B3EC956ED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9191" y="1983416"/>
              <a:ext cx="1092290" cy="1371747"/>
            </a:xfrm>
            <a:custGeom>
              <a:avLst/>
              <a:gdLst>
                <a:gd name="T0" fmla="*/ 0 w 667"/>
                <a:gd name="T1" fmla="*/ 1150 h 1150"/>
                <a:gd name="T2" fmla="*/ 179 w 667"/>
                <a:gd name="T3" fmla="*/ 77 h 1150"/>
                <a:gd name="T4" fmla="*/ 667 w 667"/>
                <a:gd name="T5" fmla="*/ 685 h 1150"/>
                <a:gd name="T6" fmla="*/ 0 60000 65536"/>
                <a:gd name="T7" fmla="*/ 0 60000 65536"/>
                <a:gd name="T8" fmla="*/ 0 60000 65536"/>
                <a:gd name="connsiteX0" fmla="*/ 0 w 10000"/>
                <a:gd name="connsiteY0" fmla="*/ 14487 h 14487"/>
                <a:gd name="connsiteX1" fmla="*/ 6265 w 10000"/>
                <a:gd name="connsiteY1" fmla="*/ 32 h 14487"/>
                <a:gd name="connsiteX2" fmla="*/ 10000 w 10000"/>
                <a:gd name="connsiteY2" fmla="*/ 10444 h 14487"/>
                <a:gd name="connsiteX0" fmla="*/ 0 w 8736"/>
                <a:gd name="connsiteY0" fmla="*/ 32274 h 32274"/>
                <a:gd name="connsiteX1" fmla="*/ 5001 w 8736"/>
                <a:gd name="connsiteY1" fmla="*/ 32 h 32274"/>
                <a:gd name="connsiteX2" fmla="*/ 8736 w 8736"/>
                <a:gd name="connsiteY2" fmla="*/ 10444 h 32274"/>
                <a:gd name="connsiteX0" fmla="*/ 0 w 10000"/>
                <a:gd name="connsiteY0" fmla="*/ 11118 h 11118"/>
                <a:gd name="connsiteX1" fmla="*/ 5725 w 10000"/>
                <a:gd name="connsiteY1" fmla="*/ 7 h 11118"/>
                <a:gd name="connsiteX2" fmla="*/ 10000 w 10000"/>
                <a:gd name="connsiteY2" fmla="*/ 4354 h 11118"/>
                <a:gd name="connsiteX0" fmla="*/ 0 w 9036"/>
                <a:gd name="connsiteY0" fmla="*/ 11492 h 11492"/>
                <a:gd name="connsiteX1" fmla="*/ 4761 w 9036"/>
                <a:gd name="connsiteY1" fmla="*/ 7 h 11492"/>
                <a:gd name="connsiteX2" fmla="*/ 9036 w 9036"/>
                <a:gd name="connsiteY2" fmla="*/ 4354 h 11492"/>
                <a:gd name="connsiteX0" fmla="*/ 0 w 13068"/>
                <a:gd name="connsiteY0" fmla="*/ 9999 h 9999"/>
                <a:gd name="connsiteX1" fmla="*/ 5269 w 13068"/>
                <a:gd name="connsiteY1" fmla="*/ 5 h 9999"/>
                <a:gd name="connsiteX2" fmla="*/ 13068 w 13068"/>
                <a:gd name="connsiteY2" fmla="*/ 4926 h 9999"/>
                <a:gd name="connsiteX0" fmla="*/ 0 w 10000"/>
                <a:gd name="connsiteY0" fmla="*/ 10000 h 10000"/>
                <a:gd name="connsiteX1" fmla="*/ 4032 w 10000"/>
                <a:gd name="connsiteY1" fmla="*/ 5 h 10000"/>
                <a:gd name="connsiteX2" fmla="*/ 10000 w 10000"/>
                <a:gd name="connsiteY2" fmla="*/ 573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422" y="9582"/>
                    <a:pt x="2418" y="185"/>
                    <a:pt x="4032" y="5"/>
                  </a:cubicBezTo>
                  <a:cubicBezTo>
                    <a:pt x="5644" y="-176"/>
                    <a:pt x="8518" y="5441"/>
                    <a:pt x="10000" y="5739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" name="Freeform 1039">
              <a:extLst>
                <a:ext uri="{FF2B5EF4-FFF2-40B4-BE49-F238E27FC236}">
                  <a16:creationId xmlns:a16="http://schemas.microsoft.com/office/drawing/2014/main" id="{198D5461-39EB-8E47-B5AE-BF0340BC3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2116" y="2817478"/>
              <a:ext cx="1218158" cy="770714"/>
            </a:xfrm>
            <a:custGeom>
              <a:avLst/>
              <a:gdLst>
                <a:gd name="T0" fmla="*/ 819 w 819"/>
                <a:gd name="T1" fmla="*/ 0 h 388"/>
                <a:gd name="T2" fmla="*/ 515 w 819"/>
                <a:gd name="T3" fmla="*/ 381 h 388"/>
                <a:gd name="T4" fmla="*/ 0 w 819"/>
                <a:gd name="T5" fmla="*/ 42 h 388"/>
                <a:gd name="T6" fmla="*/ 0 60000 65536"/>
                <a:gd name="T7" fmla="*/ 0 60000 65536"/>
                <a:gd name="T8" fmla="*/ 0 60000 65536"/>
                <a:gd name="connsiteX0" fmla="*/ 9909 w 9909"/>
                <a:gd name="connsiteY0" fmla="*/ 227 h 10049"/>
                <a:gd name="connsiteX1" fmla="*/ 6197 w 9909"/>
                <a:gd name="connsiteY1" fmla="*/ 10047 h 10049"/>
                <a:gd name="connsiteX2" fmla="*/ 0 w 9909"/>
                <a:gd name="connsiteY2" fmla="*/ 0 h 1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09" h="10049">
                  <a:moveTo>
                    <a:pt x="9909" y="227"/>
                  </a:moveTo>
                  <a:cubicBezTo>
                    <a:pt x="9311" y="1825"/>
                    <a:pt x="7858" y="9866"/>
                    <a:pt x="6197" y="10047"/>
                  </a:cubicBezTo>
                  <a:cubicBezTo>
                    <a:pt x="4537" y="10227"/>
                    <a:pt x="1306" y="1830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8" name="Freeform 1046">
              <a:extLst>
                <a:ext uri="{FF2B5EF4-FFF2-40B4-BE49-F238E27FC236}">
                  <a16:creationId xmlns:a16="http://schemas.microsoft.com/office/drawing/2014/main" id="{8300A7C1-4FEB-BF4B-A606-2512DCCF6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7166" y="5451088"/>
              <a:ext cx="1047750" cy="381000"/>
            </a:xfrm>
            <a:custGeom>
              <a:avLst/>
              <a:gdLst>
                <a:gd name="T0" fmla="*/ 13 w 804"/>
                <a:gd name="T1" fmla="*/ 72 h 798"/>
                <a:gd name="T2" fmla="*/ 89 w 804"/>
                <a:gd name="T3" fmla="*/ 39 h 798"/>
                <a:gd name="T4" fmla="*/ 542 w 804"/>
                <a:gd name="T5" fmla="*/ 0 h 7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04" h="798">
                  <a:moveTo>
                    <a:pt x="20" y="798"/>
                  </a:moveTo>
                  <a:cubicBezTo>
                    <a:pt x="39" y="735"/>
                    <a:pt x="0" y="563"/>
                    <a:pt x="131" y="430"/>
                  </a:cubicBezTo>
                  <a:cubicBezTo>
                    <a:pt x="262" y="297"/>
                    <a:pt x="664" y="90"/>
                    <a:pt x="804" y="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" name="Freeform 1047">
              <a:extLst>
                <a:ext uri="{FF2B5EF4-FFF2-40B4-BE49-F238E27FC236}">
                  <a16:creationId xmlns:a16="http://schemas.microsoft.com/office/drawing/2014/main" id="{4EDB86B6-6FB3-284B-8FCA-15DFCECDAA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233016" y="5451088"/>
              <a:ext cx="1047750" cy="381000"/>
            </a:xfrm>
            <a:custGeom>
              <a:avLst/>
              <a:gdLst>
                <a:gd name="T0" fmla="*/ 13 w 804"/>
                <a:gd name="T1" fmla="*/ 72 h 798"/>
                <a:gd name="T2" fmla="*/ 89 w 804"/>
                <a:gd name="T3" fmla="*/ 39 h 798"/>
                <a:gd name="T4" fmla="*/ 542 w 804"/>
                <a:gd name="T5" fmla="*/ 0 h 7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04" h="798">
                  <a:moveTo>
                    <a:pt x="20" y="798"/>
                  </a:moveTo>
                  <a:cubicBezTo>
                    <a:pt x="39" y="735"/>
                    <a:pt x="0" y="563"/>
                    <a:pt x="131" y="430"/>
                  </a:cubicBezTo>
                  <a:cubicBezTo>
                    <a:pt x="262" y="297"/>
                    <a:pt x="664" y="90"/>
                    <a:pt x="804" y="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769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FB0C-6B3D-6447-BB25-CF4FC852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4CA75-7A6D-ED43-AAA8-26DFF90F0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5760"/>
            <a:ext cx="10839773" cy="4541203"/>
          </a:xfrm>
        </p:spPr>
        <p:txBody>
          <a:bodyPr/>
          <a:lstStyle/>
          <a:p>
            <a:r>
              <a:rPr lang="en-US" dirty="0"/>
              <a:t>Operation of the spanning tree protocol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8BE2B-471E-F047-90E5-524B937CE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3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extLst>
              <a:ext uri="{FF2B5EF4-FFF2-40B4-BE49-F238E27FC236}">
                <a16:creationId xmlns:a16="http://schemas.microsoft.com/office/drawing/2014/main" id="{3036106C-325B-5A4D-AD3F-F9C6AEC66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625600"/>
            <a:ext cx="5943600" cy="8255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030288" algn="l"/>
                <a:tab pos="2282825" algn="l"/>
                <a:tab pos="4684713" algn="l"/>
                <a:tab pos="5661025" algn="l"/>
              </a:tabLst>
              <a:defRPr/>
            </a:pPr>
            <a:r>
              <a:rPr lang="en-US" dirty="0"/>
              <a:t>Assume a frame arrives on port x.</a:t>
            </a:r>
          </a:p>
          <a:p>
            <a:pPr lvl="1">
              <a:buNone/>
              <a:tabLst>
                <a:tab pos="1030288" algn="l"/>
                <a:tab pos="2282825" algn="l"/>
                <a:tab pos="4684713" algn="l"/>
                <a:tab pos="5661025" algn="l"/>
              </a:tabLst>
              <a:defRPr/>
            </a:pPr>
            <a:endParaRPr lang="en-US" dirty="0"/>
          </a:p>
          <a:p>
            <a:pPr lvl="1">
              <a:buNone/>
              <a:tabLst>
                <a:tab pos="1030288" algn="l"/>
                <a:tab pos="2282825" algn="l"/>
                <a:tab pos="4684713" algn="l"/>
                <a:tab pos="5661025" algn="l"/>
              </a:tabLst>
              <a:defRPr/>
            </a:pPr>
            <a:endParaRPr lang="en-US" dirty="0"/>
          </a:p>
          <a:p>
            <a:pPr lvl="1">
              <a:buNone/>
              <a:tabLst>
                <a:tab pos="1030288" algn="l"/>
                <a:tab pos="2282825" algn="l"/>
                <a:tab pos="4684713" algn="l"/>
                <a:tab pos="5661025" algn="l"/>
              </a:tabLst>
              <a:defRPr/>
            </a:pPr>
            <a:endParaRPr lang="en-US" dirty="0"/>
          </a:p>
          <a:p>
            <a:pPr lvl="1">
              <a:buNone/>
              <a:tabLst>
                <a:tab pos="1030288" algn="l"/>
                <a:tab pos="2282825" algn="l"/>
                <a:tab pos="4684713" algn="l"/>
                <a:tab pos="5661025" algn="l"/>
              </a:tabLst>
              <a:defRPr/>
            </a:pPr>
            <a:endParaRPr lang="en-US" sz="2000" b="1" dirty="0"/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73083252-2D83-2F46-9EE9-456FCCF6E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Frame forwarding</a:t>
            </a:r>
          </a:p>
        </p:txBody>
      </p:sp>
      <p:graphicFrame>
        <p:nvGraphicFramePr>
          <p:cNvPr id="38916" name="Object 4">
            <a:extLst>
              <a:ext uri="{FF2B5EF4-FFF2-40B4-BE49-F238E27FC236}">
                <a16:creationId xmlns:a16="http://schemas.microsoft.com/office/drawing/2014/main" id="{6AF84368-B3E6-2546-9834-B26BCE400B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086187"/>
              </p:ext>
            </p:extLst>
          </p:nvPr>
        </p:nvGraphicFramePr>
        <p:xfrm>
          <a:off x="7419976" y="1511301"/>
          <a:ext cx="4397375" cy="27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3" imgW="18237200" imgH="14439900" progId="Visio.Drawing.4">
                  <p:embed/>
                </p:oleObj>
              </mc:Choice>
              <mc:Fallback>
                <p:oleObj name="VISIO" r:id="rId3" imgW="18237200" imgH="14439900" progId="Visio.Drawing.4">
                  <p:embed/>
                  <p:pic>
                    <p:nvPicPr>
                      <p:cNvPr id="38916" name="Object 4">
                        <a:extLst>
                          <a:ext uri="{FF2B5EF4-FFF2-40B4-BE49-F238E27FC236}">
                            <a16:creationId xmlns:a16="http://schemas.microsoft.com/office/drawing/2014/main" id="{6AF84368-B3E6-2546-9834-B26BCE400B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9976" y="1511301"/>
                        <a:ext cx="4397375" cy="276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Rectangle 5">
            <a:extLst>
              <a:ext uri="{FF2B5EF4-FFF2-40B4-BE49-F238E27FC236}">
                <a16:creationId xmlns:a16="http://schemas.microsoft.com/office/drawing/2014/main" id="{5D1616E5-2E24-674B-977E-3632E3FCE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209800"/>
            <a:ext cx="449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spcBef>
                <a:spcPts val="1000"/>
              </a:spcBef>
              <a:spcAft>
                <a:spcPts val="1000"/>
              </a:spcAft>
              <a:buFontTx/>
              <a:buChar char="•"/>
              <a:defRPr/>
            </a:pPr>
            <a:endParaRPr lang="en-CA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4583" name="Rectangle 6">
            <a:extLst>
              <a:ext uri="{FF2B5EF4-FFF2-40B4-BE49-F238E27FC236}">
                <a16:creationId xmlns:a16="http://schemas.microsoft.com/office/drawing/2014/main" id="{57C908DB-FBAE-A548-AE26-9C79FCFCA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09800"/>
            <a:ext cx="3886200" cy="1371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sz="2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Is  MAC address of  </a:t>
            </a:r>
            <a:br>
              <a:rPr lang="en-US" sz="2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destination in MAC</a:t>
            </a:r>
            <a:br>
              <a:rPr lang="en-US" sz="2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table  for ports A, B, or C ?</a:t>
            </a:r>
            <a:endParaRPr lang="en-US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4584" name="Rectangle 7">
            <a:extLst>
              <a:ext uri="{FF2B5EF4-FFF2-40B4-BE49-F238E27FC236}">
                <a16:creationId xmlns:a16="http://schemas.microsoft.com/office/drawing/2014/main" id="{865C8B46-2E0C-4140-B8CE-D0E5D1479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876800"/>
            <a:ext cx="3505200" cy="1371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sz="20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Forward the frame on the</a:t>
            </a:r>
            <a:br>
              <a:rPr lang="en-US" sz="20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20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appropriate port</a:t>
            </a: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4585" name="Rectangle 8">
            <a:extLst>
              <a:ext uri="{FF2B5EF4-FFF2-40B4-BE49-F238E27FC236}">
                <a16:creationId xmlns:a16="http://schemas.microsoft.com/office/drawing/2014/main" id="{A0432362-C606-DF4B-9E94-9B3F310E3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876800"/>
            <a:ext cx="3505200" cy="1371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sz="20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Flood the frame, </a:t>
            </a:r>
            <a:br>
              <a:rPr lang="en-US" sz="200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i.e., </a:t>
            </a:r>
            <a:br>
              <a: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send the frame on all </a:t>
            </a:r>
            <a:br>
              <a: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ports except port x.</a:t>
            </a:r>
          </a:p>
        </p:txBody>
      </p:sp>
      <p:sp>
        <p:nvSpPr>
          <p:cNvPr id="24586" name="Line 9">
            <a:extLst>
              <a:ext uri="{FF2B5EF4-FFF2-40B4-BE49-F238E27FC236}">
                <a16:creationId xmlns:a16="http://schemas.microsoft.com/office/drawing/2014/main" id="{EB06D7A3-2DA7-BC4A-8A2B-A4B4170D5A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3581400"/>
            <a:ext cx="10668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4587" name="Line 10">
            <a:extLst>
              <a:ext uri="{FF2B5EF4-FFF2-40B4-BE49-F238E27FC236}">
                <a16:creationId xmlns:a16="http://schemas.microsoft.com/office/drawing/2014/main" id="{AF7B142A-F9F2-114D-963D-BB6C9B62D3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581400"/>
            <a:ext cx="38100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4588" name="Text Box 11">
            <a:extLst>
              <a:ext uri="{FF2B5EF4-FFF2-40B4-BE49-F238E27FC236}">
                <a16:creationId xmlns:a16="http://schemas.microsoft.com/office/drawing/2014/main" id="{D58A3AE5-ABB4-164F-97A3-99BE08516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038601"/>
            <a:ext cx="1219200" cy="40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>
            <a:lvl1pPr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1pPr>
            <a:lvl2pPr marL="742950" indent="-28575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2000" i="0">
                <a:latin typeface="Calibri" panose="020F0502020204030204" pitchFamily="34" charset="0"/>
                <a:cs typeface="Calibri" panose="020F0502020204030204" pitchFamily="34" charset="0"/>
              </a:rPr>
              <a:t>Found?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9" name="Text Box 12">
            <a:extLst>
              <a:ext uri="{FF2B5EF4-FFF2-40B4-BE49-F238E27FC236}">
                <a16:creationId xmlns:a16="http://schemas.microsoft.com/office/drawing/2014/main" id="{D8DCC50A-0FC8-0E40-BCB9-01439C344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810000"/>
            <a:ext cx="1219200" cy="70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>
            <a:lvl1pPr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1pPr>
            <a:lvl2pPr marL="742950" indent="-28575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2pPr>
            <a:lvl3pPr marL="11430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3pPr>
            <a:lvl4pPr marL="16002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4pPr>
            <a:lvl5pPr marL="2057400" indent="-22860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2000" i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br>
              <a:rPr lang="en-US" sz="2000" i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0">
                <a:latin typeface="Calibri" panose="020F0502020204030204" pitchFamily="34" charset="0"/>
                <a:cs typeface="Calibri" panose="020F0502020204030204" pitchFamily="34" charset="0"/>
              </a:rPr>
              <a:t>found ?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693B4D-D6BB-DF44-A3E0-0D500E7C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38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9B7F9B5F-D7F5-F74C-89DE-D93573908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6441" y="1636096"/>
            <a:ext cx="5486400" cy="4876800"/>
          </a:xfrm>
        </p:spPr>
        <p:txBody>
          <a:bodyPr/>
          <a:lstStyle/>
          <a:p>
            <a:pPr>
              <a:tabLst>
                <a:tab pos="1030288" algn="l"/>
                <a:tab pos="2282825" algn="l"/>
                <a:tab pos="4684713" algn="l"/>
                <a:tab pos="5661025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Consider the two LANs that are connected by two bridges.</a:t>
            </a:r>
          </a:p>
          <a:p>
            <a:pPr>
              <a:tabLst>
                <a:tab pos="1030288" algn="l"/>
                <a:tab pos="2282825" algn="l"/>
                <a:tab pos="4684713" algn="l"/>
                <a:tab pos="5661025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Assume </a:t>
            </a:r>
            <a:r>
              <a:rPr lang="en-US" altLang="en-US" sz="2000" i="1" dirty="0">
                <a:ea typeface="ＭＳ Ｐゴシック" panose="020B0600070205080204" pitchFamily="34" charset="-128"/>
              </a:rPr>
              <a:t>host n</a:t>
            </a:r>
            <a:r>
              <a:rPr lang="en-US" altLang="en-US" sz="2000" dirty="0">
                <a:ea typeface="ＭＳ Ｐゴシック" panose="020B0600070205080204" pitchFamily="34" charset="-128"/>
              </a:rPr>
              <a:t> is transmits a 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ea typeface="ＭＳ Ｐゴシック" panose="020B0600070205080204" pitchFamily="34" charset="-128"/>
              </a:rPr>
              <a:t>frame F with unknown destination.</a:t>
            </a:r>
            <a:endParaRPr lang="en-US" altLang="en-US" sz="2000" b="1" dirty="0">
              <a:ea typeface="ＭＳ Ｐゴシック" panose="020B0600070205080204" pitchFamily="34" charset="-128"/>
            </a:endParaRPr>
          </a:p>
          <a:p>
            <a:pPr>
              <a:buNone/>
              <a:tabLst>
                <a:tab pos="1030288" algn="l"/>
                <a:tab pos="2282825" algn="l"/>
                <a:tab pos="4684713" algn="l"/>
                <a:tab pos="5661025" algn="l"/>
              </a:tabLst>
            </a:pPr>
            <a:r>
              <a:rPr lang="en-US" altLang="en-US" sz="20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What will happen?</a:t>
            </a:r>
          </a:p>
          <a:p>
            <a:pPr>
              <a:tabLst>
                <a:tab pos="1030288" algn="l"/>
                <a:tab pos="2282825" algn="l"/>
                <a:tab pos="4684713" algn="l"/>
                <a:tab pos="5661025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Bridges A and B flood the frame 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ea typeface="ＭＳ Ｐゴシック" panose="020B0600070205080204" pitchFamily="34" charset="-128"/>
              </a:rPr>
              <a:t>to LAN 2.</a:t>
            </a:r>
          </a:p>
          <a:p>
            <a:pPr>
              <a:tabLst>
                <a:tab pos="1030288" algn="l"/>
                <a:tab pos="2282825" algn="l"/>
                <a:tab pos="4684713" algn="l"/>
                <a:tab pos="5661025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Bridge B sees F on LAN 2 (with 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ea typeface="ＭＳ Ｐゴシック" panose="020B0600070205080204" pitchFamily="34" charset="-128"/>
              </a:rPr>
              <a:t>unknown destination), and copies 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ea typeface="ＭＳ Ｐゴシック" panose="020B0600070205080204" pitchFamily="34" charset="-128"/>
              </a:rPr>
              <a:t>the frame back to LAN 1</a:t>
            </a:r>
          </a:p>
          <a:p>
            <a:pPr>
              <a:tabLst>
                <a:tab pos="1030288" algn="l"/>
                <a:tab pos="2282825" algn="l"/>
                <a:tab pos="4684713" algn="l"/>
                <a:tab pos="5661025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Bridge A does the same. </a:t>
            </a:r>
          </a:p>
          <a:p>
            <a:pPr>
              <a:tabLst>
                <a:tab pos="1030288" algn="l"/>
                <a:tab pos="2282825" algn="l"/>
                <a:tab pos="4684713" algn="l"/>
                <a:tab pos="5661025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The copying continues</a:t>
            </a:r>
          </a:p>
          <a:p>
            <a:pPr>
              <a:buNone/>
              <a:tabLst>
                <a:tab pos="1030288" algn="l"/>
                <a:tab pos="2282825" algn="l"/>
                <a:tab pos="4684713" algn="l"/>
                <a:tab pos="5661025" algn="l"/>
              </a:tabLst>
            </a:pPr>
            <a:r>
              <a:rPr lang="en-US" altLang="en-US" sz="20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Where is the problem? What is the solution ?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654F6C24-9E5F-9144-A243-9E133122DB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Danger of loops</a:t>
            </a:r>
          </a:p>
        </p:txBody>
      </p:sp>
      <p:sp>
        <p:nvSpPr>
          <p:cNvPr id="28677" name="Rectangle 4">
            <a:extLst>
              <a:ext uri="{FF2B5EF4-FFF2-40B4-BE49-F238E27FC236}">
                <a16:creationId xmlns:a16="http://schemas.microsoft.com/office/drawing/2014/main" id="{4D89BFAE-EE3C-1C42-85DA-82F17FBD9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209800"/>
            <a:ext cx="449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spcBef>
                <a:spcPts val="1000"/>
              </a:spcBef>
              <a:spcAft>
                <a:spcPts val="1000"/>
              </a:spcAft>
              <a:buFontTx/>
              <a:buChar char="•"/>
              <a:defRPr/>
            </a:pPr>
            <a:endParaRPr lang="en-CA">
              <a:latin typeface="Courier New" charset="0"/>
              <a:ea typeface="ＭＳ Ｐゴシック" charset="0"/>
            </a:endParaRPr>
          </a:p>
        </p:txBody>
      </p:sp>
      <p:graphicFrame>
        <p:nvGraphicFramePr>
          <p:cNvPr id="43013" name="Object 5">
            <a:extLst>
              <a:ext uri="{FF2B5EF4-FFF2-40B4-BE49-F238E27FC236}">
                <a16:creationId xmlns:a16="http://schemas.microsoft.com/office/drawing/2014/main" id="{C0699ED0-6979-5242-88C0-91C1DE41EF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0" y="1752601"/>
          <a:ext cx="5086350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VISIO" r:id="rId3" imgW="36449000" imgH="35394900" progId="Visio.Drawing.4">
                  <p:embed/>
                </p:oleObj>
              </mc:Choice>
              <mc:Fallback>
                <p:oleObj name="VISIO" r:id="rId3" imgW="36449000" imgH="35394900" progId="Visio.Drawing.4">
                  <p:embed/>
                  <p:pic>
                    <p:nvPicPr>
                      <p:cNvPr id="43013" name="Object 5">
                        <a:extLst>
                          <a:ext uri="{FF2B5EF4-FFF2-40B4-BE49-F238E27FC236}">
                            <a16:creationId xmlns:a16="http://schemas.microsoft.com/office/drawing/2014/main" id="{C0699ED0-6979-5242-88C0-91C1DE41EF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752601"/>
                        <a:ext cx="5086350" cy="42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6902" name="Rectangle 6">
            <a:extLst>
              <a:ext uri="{FF2B5EF4-FFF2-40B4-BE49-F238E27FC236}">
                <a16:creationId xmlns:a16="http://schemas.microsoft.com/office/drawing/2014/main" id="{8AE8A5E1-72AF-D54C-A1EE-A5D497644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1" y="4867991"/>
            <a:ext cx="460375" cy="246221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>
            <a:spAutoFit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sz="1600">
                <a:latin typeface="Arial" charset="0"/>
                <a:ea typeface="ＭＳ Ｐゴシック" charset="0"/>
              </a:rPr>
              <a:t>F</a:t>
            </a:r>
            <a:endParaRPr lang="en-US">
              <a:latin typeface="Courier New" charset="0"/>
              <a:ea typeface="ＭＳ Ｐゴシック" charset="0"/>
            </a:endParaRPr>
          </a:p>
        </p:txBody>
      </p:sp>
      <p:grpSp>
        <p:nvGrpSpPr>
          <p:cNvPr id="336917" name="Group 21">
            <a:extLst>
              <a:ext uri="{FF2B5EF4-FFF2-40B4-BE49-F238E27FC236}">
                <a16:creationId xmlns:a16="http://schemas.microsoft.com/office/drawing/2014/main" id="{9618E66B-DC80-B946-93EE-4507871B918B}"/>
              </a:ext>
            </a:extLst>
          </p:cNvPr>
          <p:cNvGrpSpPr>
            <a:grpSpLocks/>
          </p:cNvGrpSpPr>
          <p:nvPr/>
        </p:nvGrpSpPr>
        <p:grpSpPr bwMode="auto">
          <a:xfrm>
            <a:off x="6096001" y="2881313"/>
            <a:ext cx="3813175" cy="1400175"/>
            <a:chOff x="2880" y="1815"/>
            <a:chExt cx="2402" cy="882"/>
          </a:xfrm>
        </p:grpSpPr>
        <p:sp>
          <p:nvSpPr>
            <p:cNvPr id="28692" name="Rectangle 7">
              <a:extLst>
                <a:ext uri="{FF2B5EF4-FFF2-40B4-BE49-F238E27FC236}">
                  <a16:creationId xmlns:a16="http://schemas.microsoft.com/office/drawing/2014/main" id="{764BDC8F-D92E-4D4E-9C87-A6D25D05F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815"/>
              <a:ext cx="290" cy="155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>
              <a:spAutoFit/>
            </a:bodyPr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F</a:t>
              </a: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28693" name="Rectangle 8">
              <a:extLst>
                <a:ext uri="{FF2B5EF4-FFF2-40B4-BE49-F238E27FC236}">
                  <a16:creationId xmlns:a16="http://schemas.microsoft.com/office/drawing/2014/main" id="{4FDF4D36-04C9-7742-8754-E52B9D610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1815"/>
              <a:ext cx="290" cy="155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>
              <a:spAutoFit/>
            </a:bodyPr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F</a:t>
              </a: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43029" name="Freeform 14">
              <a:extLst>
                <a:ext uri="{FF2B5EF4-FFF2-40B4-BE49-F238E27FC236}">
                  <a16:creationId xmlns:a16="http://schemas.microsoft.com/office/drawing/2014/main" id="{A34DDFCD-203B-E94F-965A-F9E9FCE37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2446"/>
              <a:ext cx="894" cy="233"/>
            </a:xfrm>
            <a:custGeom>
              <a:avLst/>
              <a:gdLst>
                <a:gd name="T0" fmla="*/ 0 w 894"/>
                <a:gd name="T1" fmla="*/ 1056 h 1056"/>
                <a:gd name="T2" fmla="*/ 702 w 894"/>
                <a:gd name="T3" fmla="*/ 714 h 1056"/>
                <a:gd name="T4" fmla="*/ 714 w 894"/>
                <a:gd name="T5" fmla="*/ 690 h 1056"/>
                <a:gd name="T6" fmla="*/ 774 w 894"/>
                <a:gd name="T7" fmla="*/ 600 h 1056"/>
                <a:gd name="T8" fmla="*/ 828 w 894"/>
                <a:gd name="T9" fmla="*/ 480 h 1056"/>
                <a:gd name="T10" fmla="*/ 870 w 894"/>
                <a:gd name="T11" fmla="*/ 330 h 1056"/>
                <a:gd name="T12" fmla="*/ 894 w 894"/>
                <a:gd name="T13" fmla="*/ 84 h 1056"/>
                <a:gd name="T14" fmla="*/ 888 w 894"/>
                <a:gd name="T15" fmla="*/ 0 h 10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4" h="1056">
                  <a:moveTo>
                    <a:pt x="0" y="1056"/>
                  </a:moveTo>
                  <a:cubicBezTo>
                    <a:pt x="265" y="1029"/>
                    <a:pt x="515" y="901"/>
                    <a:pt x="702" y="714"/>
                  </a:cubicBezTo>
                  <a:cubicBezTo>
                    <a:pt x="708" y="708"/>
                    <a:pt x="709" y="697"/>
                    <a:pt x="714" y="690"/>
                  </a:cubicBezTo>
                  <a:cubicBezTo>
                    <a:pt x="734" y="662"/>
                    <a:pt x="759" y="631"/>
                    <a:pt x="774" y="600"/>
                  </a:cubicBezTo>
                  <a:cubicBezTo>
                    <a:pt x="850" y="440"/>
                    <a:pt x="781" y="559"/>
                    <a:pt x="828" y="480"/>
                  </a:cubicBezTo>
                  <a:cubicBezTo>
                    <a:pt x="838" y="429"/>
                    <a:pt x="861" y="381"/>
                    <a:pt x="870" y="330"/>
                  </a:cubicBezTo>
                  <a:cubicBezTo>
                    <a:pt x="885" y="249"/>
                    <a:pt x="889" y="166"/>
                    <a:pt x="894" y="84"/>
                  </a:cubicBezTo>
                  <a:cubicBezTo>
                    <a:pt x="892" y="56"/>
                    <a:pt x="888" y="0"/>
                    <a:pt x="888" y="0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030" name="Freeform 15">
              <a:extLst>
                <a:ext uri="{FF2B5EF4-FFF2-40B4-BE49-F238E27FC236}">
                  <a16:creationId xmlns:a16="http://schemas.microsoft.com/office/drawing/2014/main" id="{81347151-0997-EC47-AA62-C0409C20F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" y="2464"/>
              <a:ext cx="912" cy="233"/>
            </a:xfrm>
            <a:custGeom>
              <a:avLst/>
              <a:gdLst>
                <a:gd name="T0" fmla="*/ 912 w 912"/>
                <a:gd name="T1" fmla="*/ 1068 h 1068"/>
                <a:gd name="T2" fmla="*/ 732 w 912"/>
                <a:gd name="T3" fmla="*/ 1002 h 1068"/>
                <a:gd name="T4" fmla="*/ 642 w 912"/>
                <a:gd name="T5" fmla="*/ 954 h 1068"/>
                <a:gd name="T6" fmla="*/ 516 w 912"/>
                <a:gd name="T7" fmla="*/ 888 h 1068"/>
                <a:gd name="T8" fmla="*/ 408 w 912"/>
                <a:gd name="T9" fmla="*/ 816 h 1068"/>
                <a:gd name="T10" fmla="*/ 336 w 912"/>
                <a:gd name="T11" fmla="*/ 756 h 1068"/>
                <a:gd name="T12" fmla="*/ 276 w 912"/>
                <a:gd name="T13" fmla="*/ 690 h 1068"/>
                <a:gd name="T14" fmla="*/ 210 w 912"/>
                <a:gd name="T15" fmla="*/ 612 h 1068"/>
                <a:gd name="T16" fmla="*/ 102 w 912"/>
                <a:gd name="T17" fmla="*/ 438 h 1068"/>
                <a:gd name="T18" fmla="*/ 60 w 912"/>
                <a:gd name="T19" fmla="*/ 342 h 1068"/>
                <a:gd name="T20" fmla="*/ 30 w 912"/>
                <a:gd name="T21" fmla="*/ 216 h 1068"/>
                <a:gd name="T22" fmla="*/ 12 w 912"/>
                <a:gd name="T23" fmla="*/ 72 h 1068"/>
                <a:gd name="T24" fmla="*/ 0 w 912"/>
                <a:gd name="T25" fmla="*/ 0 h 10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12" h="1068">
                  <a:moveTo>
                    <a:pt x="912" y="1068"/>
                  </a:moveTo>
                  <a:cubicBezTo>
                    <a:pt x="872" y="1038"/>
                    <a:pt x="783" y="1015"/>
                    <a:pt x="732" y="1002"/>
                  </a:cubicBezTo>
                  <a:cubicBezTo>
                    <a:pt x="697" y="979"/>
                    <a:pt x="695" y="989"/>
                    <a:pt x="642" y="954"/>
                  </a:cubicBezTo>
                  <a:cubicBezTo>
                    <a:pt x="604" y="929"/>
                    <a:pt x="560" y="899"/>
                    <a:pt x="516" y="888"/>
                  </a:cubicBezTo>
                  <a:cubicBezTo>
                    <a:pt x="483" y="863"/>
                    <a:pt x="438" y="846"/>
                    <a:pt x="408" y="816"/>
                  </a:cubicBezTo>
                  <a:cubicBezTo>
                    <a:pt x="386" y="794"/>
                    <a:pt x="362" y="773"/>
                    <a:pt x="336" y="756"/>
                  </a:cubicBezTo>
                  <a:cubicBezTo>
                    <a:pt x="316" y="726"/>
                    <a:pt x="306" y="710"/>
                    <a:pt x="276" y="690"/>
                  </a:cubicBezTo>
                  <a:cubicBezTo>
                    <a:pt x="257" y="662"/>
                    <a:pt x="230" y="639"/>
                    <a:pt x="210" y="612"/>
                  </a:cubicBezTo>
                  <a:cubicBezTo>
                    <a:pt x="169" y="557"/>
                    <a:pt x="140" y="495"/>
                    <a:pt x="102" y="438"/>
                  </a:cubicBezTo>
                  <a:cubicBezTo>
                    <a:pt x="94" y="405"/>
                    <a:pt x="79" y="371"/>
                    <a:pt x="60" y="342"/>
                  </a:cubicBezTo>
                  <a:cubicBezTo>
                    <a:pt x="50" y="300"/>
                    <a:pt x="44" y="257"/>
                    <a:pt x="30" y="216"/>
                  </a:cubicBezTo>
                  <a:cubicBezTo>
                    <a:pt x="23" y="168"/>
                    <a:pt x="17" y="120"/>
                    <a:pt x="12" y="72"/>
                  </a:cubicBezTo>
                  <a:cubicBezTo>
                    <a:pt x="5" y="2"/>
                    <a:pt x="22" y="22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36918" name="Group 22">
            <a:extLst>
              <a:ext uri="{FF2B5EF4-FFF2-40B4-BE49-F238E27FC236}">
                <a16:creationId xmlns:a16="http://schemas.microsoft.com/office/drawing/2014/main" id="{96C1B11B-930E-EB41-8C36-CFCF4C50B404}"/>
              </a:ext>
            </a:extLst>
          </p:cNvPr>
          <p:cNvGrpSpPr>
            <a:grpSpLocks/>
          </p:cNvGrpSpPr>
          <p:nvPr/>
        </p:nvGrpSpPr>
        <p:grpSpPr bwMode="auto">
          <a:xfrm>
            <a:off x="6305550" y="2830515"/>
            <a:ext cx="3390900" cy="1211263"/>
            <a:chOff x="3012" y="1783"/>
            <a:chExt cx="2136" cy="763"/>
          </a:xfrm>
        </p:grpSpPr>
        <p:sp>
          <p:nvSpPr>
            <p:cNvPr id="28688" name="Rectangle 10">
              <a:extLst>
                <a:ext uri="{FF2B5EF4-FFF2-40B4-BE49-F238E27FC236}">
                  <a16:creationId xmlns:a16="http://schemas.microsoft.com/office/drawing/2014/main" id="{395E4AB3-D98E-2745-9011-F50951056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391"/>
              <a:ext cx="290" cy="155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>
              <a:spAutoFit/>
            </a:bodyPr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F</a:t>
              </a: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43024" name="Freeform 12">
              <a:extLst>
                <a:ext uri="{FF2B5EF4-FFF2-40B4-BE49-F238E27FC236}">
                  <a16:creationId xmlns:a16="http://schemas.microsoft.com/office/drawing/2014/main" id="{CB114101-08A9-A040-BB03-4C12A0F8C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1783"/>
              <a:ext cx="1740" cy="233"/>
            </a:xfrm>
            <a:custGeom>
              <a:avLst/>
              <a:gdLst>
                <a:gd name="T0" fmla="*/ 0 w 1740"/>
                <a:gd name="T1" fmla="*/ 313 h 930"/>
                <a:gd name="T2" fmla="*/ 138 w 1740"/>
                <a:gd name="T3" fmla="*/ 182 h 930"/>
                <a:gd name="T4" fmla="*/ 174 w 1740"/>
                <a:gd name="T5" fmla="*/ 148 h 930"/>
                <a:gd name="T6" fmla="*/ 234 w 1740"/>
                <a:gd name="T7" fmla="*/ 114 h 930"/>
                <a:gd name="T8" fmla="*/ 342 w 1740"/>
                <a:gd name="T9" fmla="*/ 52 h 930"/>
                <a:gd name="T10" fmla="*/ 474 w 1740"/>
                <a:gd name="T11" fmla="*/ 12 h 930"/>
                <a:gd name="T12" fmla="*/ 546 w 1740"/>
                <a:gd name="T13" fmla="*/ 0 h 930"/>
                <a:gd name="T14" fmla="*/ 1164 w 1740"/>
                <a:gd name="T15" fmla="*/ 136 h 930"/>
                <a:gd name="T16" fmla="*/ 1344 w 1740"/>
                <a:gd name="T17" fmla="*/ 308 h 930"/>
                <a:gd name="T18" fmla="*/ 1440 w 1740"/>
                <a:gd name="T19" fmla="*/ 410 h 930"/>
                <a:gd name="T20" fmla="*/ 1482 w 1740"/>
                <a:gd name="T21" fmla="*/ 467 h 930"/>
                <a:gd name="T22" fmla="*/ 1590 w 1740"/>
                <a:gd name="T23" fmla="*/ 626 h 930"/>
                <a:gd name="T24" fmla="*/ 1632 w 1740"/>
                <a:gd name="T25" fmla="*/ 689 h 930"/>
                <a:gd name="T26" fmla="*/ 1692 w 1740"/>
                <a:gd name="T27" fmla="*/ 797 h 930"/>
                <a:gd name="T28" fmla="*/ 1728 w 1740"/>
                <a:gd name="T29" fmla="*/ 854 h 930"/>
                <a:gd name="T30" fmla="*/ 1728 w 1740"/>
                <a:gd name="T31" fmla="*/ 883 h 9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40" h="930">
                  <a:moveTo>
                    <a:pt x="0" y="330"/>
                  </a:moveTo>
                  <a:cubicBezTo>
                    <a:pt x="36" y="276"/>
                    <a:pt x="87" y="231"/>
                    <a:pt x="138" y="192"/>
                  </a:cubicBezTo>
                  <a:cubicBezTo>
                    <a:pt x="152" y="182"/>
                    <a:pt x="162" y="168"/>
                    <a:pt x="174" y="156"/>
                  </a:cubicBezTo>
                  <a:cubicBezTo>
                    <a:pt x="211" y="119"/>
                    <a:pt x="201" y="144"/>
                    <a:pt x="234" y="120"/>
                  </a:cubicBezTo>
                  <a:cubicBezTo>
                    <a:pt x="269" y="95"/>
                    <a:pt x="302" y="72"/>
                    <a:pt x="342" y="54"/>
                  </a:cubicBezTo>
                  <a:cubicBezTo>
                    <a:pt x="383" y="36"/>
                    <a:pt x="431" y="26"/>
                    <a:pt x="474" y="12"/>
                  </a:cubicBezTo>
                  <a:cubicBezTo>
                    <a:pt x="497" y="4"/>
                    <a:pt x="546" y="0"/>
                    <a:pt x="546" y="0"/>
                  </a:cubicBezTo>
                  <a:cubicBezTo>
                    <a:pt x="762" y="6"/>
                    <a:pt x="984" y="9"/>
                    <a:pt x="1164" y="144"/>
                  </a:cubicBezTo>
                  <a:cubicBezTo>
                    <a:pt x="1230" y="194"/>
                    <a:pt x="1289" y="262"/>
                    <a:pt x="1344" y="324"/>
                  </a:cubicBezTo>
                  <a:cubicBezTo>
                    <a:pt x="1377" y="361"/>
                    <a:pt x="1401" y="401"/>
                    <a:pt x="1440" y="432"/>
                  </a:cubicBezTo>
                  <a:cubicBezTo>
                    <a:pt x="1448" y="457"/>
                    <a:pt x="1468" y="470"/>
                    <a:pt x="1482" y="492"/>
                  </a:cubicBezTo>
                  <a:cubicBezTo>
                    <a:pt x="1517" y="549"/>
                    <a:pt x="1557" y="603"/>
                    <a:pt x="1590" y="660"/>
                  </a:cubicBezTo>
                  <a:cubicBezTo>
                    <a:pt x="1629" y="727"/>
                    <a:pt x="1596" y="690"/>
                    <a:pt x="1632" y="726"/>
                  </a:cubicBezTo>
                  <a:cubicBezTo>
                    <a:pt x="1645" y="765"/>
                    <a:pt x="1675" y="801"/>
                    <a:pt x="1692" y="840"/>
                  </a:cubicBezTo>
                  <a:cubicBezTo>
                    <a:pt x="1701" y="861"/>
                    <a:pt x="1728" y="900"/>
                    <a:pt x="1728" y="900"/>
                  </a:cubicBezTo>
                  <a:cubicBezTo>
                    <a:pt x="1735" y="927"/>
                    <a:pt x="1740" y="918"/>
                    <a:pt x="1728" y="930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690" name="Rectangle 13">
              <a:extLst>
                <a:ext uri="{FF2B5EF4-FFF2-40B4-BE49-F238E27FC236}">
                  <a16:creationId xmlns:a16="http://schemas.microsoft.com/office/drawing/2014/main" id="{DB8C493D-10B4-8642-8F9F-6E219BF3E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391"/>
              <a:ext cx="290" cy="155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>
              <a:spAutoFit/>
            </a:bodyPr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  <a:defRPr/>
              </a:pPr>
              <a:r>
                <a:rPr lang="en-US" sz="1600">
                  <a:latin typeface="Arial" charset="0"/>
                  <a:ea typeface="ＭＳ Ｐゴシック" charset="0"/>
                </a:rPr>
                <a:t>F</a:t>
              </a: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43026" name="Freeform 16">
              <a:extLst>
                <a:ext uri="{FF2B5EF4-FFF2-40B4-BE49-F238E27FC236}">
                  <a16:creationId xmlns:a16="http://schemas.microsoft.com/office/drawing/2014/main" id="{ACA4958D-07E4-A64E-BF4C-DFF99EDE496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408" y="1783"/>
              <a:ext cx="1740" cy="233"/>
            </a:xfrm>
            <a:custGeom>
              <a:avLst/>
              <a:gdLst>
                <a:gd name="T0" fmla="*/ 0 w 1740"/>
                <a:gd name="T1" fmla="*/ 313 h 930"/>
                <a:gd name="T2" fmla="*/ 138 w 1740"/>
                <a:gd name="T3" fmla="*/ 182 h 930"/>
                <a:gd name="T4" fmla="*/ 174 w 1740"/>
                <a:gd name="T5" fmla="*/ 148 h 930"/>
                <a:gd name="T6" fmla="*/ 234 w 1740"/>
                <a:gd name="T7" fmla="*/ 114 h 930"/>
                <a:gd name="T8" fmla="*/ 342 w 1740"/>
                <a:gd name="T9" fmla="*/ 52 h 930"/>
                <a:gd name="T10" fmla="*/ 474 w 1740"/>
                <a:gd name="T11" fmla="*/ 12 h 930"/>
                <a:gd name="T12" fmla="*/ 546 w 1740"/>
                <a:gd name="T13" fmla="*/ 0 h 930"/>
                <a:gd name="T14" fmla="*/ 1164 w 1740"/>
                <a:gd name="T15" fmla="*/ 136 h 930"/>
                <a:gd name="T16" fmla="*/ 1344 w 1740"/>
                <a:gd name="T17" fmla="*/ 308 h 930"/>
                <a:gd name="T18" fmla="*/ 1440 w 1740"/>
                <a:gd name="T19" fmla="*/ 410 h 930"/>
                <a:gd name="T20" fmla="*/ 1482 w 1740"/>
                <a:gd name="T21" fmla="*/ 467 h 930"/>
                <a:gd name="T22" fmla="*/ 1590 w 1740"/>
                <a:gd name="T23" fmla="*/ 626 h 930"/>
                <a:gd name="T24" fmla="*/ 1632 w 1740"/>
                <a:gd name="T25" fmla="*/ 689 h 930"/>
                <a:gd name="T26" fmla="*/ 1692 w 1740"/>
                <a:gd name="T27" fmla="*/ 797 h 930"/>
                <a:gd name="T28" fmla="*/ 1728 w 1740"/>
                <a:gd name="T29" fmla="*/ 854 h 930"/>
                <a:gd name="T30" fmla="*/ 1728 w 1740"/>
                <a:gd name="T31" fmla="*/ 883 h 9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40" h="930">
                  <a:moveTo>
                    <a:pt x="0" y="330"/>
                  </a:moveTo>
                  <a:cubicBezTo>
                    <a:pt x="36" y="276"/>
                    <a:pt x="87" y="231"/>
                    <a:pt x="138" y="192"/>
                  </a:cubicBezTo>
                  <a:cubicBezTo>
                    <a:pt x="152" y="182"/>
                    <a:pt x="162" y="168"/>
                    <a:pt x="174" y="156"/>
                  </a:cubicBezTo>
                  <a:cubicBezTo>
                    <a:pt x="211" y="119"/>
                    <a:pt x="201" y="144"/>
                    <a:pt x="234" y="120"/>
                  </a:cubicBezTo>
                  <a:cubicBezTo>
                    <a:pt x="269" y="95"/>
                    <a:pt x="302" y="72"/>
                    <a:pt x="342" y="54"/>
                  </a:cubicBezTo>
                  <a:cubicBezTo>
                    <a:pt x="383" y="36"/>
                    <a:pt x="431" y="26"/>
                    <a:pt x="474" y="12"/>
                  </a:cubicBezTo>
                  <a:cubicBezTo>
                    <a:pt x="497" y="4"/>
                    <a:pt x="546" y="0"/>
                    <a:pt x="546" y="0"/>
                  </a:cubicBezTo>
                  <a:cubicBezTo>
                    <a:pt x="762" y="6"/>
                    <a:pt x="984" y="9"/>
                    <a:pt x="1164" y="144"/>
                  </a:cubicBezTo>
                  <a:cubicBezTo>
                    <a:pt x="1230" y="194"/>
                    <a:pt x="1289" y="262"/>
                    <a:pt x="1344" y="324"/>
                  </a:cubicBezTo>
                  <a:cubicBezTo>
                    <a:pt x="1377" y="361"/>
                    <a:pt x="1401" y="401"/>
                    <a:pt x="1440" y="432"/>
                  </a:cubicBezTo>
                  <a:cubicBezTo>
                    <a:pt x="1448" y="457"/>
                    <a:pt x="1468" y="470"/>
                    <a:pt x="1482" y="492"/>
                  </a:cubicBezTo>
                  <a:cubicBezTo>
                    <a:pt x="1517" y="549"/>
                    <a:pt x="1557" y="603"/>
                    <a:pt x="1590" y="660"/>
                  </a:cubicBezTo>
                  <a:cubicBezTo>
                    <a:pt x="1629" y="727"/>
                    <a:pt x="1596" y="690"/>
                    <a:pt x="1632" y="726"/>
                  </a:cubicBezTo>
                  <a:cubicBezTo>
                    <a:pt x="1645" y="765"/>
                    <a:pt x="1675" y="801"/>
                    <a:pt x="1692" y="840"/>
                  </a:cubicBezTo>
                  <a:cubicBezTo>
                    <a:pt x="1701" y="861"/>
                    <a:pt x="1728" y="900"/>
                    <a:pt x="1728" y="900"/>
                  </a:cubicBezTo>
                  <a:cubicBezTo>
                    <a:pt x="1735" y="927"/>
                    <a:pt x="1740" y="918"/>
                    <a:pt x="1728" y="930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36920" name="Group 24">
            <a:extLst>
              <a:ext uri="{FF2B5EF4-FFF2-40B4-BE49-F238E27FC236}">
                <a16:creationId xmlns:a16="http://schemas.microsoft.com/office/drawing/2014/main" id="{198C5047-7FB4-1640-94D5-3997D1FCF5F9}"/>
              </a:ext>
            </a:extLst>
          </p:cNvPr>
          <p:cNvGrpSpPr>
            <a:grpSpLocks/>
          </p:cNvGrpSpPr>
          <p:nvPr/>
        </p:nvGrpSpPr>
        <p:grpSpPr bwMode="auto">
          <a:xfrm>
            <a:off x="6096001" y="2881314"/>
            <a:ext cx="3813175" cy="1233488"/>
            <a:chOff x="2880" y="1815"/>
            <a:chExt cx="2402" cy="777"/>
          </a:xfrm>
        </p:grpSpPr>
        <p:sp>
          <p:nvSpPr>
            <p:cNvPr id="43018" name="Freeform 17">
              <a:extLst>
                <a:ext uri="{FF2B5EF4-FFF2-40B4-BE49-F238E27FC236}">
                  <a16:creationId xmlns:a16="http://schemas.microsoft.com/office/drawing/2014/main" id="{BC355090-FAE2-4C46-BAFE-910F79AC8CB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504" y="2353"/>
              <a:ext cx="1740" cy="233"/>
            </a:xfrm>
            <a:custGeom>
              <a:avLst/>
              <a:gdLst>
                <a:gd name="T0" fmla="*/ 0 w 1740"/>
                <a:gd name="T1" fmla="*/ 313 h 930"/>
                <a:gd name="T2" fmla="*/ 138 w 1740"/>
                <a:gd name="T3" fmla="*/ 182 h 930"/>
                <a:gd name="T4" fmla="*/ 174 w 1740"/>
                <a:gd name="T5" fmla="*/ 148 h 930"/>
                <a:gd name="T6" fmla="*/ 234 w 1740"/>
                <a:gd name="T7" fmla="*/ 114 h 930"/>
                <a:gd name="T8" fmla="*/ 342 w 1740"/>
                <a:gd name="T9" fmla="*/ 52 h 930"/>
                <a:gd name="T10" fmla="*/ 474 w 1740"/>
                <a:gd name="T11" fmla="*/ 12 h 930"/>
                <a:gd name="T12" fmla="*/ 546 w 1740"/>
                <a:gd name="T13" fmla="*/ 0 h 930"/>
                <a:gd name="T14" fmla="*/ 1164 w 1740"/>
                <a:gd name="T15" fmla="*/ 136 h 930"/>
                <a:gd name="T16" fmla="*/ 1344 w 1740"/>
                <a:gd name="T17" fmla="*/ 308 h 930"/>
                <a:gd name="T18" fmla="*/ 1440 w 1740"/>
                <a:gd name="T19" fmla="*/ 410 h 930"/>
                <a:gd name="T20" fmla="*/ 1482 w 1740"/>
                <a:gd name="T21" fmla="*/ 467 h 930"/>
                <a:gd name="T22" fmla="*/ 1590 w 1740"/>
                <a:gd name="T23" fmla="*/ 626 h 930"/>
                <a:gd name="T24" fmla="*/ 1632 w 1740"/>
                <a:gd name="T25" fmla="*/ 689 h 930"/>
                <a:gd name="T26" fmla="*/ 1692 w 1740"/>
                <a:gd name="T27" fmla="*/ 797 h 930"/>
                <a:gd name="T28" fmla="*/ 1728 w 1740"/>
                <a:gd name="T29" fmla="*/ 854 h 930"/>
                <a:gd name="T30" fmla="*/ 1728 w 1740"/>
                <a:gd name="T31" fmla="*/ 883 h 9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40" h="930">
                  <a:moveTo>
                    <a:pt x="0" y="330"/>
                  </a:moveTo>
                  <a:cubicBezTo>
                    <a:pt x="36" y="276"/>
                    <a:pt x="87" y="231"/>
                    <a:pt x="138" y="192"/>
                  </a:cubicBezTo>
                  <a:cubicBezTo>
                    <a:pt x="152" y="182"/>
                    <a:pt x="162" y="168"/>
                    <a:pt x="174" y="156"/>
                  </a:cubicBezTo>
                  <a:cubicBezTo>
                    <a:pt x="211" y="119"/>
                    <a:pt x="201" y="144"/>
                    <a:pt x="234" y="120"/>
                  </a:cubicBezTo>
                  <a:cubicBezTo>
                    <a:pt x="269" y="95"/>
                    <a:pt x="302" y="72"/>
                    <a:pt x="342" y="54"/>
                  </a:cubicBezTo>
                  <a:cubicBezTo>
                    <a:pt x="383" y="36"/>
                    <a:pt x="431" y="26"/>
                    <a:pt x="474" y="12"/>
                  </a:cubicBezTo>
                  <a:cubicBezTo>
                    <a:pt x="497" y="4"/>
                    <a:pt x="546" y="0"/>
                    <a:pt x="546" y="0"/>
                  </a:cubicBezTo>
                  <a:cubicBezTo>
                    <a:pt x="762" y="6"/>
                    <a:pt x="984" y="9"/>
                    <a:pt x="1164" y="144"/>
                  </a:cubicBezTo>
                  <a:cubicBezTo>
                    <a:pt x="1230" y="194"/>
                    <a:pt x="1289" y="262"/>
                    <a:pt x="1344" y="324"/>
                  </a:cubicBezTo>
                  <a:cubicBezTo>
                    <a:pt x="1377" y="361"/>
                    <a:pt x="1401" y="401"/>
                    <a:pt x="1440" y="432"/>
                  </a:cubicBezTo>
                  <a:cubicBezTo>
                    <a:pt x="1448" y="457"/>
                    <a:pt x="1468" y="470"/>
                    <a:pt x="1482" y="492"/>
                  </a:cubicBezTo>
                  <a:cubicBezTo>
                    <a:pt x="1517" y="549"/>
                    <a:pt x="1557" y="603"/>
                    <a:pt x="1590" y="660"/>
                  </a:cubicBezTo>
                  <a:cubicBezTo>
                    <a:pt x="1629" y="727"/>
                    <a:pt x="1596" y="690"/>
                    <a:pt x="1632" y="726"/>
                  </a:cubicBezTo>
                  <a:cubicBezTo>
                    <a:pt x="1645" y="765"/>
                    <a:pt x="1675" y="801"/>
                    <a:pt x="1692" y="840"/>
                  </a:cubicBezTo>
                  <a:cubicBezTo>
                    <a:pt x="1701" y="861"/>
                    <a:pt x="1728" y="900"/>
                    <a:pt x="1728" y="900"/>
                  </a:cubicBezTo>
                  <a:cubicBezTo>
                    <a:pt x="1735" y="927"/>
                    <a:pt x="1740" y="918"/>
                    <a:pt x="1728" y="930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019" name="Freeform 18">
              <a:extLst>
                <a:ext uri="{FF2B5EF4-FFF2-40B4-BE49-F238E27FC236}">
                  <a16:creationId xmlns:a16="http://schemas.microsoft.com/office/drawing/2014/main" id="{93097AB3-D672-0F41-9886-645E7CAFB9AC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964" y="2359"/>
              <a:ext cx="1740" cy="233"/>
            </a:xfrm>
            <a:custGeom>
              <a:avLst/>
              <a:gdLst>
                <a:gd name="T0" fmla="*/ 0 w 1740"/>
                <a:gd name="T1" fmla="*/ 313 h 930"/>
                <a:gd name="T2" fmla="*/ 138 w 1740"/>
                <a:gd name="T3" fmla="*/ 182 h 930"/>
                <a:gd name="T4" fmla="*/ 174 w 1740"/>
                <a:gd name="T5" fmla="*/ 148 h 930"/>
                <a:gd name="T6" fmla="*/ 234 w 1740"/>
                <a:gd name="T7" fmla="*/ 114 h 930"/>
                <a:gd name="T8" fmla="*/ 342 w 1740"/>
                <a:gd name="T9" fmla="*/ 52 h 930"/>
                <a:gd name="T10" fmla="*/ 474 w 1740"/>
                <a:gd name="T11" fmla="*/ 12 h 930"/>
                <a:gd name="T12" fmla="*/ 546 w 1740"/>
                <a:gd name="T13" fmla="*/ 0 h 930"/>
                <a:gd name="T14" fmla="*/ 1164 w 1740"/>
                <a:gd name="T15" fmla="*/ 136 h 930"/>
                <a:gd name="T16" fmla="*/ 1344 w 1740"/>
                <a:gd name="T17" fmla="*/ 308 h 930"/>
                <a:gd name="T18" fmla="*/ 1440 w 1740"/>
                <a:gd name="T19" fmla="*/ 410 h 930"/>
                <a:gd name="T20" fmla="*/ 1482 w 1740"/>
                <a:gd name="T21" fmla="*/ 467 h 930"/>
                <a:gd name="T22" fmla="*/ 1590 w 1740"/>
                <a:gd name="T23" fmla="*/ 626 h 930"/>
                <a:gd name="T24" fmla="*/ 1632 w 1740"/>
                <a:gd name="T25" fmla="*/ 689 h 930"/>
                <a:gd name="T26" fmla="*/ 1692 w 1740"/>
                <a:gd name="T27" fmla="*/ 797 h 930"/>
                <a:gd name="T28" fmla="*/ 1728 w 1740"/>
                <a:gd name="T29" fmla="*/ 854 h 930"/>
                <a:gd name="T30" fmla="*/ 1728 w 1740"/>
                <a:gd name="T31" fmla="*/ 883 h 9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40" h="930">
                  <a:moveTo>
                    <a:pt x="0" y="330"/>
                  </a:moveTo>
                  <a:cubicBezTo>
                    <a:pt x="36" y="276"/>
                    <a:pt x="87" y="231"/>
                    <a:pt x="138" y="192"/>
                  </a:cubicBezTo>
                  <a:cubicBezTo>
                    <a:pt x="152" y="182"/>
                    <a:pt x="162" y="168"/>
                    <a:pt x="174" y="156"/>
                  </a:cubicBezTo>
                  <a:cubicBezTo>
                    <a:pt x="211" y="119"/>
                    <a:pt x="201" y="144"/>
                    <a:pt x="234" y="120"/>
                  </a:cubicBezTo>
                  <a:cubicBezTo>
                    <a:pt x="269" y="95"/>
                    <a:pt x="302" y="72"/>
                    <a:pt x="342" y="54"/>
                  </a:cubicBezTo>
                  <a:cubicBezTo>
                    <a:pt x="383" y="36"/>
                    <a:pt x="431" y="26"/>
                    <a:pt x="474" y="12"/>
                  </a:cubicBezTo>
                  <a:cubicBezTo>
                    <a:pt x="497" y="4"/>
                    <a:pt x="546" y="0"/>
                    <a:pt x="546" y="0"/>
                  </a:cubicBezTo>
                  <a:cubicBezTo>
                    <a:pt x="762" y="6"/>
                    <a:pt x="984" y="9"/>
                    <a:pt x="1164" y="144"/>
                  </a:cubicBezTo>
                  <a:cubicBezTo>
                    <a:pt x="1230" y="194"/>
                    <a:pt x="1289" y="262"/>
                    <a:pt x="1344" y="324"/>
                  </a:cubicBezTo>
                  <a:cubicBezTo>
                    <a:pt x="1377" y="361"/>
                    <a:pt x="1401" y="401"/>
                    <a:pt x="1440" y="432"/>
                  </a:cubicBezTo>
                  <a:cubicBezTo>
                    <a:pt x="1448" y="457"/>
                    <a:pt x="1468" y="470"/>
                    <a:pt x="1482" y="492"/>
                  </a:cubicBezTo>
                  <a:cubicBezTo>
                    <a:pt x="1517" y="549"/>
                    <a:pt x="1557" y="603"/>
                    <a:pt x="1590" y="660"/>
                  </a:cubicBezTo>
                  <a:cubicBezTo>
                    <a:pt x="1629" y="727"/>
                    <a:pt x="1596" y="690"/>
                    <a:pt x="1632" y="726"/>
                  </a:cubicBezTo>
                  <a:cubicBezTo>
                    <a:pt x="1645" y="765"/>
                    <a:pt x="1675" y="801"/>
                    <a:pt x="1692" y="840"/>
                  </a:cubicBezTo>
                  <a:cubicBezTo>
                    <a:pt x="1701" y="861"/>
                    <a:pt x="1728" y="900"/>
                    <a:pt x="1728" y="900"/>
                  </a:cubicBezTo>
                  <a:cubicBezTo>
                    <a:pt x="1735" y="927"/>
                    <a:pt x="1740" y="918"/>
                    <a:pt x="1728" y="930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43020" name="Group 23">
              <a:extLst>
                <a:ext uri="{FF2B5EF4-FFF2-40B4-BE49-F238E27FC236}">
                  <a16:creationId xmlns:a16="http://schemas.microsoft.com/office/drawing/2014/main" id="{5EB23EE8-7DA7-7F4F-92DC-5B28F7585E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1815"/>
              <a:ext cx="2402" cy="155"/>
              <a:chOff x="144" y="2775"/>
              <a:chExt cx="2402" cy="155"/>
            </a:xfrm>
          </p:grpSpPr>
          <p:sp>
            <p:nvSpPr>
              <p:cNvPr id="28686" name="Rectangle 19">
                <a:extLst>
                  <a:ext uri="{FF2B5EF4-FFF2-40B4-BE49-F238E27FC236}">
                    <a16:creationId xmlns:a16="http://schemas.microsoft.com/office/drawing/2014/main" id="{4D775B4C-A37D-AD47-A76A-3A56891C1F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2775"/>
                <a:ext cx="290" cy="15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tIns="0" bIns="0" anchor="ctr">
                <a:spAutoFit/>
              </a:bodyPr>
              <a:lstStyle/>
              <a:p>
                <a:pPr algn="ctr">
                  <a:spcBef>
                    <a:spcPts val="1000"/>
                  </a:spcBef>
                  <a:spcAft>
                    <a:spcPts val="1000"/>
                  </a:spcAft>
                  <a:defRPr/>
                </a:pPr>
                <a:r>
                  <a:rPr lang="en-US" sz="1600">
                    <a:latin typeface="Arial" charset="0"/>
                    <a:ea typeface="ＭＳ Ｐゴシック" charset="0"/>
                  </a:rPr>
                  <a:t>F</a:t>
                </a:r>
                <a:endParaRPr lang="en-US">
                  <a:latin typeface="Courier New" charset="0"/>
                  <a:ea typeface="ＭＳ Ｐゴシック" charset="0"/>
                </a:endParaRPr>
              </a:p>
            </p:txBody>
          </p:sp>
          <p:sp>
            <p:nvSpPr>
              <p:cNvPr id="28687" name="Rectangle 20">
                <a:extLst>
                  <a:ext uri="{FF2B5EF4-FFF2-40B4-BE49-F238E27FC236}">
                    <a16:creationId xmlns:a16="http://schemas.microsoft.com/office/drawing/2014/main" id="{3C7419ED-A30F-0742-AFF2-F66E05C46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2775"/>
                <a:ext cx="290" cy="15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tIns="0" bIns="0" anchor="ctr">
                <a:spAutoFit/>
              </a:bodyPr>
              <a:lstStyle/>
              <a:p>
                <a:pPr algn="ctr">
                  <a:spcBef>
                    <a:spcPts val="1000"/>
                  </a:spcBef>
                  <a:spcAft>
                    <a:spcPts val="1000"/>
                  </a:spcAft>
                  <a:defRPr/>
                </a:pPr>
                <a:r>
                  <a:rPr lang="en-US" sz="1600">
                    <a:latin typeface="Arial" charset="0"/>
                    <a:ea typeface="ＭＳ Ｐゴシック" charset="0"/>
                  </a:rPr>
                  <a:t>F</a:t>
                </a:r>
                <a:endParaRPr lang="en-US">
                  <a:latin typeface="Courier New" charset="0"/>
                  <a:ea typeface="ＭＳ Ｐゴシック" charset="0"/>
                </a:endParaRPr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285B70-8F34-CD48-AD08-7EA4D30BF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3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02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27" name="Object 1031">
            <a:extLst>
              <a:ext uri="{FF2B5EF4-FFF2-40B4-BE49-F238E27FC236}">
                <a16:creationId xmlns:a16="http://schemas.microsoft.com/office/drawing/2014/main" id="{CD70E7A2-B74D-E94D-9772-FAE1A8372EA6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761340029"/>
              </p:ext>
            </p:extLst>
          </p:nvPr>
        </p:nvGraphicFramePr>
        <p:xfrm>
          <a:off x="7332778" y="1717287"/>
          <a:ext cx="3913188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VISIO" r:id="rId3" imgW="21869400" imgH="25971500" progId="Visio.Drawing.4">
                  <p:embed/>
                </p:oleObj>
              </mc:Choice>
              <mc:Fallback>
                <p:oleObj name="VISIO" r:id="rId3" imgW="21869400" imgH="25971500" progId="Visio.Drawing.4">
                  <p:embed/>
                  <p:pic>
                    <p:nvPicPr>
                      <p:cNvPr id="337927" name="Object 1031">
                        <a:extLst>
                          <a:ext uri="{FF2B5EF4-FFF2-40B4-BE49-F238E27FC236}">
                            <a16:creationId xmlns:a16="http://schemas.microsoft.com/office/drawing/2014/main" id="{CD70E7A2-B74D-E94D-9772-FAE1A8372E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2778" y="1717287"/>
                        <a:ext cx="3913188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Rectangle 1027">
            <a:extLst>
              <a:ext uri="{FF2B5EF4-FFF2-40B4-BE49-F238E27FC236}">
                <a16:creationId xmlns:a16="http://schemas.microsoft.com/office/drawing/2014/main" id="{938795DA-5560-F446-A456-2800403BB2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2417" y="363997"/>
            <a:ext cx="11988800" cy="914400"/>
          </a:xfrm>
        </p:spPr>
        <p:txBody>
          <a:bodyPr/>
          <a:lstStyle/>
          <a:p>
            <a:pPr>
              <a:defRPr/>
            </a:pPr>
            <a:r>
              <a:rPr lang="en-US" dirty="0"/>
              <a:t>Spanning Tree Protocol (IEEE 802.1d)</a:t>
            </a:r>
          </a:p>
        </p:txBody>
      </p:sp>
      <p:sp>
        <p:nvSpPr>
          <p:cNvPr id="29700" name="Rectangle 1026">
            <a:extLst>
              <a:ext uri="{FF2B5EF4-FFF2-40B4-BE49-F238E27FC236}">
                <a16:creationId xmlns:a16="http://schemas.microsoft.com/office/drawing/2014/main" id="{480B54C7-2E2A-7B4D-8DDA-60E2E424A68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90599" y="1719223"/>
            <a:ext cx="5912006" cy="525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tabLst>
                <a:tab pos="1030288" algn="l"/>
                <a:tab pos="4684713" algn="l"/>
                <a:tab pos="5661025" algn="l"/>
                <a:tab pos="8404225" algn="r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The </a:t>
            </a:r>
            <a:r>
              <a:rPr lang="en-US" altLang="en-US" sz="20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Spanning Tree Protocol  </a:t>
            </a:r>
            <a:r>
              <a:rPr lang="en-US" altLang="en-US" sz="2000" dirty="0">
                <a:ea typeface="ＭＳ Ｐゴシック" panose="020B0600070205080204" pitchFamily="34" charset="-128"/>
              </a:rPr>
              <a:t>is a routing protocol to prevent loops when forwarding frames between LANs</a:t>
            </a:r>
          </a:p>
          <a:p>
            <a:pPr marL="0" indent="0">
              <a:lnSpc>
                <a:spcPct val="80000"/>
              </a:lnSpc>
              <a:buNone/>
              <a:tabLst>
                <a:tab pos="1030288" algn="l"/>
                <a:tab pos="4684713" algn="l"/>
                <a:tab pos="5661025" algn="l"/>
                <a:tab pos="8404225" algn="r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</a:p>
          <a:p>
            <a:pPr>
              <a:lnSpc>
                <a:spcPct val="80000"/>
              </a:lnSpc>
              <a:tabLst>
                <a:tab pos="1030288" algn="l"/>
                <a:tab pos="4684713" algn="l"/>
                <a:tab pos="5661025" algn="l"/>
                <a:tab pos="8404225" algn="r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The SPT is standardized as the IEEE 802.1d protocol</a:t>
            </a:r>
          </a:p>
          <a:p>
            <a:pPr>
              <a:lnSpc>
                <a:spcPct val="80000"/>
              </a:lnSpc>
              <a:tabLst>
                <a:tab pos="1030288" algn="l"/>
                <a:tab pos="4684713" algn="l"/>
                <a:tab pos="5661025" algn="l"/>
                <a:tab pos="8404225" algn="r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The SPT organizes bridges as a </a:t>
            </a: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spanning tree </a:t>
            </a:r>
            <a:r>
              <a:rPr lang="en-US" altLang="en-US" sz="2000" dirty="0">
                <a:ea typeface="ＭＳ Ｐゴシック" panose="020B0600070205080204" pitchFamily="34" charset="-128"/>
              </a:rPr>
              <a:t>in a dynamic environment</a:t>
            </a:r>
          </a:p>
          <a:p>
            <a:pPr lvl="1">
              <a:lnSpc>
                <a:spcPct val="80000"/>
              </a:lnSpc>
              <a:tabLst>
                <a:tab pos="1030288" algn="l"/>
                <a:tab pos="4684713" algn="l"/>
                <a:tab pos="5661025" algn="l"/>
                <a:tab pos="8404225" algn="r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Frames are forwarded only along the branches of the spanning tree </a:t>
            </a:r>
          </a:p>
          <a:p>
            <a:pPr lvl="1">
              <a:lnSpc>
                <a:spcPct val="80000"/>
              </a:lnSpc>
              <a:tabLst>
                <a:tab pos="1030288" algn="l"/>
                <a:tab pos="4684713" algn="l"/>
                <a:tab pos="5661025" algn="l"/>
                <a:tab pos="8404225" algn="r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Note: Trees don’t have loops</a:t>
            </a:r>
          </a:p>
          <a:p>
            <a:pPr lvl="1">
              <a:lnSpc>
                <a:spcPct val="80000"/>
              </a:lnSpc>
              <a:tabLst>
                <a:tab pos="1030288" algn="l"/>
                <a:tab pos="4684713" algn="l"/>
                <a:tab pos="5661025" algn="l"/>
                <a:tab pos="8404225" algn="r"/>
              </a:tabLst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tabLst>
                <a:tab pos="1030288" algn="l"/>
                <a:tab pos="4684713" algn="l"/>
                <a:tab pos="5661025" algn="l"/>
                <a:tab pos="8404225" algn="r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Bridges that run the SPT are called transparent bridges</a:t>
            </a:r>
          </a:p>
          <a:p>
            <a:pPr>
              <a:lnSpc>
                <a:spcPct val="80000"/>
              </a:lnSpc>
              <a:tabLst>
                <a:tab pos="1030288" algn="l"/>
                <a:tab pos="4684713" algn="l"/>
                <a:tab pos="5661025" algn="l"/>
                <a:tab pos="8404225" algn="r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Bridges exchange messages to configure the bridge (</a:t>
            </a: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Configuration Bridge Protocol Data Unit </a:t>
            </a:r>
            <a:r>
              <a:rPr lang="en-US" altLang="en-US" sz="2000" dirty="0">
                <a:ea typeface="ＭＳ Ｐゴシック" panose="020B0600070205080204" pitchFamily="34" charset="-128"/>
              </a:rPr>
              <a:t>or</a:t>
            </a: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 BPDUs</a:t>
            </a:r>
            <a:r>
              <a:rPr lang="en-US" altLang="en-US" sz="2000" dirty="0">
                <a:ea typeface="ＭＳ Ｐゴシック" panose="020B0600070205080204" pitchFamily="34" charset="-128"/>
              </a:rPr>
              <a:t>) to build the tree.</a:t>
            </a:r>
          </a:p>
        </p:txBody>
      </p:sp>
      <p:sp>
        <p:nvSpPr>
          <p:cNvPr id="29701" name="Rectangle 1028">
            <a:extLst>
              <a:ext uri="{FF2B5EF4-FFF2-40B4-BE49-F238E27FC236}">
                <a16:creationId xmlns:a16="http://schemas.microsoft.com/office/drawing/2014/main" id="{47149BDD-A41F-904B-912D-FA966F3F0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209800"/>
            <a:ext cx="449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spcBef>
                <a:spcPts val="1000"/>
              </a:spcBef>
              <a:spcAft>
                <a:spcPts val="1000"/>
              </a:spcAft>
              <a:buFontTx/>
              <a:buChar char="•"/>
              <a:defRPr/>
            </a:pPr>
            <a:endParaRPr lang="en-CA">
              <a:latin typeface="Courier New" charset="0"/>
              <a:ea typeface="ＭＳ Ｐゴシック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EAF1406-634C-0641-BB1A-7CD361576016}"/>
              </a:ext>
            </a:extLst>
          </p:cNvPr>
          <p:cNvGrpSpPr/>
          <p:nvPr/>
        </p:nvGrpSpPr>
        <p:grpSpPr>
          <a:xfrm>
            <a:off x="7939191" y="1983416"/>
            <a:ext cx="2533662" cy="3848672"/>
            <a:chOff x="7939191" y="1983416"/>
            <a:chExt cx="2533662" cy="3848672"/>
          </a:xfrm>
        </p:grpSpPr>
        <p:sp>
          <p:nvSpPr>
            <p:cNvPr id="44039" name="Freeform 1035">
              <a:extLst>
                <a:ext uri="{FF2B5EF4-FFF2-40B4-BE49-F238E27FC236}">
                  <a16:creationId xmlns:a16="http://schemas.microsoft.com/office/drawing/2014/main" id="{D7C544B1-96DE-544A-BBFA-CDE33DC15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680" y="4201726"/>
              <a:ext cx="1233173" cy="1216716"/>
            </a:xfrm>
            <a:custGeom>
              <a:avLst/>
              <a:gdLst>
                <a:gd name="T0" fmla="*/ 20 w 804"/>
                <a:gd name="T1" fmla="*/ 798 h 798"/>
                <a:gd name="T2" fmla="*/ 131 w 804"/>
                <a:gd name="T3" fmla="*/ 430 h 798"/>
                <a:gd name="T4" fmla="*/ 804 w 804"/>
                <a:gd name="T5" fmla="*/ 0 h 798"/>
                <a:gd name="T6" fmla="*/ 0 60000 65536"/>
                <a:gd name="T7" fmla="*/ 0 60000 65536"/>
                <a:gd name="T8" fmla="*/ 0 60000 65536"/>
                <a:gd name="connsiteX0" fmla="*/ 0 w 10275"/>
                <a:gd name="connsiteY0" fmla="*/ 27486 h 27486"/>
                <a:gd name="connsiteX1" fmla="*/ 1904 w 10275"/>
                <a:gd name="connsiteY1" fmla="*/ 5388 h 27486"/>
                <a:gd name="connsiteX2" fmla="*/ 10275 w 10275"/>
                <a:gd name="connsiteY2" fmla="*/ 0 h 27486"/>
                <a:gd name="connsiteX0" fmla="*/ 0 w 10275"/>
                <a:gd name="connsiteY0" fmla="*/ 27486 h 27486"/>
                <a:gd name="connsiteX1" fmla="*/ 2953 w 10275"/>
                <a:gd name="connsiteY1" fmla="*/ 12025 h 27486"/>
                <a:gd name="connsiteX2" fmla="*/ 10275 w 10275"/>
                <a:gd name="connsiteY2" fmla="*/ 0 h 27486"/>
                <a:gd name="connsiteX0" fmla="*/ 0 w 9663"/>
                <a:gd name="connsiteY0" fmla="*/ 32916 h 32916"/>
                <a:gd name="connsiteX1" fmla="*/ 2341 w 9663"/>
                <a:gd name="connsiteY1" fmla="*/ 12025 h 32916"/>
                <a:gd name="connsiteX2" fmla="*/ 9663 w 9663"/>
                <a:gd name="connsiteY2" fmla="*/ 0 h 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63" h="32916">
                  <a:moveTo>
                    <a:pt x="0" y="32916"/>
                  </a:moveTo>
                  <a:cubicBezTo>
                    <a:pt x="236" y="32127"/>
                    <a:pt x="712" y="13692"/>
                    <a:pt x="2341" y="12025"/>
                  </a:cubicBezTo>
                  <a:cubicBezTo>
                    <a:pt x="3971" y="10359"/>
                    <a:pt x="7922" y="1128"/>
                    <a:pt x="9663" y="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040" name="Freeform 1036">
              <a:extLst>
                <a:ext uri="{FF2B5EF4-FFF2-40B4-BE49-F238E27FC236}">
                  <a16:creationId xmlns:a16="http://schemas.microsoft.com/office/drawing/2014/main" id="{1A864DA8-3EF6-EB49-8A21-6C7FFB38A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9737" y="2801186"/>
              <a:ext cx="1482503" cy="1328934"/>
            </a:xfrm>
            <a:custGeom>
              <a:avLst/>
              <a:gdLst>
                <a:gd name="T0" fmla="*/ 930 w 930"/>
                <a:gd name="T1" fmla="*/ 819 h 819"/>
                <a:gd name="T2" fmla="*/ 195 w 930"/>
                <a:gd name="T3" fmla="*/ 486 h 819"/>
                <a:gd name="T4" fmla="*/ 0 w 930"/>
                <a:gd name="T5" fmla="*/ 0 h 819"/>
                <a:gd name="T6" fmla="*/ 0 60000 65536"/>
                <a:gd name="T7" fmla="*/ 0 60000 65536"/>
                <a:gd name="T8" fmla="*/ 0 60000 65536"/>
                <a:gd name="connsiteX0" fmla="*/ 9396 w 9396"/>
                <a:gd name="connsiteY0" fmla="*/ 28993 h 28993"/>
                <a:gd name="connsiteX1" fmla="*/ 2097 w 9396"/>
                <a:gd name="connsiteY1" fmla="*/ 5934 h 28993"/>
                <a:gd name="connsiteX2" fmla="*/ 0 w 9396"/>
                <a:gd name="connsiteY2" fmla="*/ 0 h 28993"/>
                <a:gd name="connsiteX0" fmla="*/ 10122 w 10122"/>
                <a:gd name="connsiteY0" fmla="*/ 10000 h 10000"/>
                <a:gd name="connsiteX1" fmla="*/ 907 w 10122"/>
                <a:gd name="connsiteY1" fmla="*/ 5582 h 10000"/>
                <a:gd name="connsiteX2" fmla="*/ 122 w 10122"/>
                <a:gd name="connsiteY2" fmla="*/ 0 h 10000"/>
                <a:gd name="connsiteX0" fmla="*/ 10122 w 10122"/>
                <a:gd name="connsiteY0" fmla="*/ 10000 h 10000"/>
                <a:gd name="connsiteX1" fmla="*/ 907 w 10122"/>
                <a:gd name="connsiteY1" fmla="*/ 5582 h 10000"/>
                <a:gd name="connsiteX2" fmla="*/ 122 w 10122"/>
                <a:gd name="connsiteY2" fmla="*/ 0 h 10000"/>
                <a:gd name="connsiteX0" fmla="*/ 10044 w 10044"/>
                <a:gd name="connsiteY0" fmla="*/ 10936 h 10936"/>
                <a:gd name="connsiteX1" fmla="*/ 829 w 10044"/>
                <a:gd name="connsiteY1" fmla="*/ 6518 h 10936"/>
                <a:gd name="connsiteX2" fmla="*/ 285 w 10044"/>
                <a:gd name="connsiteY2" fmla="*/ 0 h 10936"/>
                <a:gd name="connsiteX0" fmla="*/ 10687 w 10687"/>
                <a:gd name="connsiteY0" fmla="*/ 12392 h 12392"/>
                <a:gd name="connsiteX1" fmla="*/ 829 w 10687"/>
                <a:gd name="connsiteY1" fmla="*/ 6518 h 12392"/>
                <a:gd name="connsiteX2" fmla="*/ 285 w 10687"/>
                <a:gd name="connsiteY2" fmla="*/ 0 h 1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7" h="12392">
                  <a:moveTo>
                    <a:pt x="10687" y="12392"/>
                  </a:moveTo>
                  <a:cubicBezTo>
                    <a:pt x="9279" y="12165"/>
                    <a:pt x="2441" y="8027"/>
                    <a:pt x="829" y="6518"/>
                  </a:cubicBezTo>
                  <a:cubicBezTo>
                    <a:pt x="-945" y="5945"/>
                    <a:pt x="754" y="425"/>
                    <a:pt x="285" y="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041" name="Freeform 1038">
              <a:extLst>
                <a:ext uri="{FF2B5EF4-FFF2-40B4-BE49-F238E27FC236}">
                  <a16:creationId xmlns:a16="http://schemas.microsoft.com/office/drawing/2014/main" id="{1AF818C2-1862-3944-8DA6-E585C4AA2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9191" y="1983416"/>
              <a:ext cx="1092290" cy="1371747"/>
            </a:xfrm>
            <a:custGeom>
              <a:avLst/>
              <a:gdLst>
                <a:gd name="T0" fmla="*/ 0 w 667"/>
                <a:gd name="T1" fmla="*/ 1150 h 1150"/>
                <a:gd name="T2" fmla="*/ 179 w 667"/>
                <a:gd name="T3" fmla="*/ 77 h 1150"/>
                <a:gd name="T4" fmla="*/ 667 w 667"/>
                <a:gd name="T5" fmla="*/ 685 h 1150"/>
                <a:gd name="T6" fmla="*/ 0 60000 65536"/>
                <a:gd name="T7" fmla="*/ 0 60000 65536"/>
                <a:gd name="T8" fmla="*/ 0 60000 65536"/>
                <a:gd name="connsiteX0" fmla="*/ 0 w 10000"/>
                <a:gd name="connsiteY0" fmla="*/ 14487 h 14487"/>
                <a:gd name="connsiteX1" fmla="*/ 6265 w 10000"/>
                <a:gd name="connsiteY1" fmla="*/ 32 h 14487"/>
                <a:gd name="connsiteX2" fmla="*/ 10000 w 10000"/>
                <a:gd name="connsiteY2" fmla="*/ 10444 h 14487"/>
                <a:gd name="connsiteX0" fmla="*/ 0 w 8736"/>
                <a:gd name="connsiteY0" fmla="*/ 32274 h 32274"/>
                <a:gd name="connsiteX1" fmla="*/ 5001 w 8736"/>
                <a:gd name="connsiteY1" fmla="*/ 32 h 32274"/>
                <a:gd name="connsiteX2" fmla="*/ 8736 w 8736"/>
                <a:gd name="connsiteY2" fmla="*/ 10444 h 32274"/>
                <a:gd name="connsiteX0" fmla="*/ 0 w 10000"/>
                <a:gd name="connsiteY0" fmla="*/ 11118 h 11118"/>
                <a:gd name="connsiteX1" fmla="*/ 5725 w 10000"/>
                <a:gd name="connsiteY1" fmla="*/ 7 h 11118"/>
                <a:gd name="connsiteX2" fmla="*/ 10000 w 10000"/>
                <a:gd name="connsiteY2" fmla="*/ 4354 h 11118"/>
                <a:gd name="connsiteX0" fmla="*/ 0 w 9036"/>
                <a:gd name="connsiteY0" fmla="*/ 11492 h 11492"/>
                <a:gd name="connsiteX1" fmla="*/ 4761 w 9036"/>
                <a:gd name="connsiteY1" fmla="*/ 7 h 11492"/>
                <a:gd name="connsiteX2" fmla="*/ 9036 w 9036"/>
                <a:gd name="connsiteY2" fmla="*/ 4354 h 11492"/>
                <a:gd name="connsiteX0" fmla="*/ 0 w 13068"/>
                <a:gd name="connsiteY0" fmla="*/ 9999 h 9999"/>
                <a:gd name="connsiteX1" fmla="*/ 5269 w 13068"/>
                <a:gd name="connsiteY1" fmla="*/ 5 h 9999"/>
                <a:gd name="connsiteX2" fmla="*/ 13068 w 13068"/>
                <a:gd name="connsiteY2" fmla="*/ 4926 h 9999"/>
                <a:gd name="connsiteX0" fmla="*/ 0 w 10000"/>
                <a:gd name="connsiteY0" fmla="*/ 10000 h 10000"/>
                <a:gd name="connsiteX1" fmla="*/ 4032 w 10000"/>
                <a:gd name="connsiteY1" fmla="*/ 5 h 10000"/>
                <a:gd name="connsiteX2" fmla="*/ 10000 w 10000"/>
                <a:gd name="connsiteY2" fmla="*/ 573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422" y="9582"/>
                    <a:pt x="2418" y="185"/>
                    <a:pt x="4032" y="5"/>
                  </a:cubicBezTo>
                  <a:cubicBezTo>
                    <a:pt x="5644" y="-176"/>
                    <a:pt x="8518" y="5441"/>
                    <a:pt x="10000" y="5739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042" name="Freeform 1039">
              <a:extLst>
                <a:ext uri="{FF2B5EF4-FFF2-40B4-BE49-F238E27FC236}">
                  <a16:creationId xmlns:a16="http://schemas.microsoft.com/office/drawing/2014/main" id="{645484F0-588A-FC42-BF58-F687A2A50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2116" y="2817478"/>
              <a:ext cx="1218158" cy="770714"/>
            </a:xfrm>
            <a:custGeom>
              <a:avLst/>
              <a:gdLst>
                <a:gd name="T0" fmla="*/ 819 w 819"/>
                <a:gd name="T1" fmla="*/ 0 h 388"/>
                <a:gd name="T2" fmla="*/ 515 w 819"/>
                <a:gd name="T3" fmla="*/ 381 h 388"/>
                <a:gd name="T4" fmla="*/ 0 w 819"/>
                <a:gd name="T5" fmla="*/ 42 h 388"/>
                <a:gd name="T6" fmla="*/ 0 60000 65536"/>
                <a:gd name="T7" fmla="*/ 0 60000 65536"/>
                <a:gd name="T8" fmla="*/ 0 60000 65536"/>
                <a:gd name="connsiteX0" fmla="*/ 9909 w 9909"/>
                <a:gd name="connsiteY0" fmla="*/ 227 h 10049"/>
                <a:gd name="connsiteX1" fmla="*/ 6197 w 9909"/>
                <a:gd name="connsiteY1" fmla="*/ 10047 h 10049"/>
                <a:gd name="connsiteX2" fmla="*/ 0 w 9909"/>
                <a:gd name="connsiteY2" fmla="*/ 0 h 1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09" h="10049">
                  <a:moveTo>
                    <a:pt x="9909" y="227"/>
                  </a:moveTo>
                  <a:cubicBezTo>
                    <a:pt x="9311" y="1825"/>
                    <a:pt x="7858" y="9866"/>
                    <a:pt x="6197" y="10047"/>
                  </a:cubicBezTo>
                  <a:cubicBezTo>
                    <a:pt x="4537" y="10227"/>
                    <a:pt x="1306" y="1830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44043" name="Freeform 1046">
              <a:extLst>
                <a:ext uri="{FF2B5EF4-FFF2-40B4-BE49-F238E27FC236}">
                  <a16:creationId xmlns:a16="http://schemas.microsoft.com/office/drawing/2014/main" id="{A28A4974-4C44-D249-A014-A1D2B0240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7166" y="5451088"/>
              <a:ext cx="1047750" cy="381000"/>
            </a:xfrm>
            <a:custGeom>
              <a:avLst/>
              <a:gdLst>
                <a:gd name="T0" fmla="*/ 13 w 804"/>
                <a:gd name="T1" fmla="*/ 72 h 798"/>
                <a:gd name="T2" fmla="*/ 89 w 804"/>
                <a:gd name="T3" fmla="*/ 39 h 798"/>
                <a:gd name="T4" fmla="*/ 542 w 804"/>
                <a:gd name="T5" fmla="*/ 0 h 7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04" h="798">
                  <a:moveTo>
                    <a:pt x="20" y="798"/>
                  </a:moveTo>
                  <a:cubicBezTo>
                    <a:pt x="39" y="735"/>
                    <a:pt x="0" y="563"/>
                    <a:pt x="131" y="430"/>
                  </a:cubicBezTo>
                  <a:cubicBezTo>
                    <a:pt x="262" y="297"/>
                    <a:pt x="664" y="90"/>
                    <a:pt x="804" y="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044" name="Freeform 1047">
              <a:extLst>
                <a:ext uri="{FF2B5EF4-FFF2-40B4-BE49-F238E27FC236}">
                  <a16:creationId xmlns:a16="http://schemas.microsoft.com/office/drawing/2014/main" id="{CAB71B41-431F-D544-B0C0-24003BDCD97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233016" y="5451088"/>
              <a:ext cx="1047750" cy="381000"/>
            </a:xfrm>
            <a:custGeom>
              <a:avLst/>
              <a:gdLst>
                <a:gd name="T0" fmla="*/ 13 w 804"/>
                <a:gd name="T1" fmla="*/ 72 h 798"/>
                <a:gd name="T2" fmla="*/ 89 w 804"/>
                <a:gd name="T3" fmla="*/ 39 h 798"/>
                <a:gd name="T4" fmla="*/ 542 w 804"/>
                <a:gd name="T5" fmla="*/ 0 h 7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04" h="798">
                  <a:moveTo>
                    <a:pt x="20" y="798"/>
                  </a:moveTo>
                  <a:cubicBezTo>
                    <a:pt x="39" y="735"/>
                    <a:pt x="0" y="563"/>
                    <a:pt x="131" y="430"/>
                  </a:cubicBezTo>
                  <a:cubicBezTo>
                    <a:pt x="262" y="297"/>
                    <a:pt x="664" y="90"/>
                    <a:pt x="804" y="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092177-BC07-7646-9F2F-094CDAED6F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EEB3E-119A-2442-9647-FD9C8E45E72F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9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>
            <a:extLst>
              <a:ext uri="{FF2B5EF4-FFF2-40B4-BE49-F238E27FC236}">
                <a16:creationId xmlns:a16="http://schemas.microsoft.com/office/drawing/2014/main" id="{F8537733-ADF0-2945-932D-E3D2874CB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Configuration BPDUs</a:t>
            </a:r>
          </a:p>
        </p:txBody>
      </p:sp>
      <p:graphicFrame>
        <p:nvGraphicFramePr>
          <p:cNvPr id="45059" name="Object 3">
            <a:extLst>
              <a:ext uri="{FF2B5EF4-FFF2-40B4-BE49-F238E27FC236}">
                <a16:creationId xmlns:a16="http://schemas.microsoft.com/office/drawing/2014/main" id="{B6AACF40-8E81-BD4E-ADC3-E1D823D9DD03}"/>
              </a:ext>
            </a:extLst>
          </p:cNvPr>
          <p:cNvGraphicFramePr>
            <a:graphicFrameLocks noGrp="1" noChangeAspect="1"/>
          </p:cNvGraphicFramePr>
          <p:nvPr>
            <p:ph type="body" idx="1"/>
          </p:nvPr>
        </p:nvGraphicFramePr>
        <p:xfrm>
          <a:off x="2165350" y="1524000"/>
          <a:ext cx="79121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Visio" r:id="rId3" imgW="9893300" imgH="5816600" progId="Visio.Drawing.6">
                  <p:embed/>
                </p:oleObj>
              </mc:Choice>
              <mc:Fallback>
                <p:oleObj name="Visio" r:id="rId3" imgW="9893300" imgH="5816600" progId="Visio.Drawing.6">
                  <p:embed/>
                  <p:pic>
                    <p:nvPicPr>
                      <p:cNvPr id="45059" name="Object 3">
                        <a:extLst>
                          <a:ext uri="{FF2B5EF4-FFF2-40B4-BE49-F238E27FC236}">
                            <a16:creationId xmlns:a16="http://schemas.microsoft.com/office/drawing/2014/main" id="{B6AACF40-8E81-BD4E-ADC3-E1D823D9DD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350" y="1524000"/>
                        <a:ext cx="7912100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E58520-CD40-6A45-BFD3-ACC665A97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7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>
            <a:extLst>
              <a:ext uri="{FF2B5EF4-FFF2-40B4-BE49-F238E27FC236}">
                <a16:creationId xmlns:a16="http://schemas.microsoft.com/office/drawing/2014/main" id="{000A1D97-C22F-294C-82CF-94FFEEE74B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What do the BPDUs do? 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5420CE13-08F0-4E4B-825D-538C5F5DA4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solidFill>
                  <a:srgbClr val="C00000"/>
                </a:solidFill>
              </a:rPr>
              <a:t>With the help of the BPDUs, bridges can:</a:t>
            </a:r>
          </a:p>
          <a:p>
            <a:pPr lvl="1">
              <a:defRPr/>
            </a:pPr>
            <a:r>
              <a:rPr lang="en-US" sz="2800" dirty="0"/>
              <a:t>Elect a single bridge as the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root bridge</a:t>
            </a:r>
            <a:r>
              <a:rPr lang="en-US" sz="2800" dirty="0"/>
              <a:t>.</a:t>
            </a:r>
          </a:p>
          <a:p>
            <a:pPr lvl="1">
              <a:defRPr/>
            </a:pPr>
            <a:r>
              <a:rPr lang="en-US" sz="2800" dirty="0"/>
              <a:t>Calculate the distance of the shortest path to the root bridge</a:t>
            </a:r>
          </a:p>
          <a:p>
            <a:pPr lvl="1">
              <a:defRPr/>
            </a:pPr>
            <a:r>
              <a:rPr lang="en-US" sz="2800" dirty="0"/>
              <a:t>Each LAN can determine a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designated bridge</a:t>
            </a:r>
            <a:r>
              <a:rPr lang="en-US" sz="2800" dirty="0"/>
              <a:t>, which is the bridge closest to the root. The designated bridge will forward packets towards the root bridge</a:t>
            </a:r>
          </a:p>
          <a:p>
            <a:pPr lvl="1">
              <a:defRPr/>
            </a:pPr>
            <a:r>
              <a:rPr lang="en-US" sz="2800" dirty="0"/>
              <a:t>Each bridge can determine its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root port</a:t>
            </a:r>
            <a:r>
              <a:rPr lang="en-US" sz="2800" dirty="0"/>
              <a:t>, which is the port that gives the best path to the root</a:t>
            </a:r>
          </a:p>
          <a:p>
            <a:pPr lvl="1">
              <a:defRPr/>
            </a:pPr>
            <a:r>
              <a:rPr lang="en-US" sz="2800" dirty="0"/>
              <a:t>Select ports to be included in the spanning tree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B40659-A8B7-A34C-98DB-96F4EA94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50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extLst>
              <a:ext uri="{FF2B5EF4-FFF2-40B4-BE49-F238E27FC236}">
                <a16:creationId xmlns:a16="http://schemas.microsoft.com/office/drawing/2014/main" id="{89C1566D-BA54-5041-82D1-FBF2259340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Concepts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30558B6F-1EBA-6C4C-A680-5B691B8E2C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11124570" cy="4541203"/>
          </a:xfrm>
        </p:spPr>
        <p:txBody>
          <a:bodyPr>
            <a:normAutofit fontScale="92500"/>
          </a:bodyPr>
          <a:lstStyle/>
          <a:p>
            <a:pPr>
              <a:tabLst>
                <a:tab pos="1374775" algn="l"/>
                <a:tab pos="2284413" algn="l"/>
                <a:tab pos="4914900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Each bridge as a unique identifier (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bridge ID) </a:t>
            </a:r>
          </a:p>
          <a:p>
            <a:pPr marL="0" indent="0">
              <a:buNone/>
              <a:tabLst>
                <a:tab pos="1374775" algn="l"/>
                <a:tab pos="2284413" algn="l"/>
                <a:tab pos="4914900" algn="l"/>
              </a:tabLst>
            </a:pPr>
            <a:br>
              <a:rPr lang="en-US" altLang="en-US" sz="2000" dirty="0">
                <a:solidFill>
                  <a:srgbClr val="C00000"/>
                </a:solidFill>
                <a:ea typeface="ＭＳ Ｐゴシック" panose="020B0600070205080204" pitchFamily="34" charset="-128"/>
              </a:rPr>
            </a:br>
            <a:r>
              <a:rPr lang="en-US" altLang="en-US" sz="20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      	bridge ID = priority (2 bytes) + bridge MAC address (6 bytes)</a:t>
            </a:r>
          </a:p>
          <a:p>
            <a:pPr lvl="3">
              <a:tabLst>
                <a:tab pos="2284413" algn="l"/>
                <a:tab pos="4914900" algn="l"/>
              </a:tabLst>
            </a:pPr>
            <a:r>
              <a:rPr lang="en-US" altLang="en-US" sz="1600" dirty="0">
                <a:ea typeface="ＭＳ Ｐゴシック" panose="020B0600070205080204" pitchFamily="34" charset="-128"/>
              </a:rPr>
              <a:t>Priority is configured	</a:t>
            </a:r>
          </a:p>
          <a:p>
            <a:pPr lvl="3">
              <a:tabLst>
                <a:tab pos="2284413" algn="l"/>
                <a:tab pos="4914900" algn="l"/>
              </a:tabLst>
            </a:pPr>
            <a:r>
              <a:rPr lang="en-US" altLang="en-US" sz="1600" dirty="0">
                <a:ea typeface="ＭＳ Ｐゴシック" panose="020B0600070205080204" pitchFamily="34" charset="-128"/>
              </a:rPr>
              <a:t>Bridge MAC address is lowest MAC addresses of all ports</a:t>
            </a:r>
          </a:p>
          <a:p>
            <a:pPr>
              <a:tabLst>
                <a:tab pos="2284413" algn="l"/>
                <a:tab pos="4914900" algn="l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tabLst>
                <a:tab pos="2284413" algn="l"/>
                <a:tab pos="4914900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Each port of a bridge has a unique identifier (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port ID)</a:t>
            </a:r>
            <a:endParaRPr lang="en-US" altLang="en-US" sz="1800" dirty="0">
              <a:solidFill>
                <a:schemeClr val="accent5">
                  <a:lumMod val="75000"/>
                </a:schemeClr>
              </a:solidFill>
              <a:ea typeface="ＭＳ Ｐゴシック" panose="020B0600070205080204" pitchFamily="34" charset="-128"/>
            </a:endParaRPr>
          </a:p>
          <a:p>
            <a:pPr>
              <a:tabLst>
                <a:tab pos="2284413" algn="l"/>
                <a:tab pos="4914900" algn="l"/>
              </a:tabLst>
            </a:pPr>
            <a:endParaRPr lang="en-US" altLang="en-US" b="1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>
              <a:tabLst>
                <a:tab pos="2284413" algn="l"/>
                <a:tab pos="4914900" algn="l"/>
              </a:tabLst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Root bridge:</a:t>
            </a:r>
            <a:r>
              <a:rPr lang="en-US" altLang="en-US" b="1" dirty="0">
                <a:ea typeface="ＭＳ Ｐゴシック" panose="020B0600070205080204" pitchFamily="34" charset="-128"/>
              </a:rPr>
              <a:t> 	</a:t>
            </a:r>
            <a:r>
              <a:rPr lang="en-US" altLang="en-US" dirty="0">
                <a:ea typeface="ＭＳ Ｐゴシック" panose="020B0600070205080204" pitchFamily="34" charset="-128"/>
              </a:rPr>
              <a:t>Bridge with the lowest bridge ID is the root of the spanning tree</a:t>
            </a:r>
          </a:p>
          <a:p>
            <a:pPr>
              <a:tabLst>
                <a:tab pos="2284413" algn="l"/>
                <a:tab pos="4914900" algn="l"/>
              </a:tabLst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Root port:	</a:t>
            </a:r>
            <a:r>
              <a:rPr lang="en-US" altLang="en-US" dirty="0">
                <a:ea typeface="ＭＳ Ｐゴシック" panose="020B0600070205080204" pitchFamily="34" charset="-128"/>
              </a:rPr>
              <a:t>Each bridge has a root port which identifies the next hop from  	the bridge to the root bridge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AF4D3C-1BF9-424D-BB19-4740BECC1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31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>
            <a:extLst>
              <a:ext uri="{FF2B5EF4-FFF2-40B4-BE49-F238E27FC236}">
                <a16:creationId xmlns:a16="http://schemas.microsoft.com/office/drawing/2014/main" id="{81183CFA-2165-724D-B5C3-7156481A57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Concepts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C95106E3-E74B-4C49-B5B1-A62D51C51E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1635760"/>
            <a:ext cx="11162355" cy="4541203"/>
          </a:xfrm>
        </p:spPr>
        <p:txBody>
          <a:bodyPr>
            <a:normAutofit lnSpcReduction="10000"/>
          </a:bodyPr>
          <a:lstStyle/>
          <a:p>
            <a:pPr>
              <a:tabLst>
                <a:tab pos="2284413" algn="l"/>
                <a:tab pos="2511425" algn="l"/>
                <a:tab pos="4914900" algn="l"/>
              </a:tabLst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Root path cost: </a:t>
            </a:r>
            <a:r>
              <a:rPr lang="en-US" altLang="en-US" dirty="0">
                <a:ea typeface="ＭＳ Ｐゴシック" panose="020B0600070205080204" pitchFamily="34" charset="-128"/>
              </a:rPr>
              <a:t>For each bridge, the cost of the min-cost path to the root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	</a:t>
            </a:r>
          </a:p>
          <a:p>
            <a:pPr>
              <a:tabLst>
                <a:tab pos="2284413" algn="l"/>
                <a:tab pos="2511425" algn="l"/>
                <a:tab pos="4914900" algn="l"/>
              </a:tabLst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Designated bridge (of a LAN): </a:t>
            </a:r>
            <a:r>
              <a:rPr lang="en-US" altLang="en-US" dirty="0">
                <a:ea typeface="ＭＳ Ｐゴシック" panose="020B0600070205080204" pitchFamily="34" charset="-128"/>
              </a:rPr>
              <a:t>The bridge attached to a LAN that provides  		the min-cost path to the root for this LAN:</a:t>
            </a:r>
          </a:p>
          <a:p>
            <a:pPr lvl="6">
              <a:tabLst>
                <a:tab pos="2284413" algn="l"/>
                <a:tab pos="2511425" algn="l"/>
                <a:tab pos="4914900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If two bridges have the same cost, select the bridge with the lowest bridge ID</a:t>
            </a:r>
          </a:p>
          <a:p>
            <a:pPr marL="2743200" lvl="6" indent="0">
              <a:buNone/>
              <a:tabLst>
                <a:tab pos="2284413" algn="l"/>
                <a:tab pos="2511425" algn="l"/>
                <a:tab pos="4914900" algn="l"/>
              </a:tabLst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228600" lvl="6">
              <a:spcBef>
                <a:spcPts val="1000"/>
              </a:spcBef>
              <a:tabLst>
                <a:tab pos="2284413" algn="l"/>
                <a:tab pos="2511425" algn="l"/>
                <a:tab pos="4914900" algn="l"/>
              </a:tabLst>
            </a:pP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Designated port: </a:t>
            </a:r>
            <a:r>
              <a:rPr lang="en-US" altLang="en-US" sz="2800" dirty="0">
                <a:ea typeface="ＭＳ Ｐゴシック" panose="020B0600070205080204" pitchFamily="34" charset="-128"/>
              </a:rPr>
              <a:t>The port with which a designated bridge attaches to the 	LAN (for which it is the designated bridge)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6">
              <a:tabLst>
                <a:tab pos="2284413" algn="l"/>
                <a:tab pos="2511425" algn="l"/>
                <a:tab pos="4914900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If the min-cost bridge has two or more ports on the LAN, select the port with the smaller port ID</a:t>
            </a:r>
            <a:endParaRPr lang="en-US" altLang="en-US" sz="2000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>
              <a:tabLst>
                <a:tab pos="2284413" algn="l"/>
                <a:tab pos="2511425" algn="l"/>
                <a:tab pos="4914900" algn="l"/>
              </a:tabLst>
            </a:pPr>
            <a:endParaRPr lang="en-US" altLang="en-US" sz="2000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0" indent="0">
              <a:buNone/>
              <a:tabLst>
                <a:tab pos="2284413" algn="l"/>
                <a:tab pos="2511425" algn="l"/>
                <a:tab pos="4914900" algn="l"/>
              </a:tabLst>
            </a:pPr>
            <a:r>
              <a:rPr lang="en-US" altLang="en-US" sz="20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Note: </a:t>
            </a:r>
            <a:r>
              <a:rPr lang="en-US" altLang="en-US" sz="2000" dirty="0">
                <a:ea typeface="ＭＳ Ｐゴシック" panose="020B0600070205080204" pitchFamily="34" charset="-128"/>
              </a:rPr>
              <a:t>We assume that cost of a path is the number of hops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3F6303-6842-8543-9D8F-C23F0381C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4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4263</TotalTime>
  <Words>740</Words>
  <Application>Microsoft Macintosh PowerPoint</Application>
  <PresentationFormat>Widescreen</PresentationFormat>
  <Paragraphs>188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Courier New</vt:lpstr>
      <vt:lpstr>Math1</vt:lpstr>
      <vt:lpstr>Times New Roman</vt:lpstr>
      <vt:lpstr>Office Theme</vt:lpstr>
      <vt:lpstr>VISIO</vt:lpstr>
      <vt:lpstr>Visio</vt:lpstr>
      <vt:lpstr>Spanning Tree Protocol</vt:lpstr>
      <vt:lpstr>Takeaways</vt:lpstr>
      <vt:lpstr>Frame forwarding</vt:lpstr>
      <vt:lpstr>Danger of loops</vt:lpstr>
      <vt:lpstr>Spanning Tree Protocol (IEEE 802.1d)</vt:lpstr>
      <vt:lpstr>Configuration BPDUs</vt:lpstr>
      <vt:lpstr>What do the BPDUs do? </vt:lpstr>
      <vt:lpstr>Concepts</vt:lpstr>
      <vt:lpstr>Concepts</vt:lpstr>
      <vt:lpstr>Steps of Spanning Tree algorithm </vt:lpstr>
      <vt:lpstr>Ordering of messages </vt:lpstr>
      <vt:lpstr>Initializing the Spanning Tree Protocol</vt:lpstr>
      <vt:lpstr>Operations of Spanning Tree Protocol</vt:lpstr>
      <vt:lpstr>When to send a BPDU?</vt:lpstr>
      <vt:lpstr>Selecting the ports for the spanning tree</vt:lpstr>
      <vt:lpstr>Building the  spanning tree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Jorg Liebeherr</cp:lastModifiedBy>
  <cp:revision>72</cp:revision>
  <dcterms:created xsi:type="dcterms:W3CDTF">2020-08-14T14:05:07Z</dcterms:created>
  <dcterms:modified xsi:type="dcterms:W3CDTF">2020-10-27T20:38:20Z</dcterms:modified>
</cp:coreProperties>
</file>