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73" r:id="rId3"/>
    <p:sldId id="326" r:id="rId4"/>
    <p:sldId id="359" r:id="rId5"/>
    <p:sldId id="360" r:id="rId6"/>
    <p:sldId id="327" r:id="rId7"/>
    <p:sldId id="674" r:id="rId8"/>
    <p:sldId id="675" r:id="rId9"/>
    <p:sldId id="676" r:id="rId10"/>
    <p:sldId id="677" r:id="rId11"/>
    <p:sldId id="678" r:id="rId12"/>
    <p:sldId id="680" r:id="rId13"/>
    <p:sldId id="679" r:id="rId14"/>
    <p:sldId id="681" r:id="rId15"/>
    <p:sldId id="683" r:id="rId16"/>
    <p:sldId id="370" r:id="rId17"/>
    <p:sldId id="3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640"/>
        <p:guide pos="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7393DF1E-1D59-3C47-9067-89D808CBA9FA}"/>
    <pc:docChg chg="modSld">
      <pc:chgData name="Jorg Liebeherr" userId="4e70e616cda3882f" providerId="LiveId" clId="{7393DF1E-1D59-3C47-9067-89D808CBA9FA}" dt="2020-11-03T19:05:53.501" v="10" actId="20577"/>
      <pc:docMkLst>
        <pc:docMk/>
      </pc:docMkLst>
      <pc:sldChg chg="modSp">
        <pc:chgData name="Jorg Liebeherr" userId="4e70e616cda3882f" providerId="LiveId" clId="{7393DF1E-1D59-3C47-9067-89D808CBA9FA}" dt="2020-11-03T19:05:53.501" v="10" actId="20577"/>
        <pc:sldMkLst>
          <pc:docMk/>
          <pc:sldMk cId="594629928" sldId="359"/>
        </pc:sldMkLst>
        <pc:spChg chg="mod">
          <ac:chgData name="Jorg Liebeherr" userId="4e70e616cda3882f" providerId="LiveId" clId="{7393DF1E-1D59-3C47-9067-89D808CBA9FA}" dt="2020-11-03T19:05:53.501" v="10" actId="20577"/>
          <ac:spMkLst>
            <pc:docMk/>
            <pc:sldMk cId="594629928" sldId="359"/>
            <ac:spMk id="18434" creationId="{D9EBADBA-BB6C-4946-AFE0-D32339E829F6}"/>
          </ac:spMkLst>
        </pc:spChg>
      </pc:sldChg>
      <pc:sldChg chg="modSp">
        <pc:chgData name="Jorg Liebeherr" userId="4e70e616cda3882f" providerId="LiveId" clId="{7393DF1E-1D59-3C47-9067-89D808CBA9FA}" dt="2020-11-03T18:31:09.369" v="9" actId="20577"/>
        <pc:sldMkLst>
          <pc:docMk/>
          <pc:sldMk cId="2040470474" sldId="371"/>
        </pc:sldMkLst>
        <pc:spChg chg="mod">
          <ac:chgData name="Jorg Liebeherr" userId="4e70e616cda3882f" providerId="LiveId" clId="{7393DF1E-1D59-3C47-9067-89D808CBA9FA}" dt="2020-11-03T18:31:09.369" v="9" actId="20577"/>
          <ac:spMkLst>
            <pc:docMk/>
            <pc:sldMk cId="2040470474" sldId="371"/>
            <ac:spMk id="31747" creationId="{BEC01A59-AEC4-534E-9B81-0BDE7D9BB0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64B71F1-A5D5-A54E-BEB2-EB6DBCEFF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fld id="{114B099F-C0EF-DE4D-B112-D75670CA764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E20C615-622A-1144-A764-C7A9A7098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A72AB8-8AF3-F142-B055-5635BCB4A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11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1: Header 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E744-D7B0-6A46-9446-56282BCA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8260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Acknowledgement  number (</a:t>
            </a:r>
            <a:r>
              <a:rPr lang="en-US" altLang="en-US" sz="2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contains the next sequence number that the sender of this segment wants to receive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If a host sends an 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 a segment it sets the 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 flag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Note: In a segment that is sent from A to B, the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acknowledges data that was earlier sent from B to A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</a:t>
            </a:r>
            <a:b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The acknowledgement  for a segment with sequence numbers 0-1500 has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=1501</a:t>
            </a:r>
            <a:endParaRPr lang="en-US" altLang="en-US" sz="2000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C68D-107A-764A-9E3A-6CFACCE6C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9D9C5-057A-8C42-B1AD-ABA0F601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5DAB560-063B-E644-9546-CC4A37C53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tabLst/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Header length (4 bits)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Length of TCP header in multiple of 4 bytes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A28C2-DC41-1648-B39D-AA8E1BC27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7D2EE-C2E2-9C4D-837C-506E8DD3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42CB2FC-B0FE-D048-9C8F-250ACD63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715000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9 bit flags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NS</a:t>
            </a: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CWR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ECE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URG</a:t>
            </a:r>
            <a:r>
              <a:rPr lang="en-US" sz="2000" dirty="0"/>
              <a:t> 	- indicates that urgent pointer is significant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ACK</a:t>
            </a:r>
            <a:r>
              <a:rPr lang="en-US" sz="2000" dirty="0"/>
              <a:t>	- indicates that </a:t>
            </a:r>
            <a:r>
              <a:rPr lang="en-US" sz="2000" dirty="0" err="1"/>
              <a:t>AckNo</a:t>
            </a:r>
            <a:r>
              <a:rPr lang="en-US" sz="2000" dirty="0"/>
              <a:t> field is significant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PSH</a:t>
            </a:r>
            <a:r>
              <a:rPr lang="en-US" sz="2000" dirty="0"/>
              <a:t>	- asks receiver to push data to application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RST</a:t>
            </a:r>
            <a:r>
              <a:rPr lang="en-US" sz="2000" dirty="0"/>
              <a:t>	- resets the TCP connection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SYN</a:t>
            </a:r>
            <a:r>
              <a:rPr lang="en-US" sz="2000" dirty="0"/>
              <a:t>	- synchronizes sequence number </a:t>
            </a:r>
            <a:br>
              <a:rPr lang="en-US" sz="2000" dirty="0"/>
            </a:br>
            <a:r>
              <a:rPr lang="en-US" sz="2000" dirty="0"/>
              <a:t>	  (only used in first segment from each end)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FIN</a:t>
            </a:r>
            <a:r>
              <a:rPr lang="en-US" sz="2000" dirty="0"/>
              <a:t>	- set by each end to indicate that they do 	  </a:t>
            </a:r>
            <a:br>
              <a:rPr lang="en-US" sz="2000" dirty="0"/>
            </a:br>
            <a:r>
              <a:rPr lang="en-US" sz="2000" dirty="0"/>
              <a:t> 	  not send more data in this connection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059D8-1E6A-5F41-9DCC-C572185BE584}"/>
              </a:ext>
            </a:extLst>
          </p:cNvPr>
          <p:cNvSpPr/>
          <p:nvPr/>
        </p:nvSpPr>
        <p:spPr>
          <a:xfrm>
            <a:off x="71628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F5D04-2699-E74C-8719-F5CAD9562B3C}"/>
              </a:ext>
            </a:extLst>
          </p:cNvPr>
          <p:cNvSpPr/>
          <p:nvPr/>
        </p:nvSpPr>
        <p:spPr>
          <a:xfrm>
            <a:off x="74676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CWR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8A12D-9CA3-5B41-9AD4-2E0CAC796194}"/>
              </a:ext>
            </a:extLst>
          </p:cNvPr>
          <p:cNvSpPr/>
          <p:nvPr/>
        </p:nvSpPr>
        <p:spPr>
          <a:xfrm>
            <a:off x="77724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73F62-91B0-BD40-82AD-52A166EAEDE7}"/>
              </a:ext>
            </a:extLst>
          </p:cNvPr>
          <p:cNvSpPr/>
          <p:nvPr/>
        </p:nvSpPr>
        <p:spPr>
          <a:xfrm>
            <a:off x="80772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URG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23D07D-47CF-EA44-9E13-6B69C1AB1448}"/>
              </a:ext>
            </a:extLst>
          </p:cNvPr>
          <p:cNvSpPr/>
          <p:nvPr/>
        </p:nvSpPr>
        <p:spPr>
          <a:xfrm>
            <a:off x="83820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3B4E2-A164-894A-88CF-E813BC6AD4EC}"/>
              </a:ext>
            </a:extLst>
          </p:cNvPr>
          <p:cNvSpPr/>
          <p:nvPr/>
        </p:nvSpPr>
        <p:spPr>
          <a:xfrm>
            <a:off x="86868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FA659E-A7A1-CD44-98A5-6F246D7D3C9E}"/>
              </a:ext>
            </a:extLst>
          </p:cNvPr>
          <p:cNvSpPr/>
          <p:nvPr/>
        </p:nvSpPr>
        <p:spPr>
          <a:xfrm>
            <a:off x="89916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361A0-53AB-6B40-BDB9-0227D0C5F313}"/>
              </a:ext>
            </a:extLst>
          </p:cNvPr>
          <p:cNvSpPr/>
          <p:nvPr/>
        </p:nvSpPr>
        <p:spPr>
          <a:xfrm>
            <a:off x="92964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CCB75-CF6D-C848-9913-7F050DDA8122}"/>
              </a:ext>
            </a:extLst>
          </p:cNvPr>
          <p:cNvSpPr/>
          <p:nvPr/>
        </p:nvSpPr>
        <p:spPr>
          <a:xfrm>
            <a:off x="96012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81CAA3-EF77-1E45-ADD8-97019EE9A017}"/>
              </a:ext>
            </a:extLst>
          </p:cNvPr>
          <p:cNvSpPr/>
          <p:nvPr/>
        </p:nvSpPr>
        <p:spPr>
          <a:xfrm>
            <a:off x="7315200" y="3200400"/>
            <a:ext cx="152400" cy="762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en-US" dirty="0"/>
              <a:t>    used for ECN (Explicit Congestion Notification)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F53E1-CE74-5842-9106-BCD6242E09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FF23A-F74E-E848-A0DC-7B04C6B1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096C68AF-234E-EF47-9D44-C9046FA4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Window size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Number of bytes that the other end of the connection can send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end of the connection advertises a window size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Maximum value: 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16</a:t>
            </a:r>
            <a:r>
              <a:rPr lang="en-US" altLang="en-US" sz="2000" dirty="0">
                <a:ea typeface="ＭＳ Ｐゴシック" panose="020B0600070205080204" pitchFamily="34" charset="-128"/>
              </a:rPr>
              <a:t>-1= 65535 bytes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Window size can be scaled using a TCP option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Ubuntu 20.04 scales window size by a factor 2</a:t>
            </a:r>
            <a:r>
              <a:rPr lang="en-US" altLang="en-US" sz="1600" baseline="30000" dirty="0">
                <a:ea typeface="ＭＳ Ｐゴシック" panose="020B0600070205080204" pitchFamily="34" charset="-128"/>
              </a:rPr>
              <a:t>7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7DC4C-6933-4F44-A38C-F28943D98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39354-B7E2-CD41-88AC-C984BB38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6E22FD7-85EA-904D-905E-403C7A69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TCP checksum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TCP checksum covers both TCP header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ea typeface="ＭＳ Ｐゴシック" panose="020B0600070205080204" pitchFamily="34" charset="-128"/>
              </a:rPr>
              <a:t> TCP data (also covers some parts of the IP header)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Urgent pointer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data always follows the header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pointer is the sequence number of the last byte of the urgent data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pointer is valid only if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URG</a:t>
            </a:r>
            <a:r>
              <a:rPr lang="en-US" altLang="en-US" sz="2000" dirty="0">
                <a:ea typeface="ＭＳ Ｐゴシック" panose="020B0600070205080204" pitchFamily="34" charset="-128"/>
              </a:rPr>
              <a:t> flag is 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653C2-B167-E442-965E-F37AD1D2A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40DA6-8CAE-194F-AA5B-46F3A029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3EB9DFF-6FAE-4F4E-8E10-5228A3A0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TCP options</a:t>
            </a:r>
          </a:p>
          <a:p>
            <a:pPr marL="0" indent="0">
              <a:buNone/>
            </a:pPr>
            <a:r>
              <a:rPr lang="en-US" sz="2000" dirty="0"/>
              <a:t>Options have multiple roles</a:t>
            </a:r>
          </a:p>
          <a:p>
            <a:r>
              <a:rPr lang="en-US" sz="2000" dirty="0"/>
              <a:t>Enable optional features of TCP during connection setup</a:t>
            </a:r>
          </a:p>
          <a:p>
            <a:r>
              <a:rPr lang="en-US" sz="2000" dirty="0"/>
              <a:t>Selective acknowledgement</a:t>
            </a:r>
          </a:p>
          <a:p>
            <a:r>
              <a:rPr lang="en-US" sz="2000" dirty="0"/>
              <a:t>Timestamps</a:t>
            </a:r>
          </a:p>
          <a:p>
            <a:r>
              <a:rPr lang="en-US" sz="2000" dirty="0"/>
              <a:t>Null data to ensure that TCP header length is a multiple of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80329-872D-DE4B-99C2-4275FD2598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61239-C46D-C54E-83D3-67861B2B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BCB19D2-6073-3642-887C-56336DCB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65824C9-AC16-1A4B-80E5-05AF755AA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header fields: Options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BFB176F-415D-C34F-B710-5235BD73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8915400" cy="674688"/>
          </a:xfrm>
        </p:spPr>
        <p:txBody>
          <a:bodyPr/>
          <a:lstStyle/>
          <a:p>
            <a:pPr marL="0" indent="0">
              <a:buNone/>
              <a:tabLst/>
            </a:pPr>
            <a:r>
              <a:rPr lang="en-US" altLang="en-US" dirty="0">
                <a:ea typeface="ＭＳ Ｐゴシック" panose="020B0600070205080204" pitchFamily="34" charset="-128"/>
              </a:rPr>
              <a:t>Almost all TCP headers have options </a:t>
            </a: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5092D-6DCF-0E43-9814-93BFD1B7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84FF2-2D0D-BF46-BC4F-E2D8E0D3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10134600" cy="41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A96819-2E2C-774A-8E30-D4BF57493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header fields: Options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EC01A59-AEC4-534E-9B81-0BDE7D9BB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635760"/>
            <a:ext cx="8763000" cy="4917440"/>
          </a:xfrm>
        </p:spPr>
        <p:txBody>
          <a:bodyPr>
            <a:normAutofit fontScale="92500" lnSpcReduction="10000"/>
          </a:bodyPr>
          <a:lstStyle/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NOP :</a:t>
            </a:r>
            <a:r>
              <a:rPr lang="en-US" altLang="en-US" sz="2400" dirty="0">
                <a:ea typeface="ＭＳ Ｐゴシック" panose="020B0600070205080204" pitchFamily="34" charset="-128"/>
              </a:rPr>
              <a:t> 	Filler to ensure that TCP header length (in bytes) is a multiple of 4</a:t>
            </a: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Maximum Segment Size (MSS): </a:t>
            </a:r>
            <a:r>
              <a:rPr lang="en-US" altLang="en-US" sz="2400" dirty="0">
                <a:ea typeface="ＭＳ Ｐゴシック" panose="020B0600070205080204" pitchFamily="34" charset="-128"/>
              </a:rPr>
              <a:t>Max. size of a TCP segment. The value follows from the MTU</a:t>
            </a: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Window scale factor: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value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means that the window size value should be multiplied by 2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N</a:t>
            </a:r>
            <a:endParaRPr lang="en-US" altLang="en-US" sz="2400" i="1" baseline="30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051050" indent="-2043113">
              <a:buNone/>
              <a:tabLst>
                <a:tab pos="2043113" algn="l"/>
              </a:tabLst>
            </a:pPr>
            <a:r>
              <a:rPr lang="en-CA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SACK permitted: 	</a:t>
            </a:r>
            <a:r>
              <a:rPr lang="en-CA" sz="2400" dirty="0">
                <a:ea typeface="ＭＳ Ｐゴシック" panose="020B0600070205080204" pitchFamily="34" charset="-128"/>
              </a:rPr>
              <a:t>Informs the other end of the connection that it may use selective acknowledgement (SACK)</a:t>
            </a:r>
          </a:p>
          <a:p>
            <a:pPr marL="2051050" indent="-2043113">
              <a:buNone/>
            </a:pPr>
            <a:r>
              <a:rPr lang="en-CA" sz="2400" dirty="0">
                <a:solidFill>
                  <a:srgbClr val="C00000"/>
                </a:solidFill>
              </a:rPr>
              <a:t>Selective Acknowledgement (SACK):  </a:t>
            </a:r>
            <a:r>
              <a:rPr lang="en-CA" sz="2400" dirty="0"/>
              <a:t>Up to four pairs of (start, end) of acknowledged ranges of sequence numbers</a:t>
            </a:r>
          </a:p>
          <a:p>
            <a:pPr marL="2051050" lvl="1" indent="-2043113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Timestamp: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Contains 2 timestamps: (1) timestamp of sender and (2) echo of last received timestamp. Can be used to assert sequence of segments when sequence numbers wrap around 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8B65610-15AD-CA49-A8AE-F5C0D5D40CDD}"/>
              </a:ext>
            </a:extLst>
          </p:cNvPr>
          <p:cNvSpPr/>
          <p:nvPr/>
        </p:nvSpPr>
        <p:spPr>
          <a:xfrm>
            <a:off x="2971800" y="2286000"/>
            <a:ext cx="228600" cy="182880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20A06-6120-5346-B840-0FD2D0BCA29C}"/>
              </a:ext>
            </a:extLst>
          </p:cNvPr>
          <p:cNvSpPr txBox="1"/>
          <p:nvPr/>
        </p:nvSpPr>
        <p:spPr>
          <a:xfrm>
            <a:off x="304800" y="2743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Only sent in the first segment (SYN segment) during connection establishment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ADAA-525F-2E4C-933D-0CE40868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The content of this lecture is mostly for use as a reference</a:t>
            </a:r>
          </a:p>
          <a:p>
            <a:r>
              <a:rPr lang="en-US" dirty="0"/>
              <a:t>Things to remember: </a:t>
            </a:r>
          </a:p>
          <a:p>
            <a:pPr lvl="1"/>
            <a:r>
              <a:rPr lang="en-US" dirty="0"/>
              <a:t>Byte stream service</a:t>
            </a:r>
          </a:p>
          <a:p>
            <a:pPr lvl="1"/>
            <a:r>
              <a:rPr lang="en-US" dirty="0"/>
              <a:t>Sequence numbers and acknowledgements in TCP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F463-ED61-6A40-8D4A-75C067BA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04C099-96ED-BE4C-9D87-736CC2E1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AEBDBB-60E4-DC49-95D9-D574F88A0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599" y="1655380"/>
            <a:ext cx="10557641" cy="21764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TCP = Transmission Control Protocol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TCP is a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connection-oriented</a:t>
            </a:r>
            <a:r>
              <a:rPr lang="en-US" altLang="en-US" dirty="0">
                <a:ea typeface="ＭＳ Ｐゴシック" panose="020B0600070205080204" pitchFamily="34" charset="-128"/>
              </a:rPr>
              <a:t> protocol that provides a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reliable</a:t>
            </a:r>
            <a:r>
              <a:rPr lang="en-US" altLang="en-US" dirty="0">
                <a:ea typeface="ＭＳ Ｐゴシック" panose="020B0600070205080204" pitchFamily="34" charset="-128"/>
              </a:rPr>
              <a:t>  unicast end-to-end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byte stream </a:t>
            </a:r>
            <a:r>
              <a:rPr lang="en-US" altLang="en-US" dirty="0">
                <a:ea typeface="ＭＳ Ｐゴシック" panose="020B0600070205080204" pitchFamily="34" charset="-128"/>
              </a:rPr>
              <a:t>over an unreliable internetwork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1BD8F-797F-2145-A205-83EBB4F3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4B28E-BDD9-5E48-8F35-02F10B0CE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143715"/>
            <a:ext cx="6451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EBADBA-BB6C-4946-AFE0-D32339E82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Connection-oriented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C772B8-D00B-9D47-A5A9-D69088F8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39613"/>
            <a:ext cx="10415752" cy="14504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Before data transfer, TCP establishes a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TCP server waits for a connection </a:t>
            </a:r>
            <a:r>
              <a:rPr lang="en-CA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request from a TCP client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client contacts the server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Once a connection is established, the data exchange is full duplex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00B4-CD26-6346-BF0E-876B632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CA035-B4E6-0442-A05E-A591997A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6127750" cy="30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3EAD946-A3F1-5447-AA19-9227BE32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Reliable</a:t>
            </a: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DD4484EA-7EA4-4F44-A40F-E1FA68308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1353801" cy="454120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Byte stream from user is broken up into chunks, which are called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segments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Receiver of a segment sends acknowledgement (ACK) to the sender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an ACK is not received in time, the segment is retransmitted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Causes of errors: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 Buffer overflow at router or receiver: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This is detected through missing ACKs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Corruption of data: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TCP has checksums for header and data. Segments with invalid checksums are discarded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1D609-2FB5-DD41-8192-013DE30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7D33547-A1EA-854F-B8CF-4951F0DB3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Byte stream service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733B92-F429-174A-A7CC-0ADC6D054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889" y="1600200"/>
            <a:ext cx="10581289" cy="2476500"/>
          </a:xfrm>
        </p:spPr>
        <p:txBody>
          <a:bodyPr>
            <a:normAutofit/>
          </a:bodyPr>
          <a:lstStyle/>
          <a:p>
            <a:pPr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To the lower layers, TCP handles data in chunks, the segments.</a:t>
            </a:r>
          </a:p>
          <a:p>
            <a:pPr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To the application, TCP handles data as a sequence of bytes and does not identify boundaries between bytes</a:t>
            </a:r>
          </a:p>
          <a:p>
            <a:pPr marL="0" indent="0">
              <a:buNone/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→ Applications do not know about the beginning and end of segments 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3A3DD-3573-BC40-9516-C5BBDA00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FBB63-F92F-1C4B-B69F-2821B0EB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8509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913AC3-5360-9D45-9F4A-77A957E5E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BC267-553A-8746-AC81-19815E9B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5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Source port, destination port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port number identifies the endpoint of a connection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Two pairs </a:t>
            </a:r>
            <a:r>
              <a:rPr lang="en-US" altLang="en-US" sz="2000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(client IP address, client port number)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(server IP address, server port number)</a:t>
            </a:r>
            <a:r>
              <a:rPr lang="en-US" altLang="en-US" sz="2000" dirty="0">
                <a:ea typeface="ＭＳ Ｐゴシック" panose="020B0600070205080204" pitchFamily="34" charset="-128"/>
              </a:rPr>
              <a:t> identify a TCP connection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8DEBF-761A-4B43-9F87-BD080AEF8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DFC6F-2453-7240-A118-BB01BF5E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36EE410-0BBF-9A4C-9615-1D814265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7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973638" algn="l"/>
                <a:tab pos="5661025" algn="l"/>
              </a:tabLst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Sequence number (</a:t>
            </a:r>
            <a:r>
              <a:rPr lang="en-US" altLang="en-US" sz="2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SeqNo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Sequence number of the first byte in the payload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Sequence numbers are based on bytes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Range: 0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≤ Sequence number ≤ 2</a:t>
            </a:r>
            <a:r>
              <a:rPr lang="en-US" altLang="en-US" sz="20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32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-1 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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4.3 </a:t>
            </a:r>
            <a:r>
              <a:rPr lang="en-US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Gbyte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	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client and the server each select an Initial Sequence Number (ISN) randomly during connection establishment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ADBFC-D1D3-5D48-8FAA-C18F71B12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853B7B-2589-EC46-A655-AF398003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FEEE73F-B206-C044-8C8A-62DC7274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5701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593</Words>
  <Application>Microsoft Macintosh PowerPoint</Application>
  <PresentationFormat>Widescreen</PresentationFormat>
  <Paragraphs>121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Math3</vt:lpstr>
      <vt:lpstr>Symbol</vt:lpstr>
      <vt:lpstr>Times New Roman</vt:lpstr>
      <vt:lpstr>Office Theme</vt:lpstr>
      <vt:lpstr>TCP Part 1: Header Format</vt:lpstr>
      <vt:lpstr>Takeaways</vt:lpstr>
      <vt:lpstr>Overview</vt:lpstr>
      <vt:lpstr>Connection-oriented</vt:lpstr>
      <vt:lpstr>Reliable</vt:lpstr>
      <vt:lpstr>Byte stream service 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TCP header fields: Options</vt:lpstr>
      <vt:lpstr>TCP header fields: Options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95</cp:revision>
  <dcterms:created xsi:type="dcterms:W3CDTF">2020-08-14T14:05:07Z</dcterms:created>
  <dcterms:modified xsi:type="dcterms:W3CDTF">2020-11-03T19:05:55Z</dcterms:modified>
</cp:coreProperties>
</file>