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684" r:id="rId2"/>
    <p:sldId id="328" r:id="rId3"/>
    <p:sldId id="359" r:id="rId4"/>
    <p:sldId id="373" r:id="rId5"/>
    <p:sldId id="378" r:id="rId6"/>
    <p:sldId id="376" r:id="rId7"/>
    <p:sldId id="685" r:id="rId8"/>
    <p:sldId id="687" r:id="rId9"/>
    <p:sldId id="384" r:id="rId10"/>
    <p:sldId id="383" r:id="rId11"/>
    <p:sldId id="379" r:id="rId12"/>
    <p:sldId id="382" r:id="rId13"/>
    <p:sldId id="385" r:id="rId14"/>
    <p:sldId id="3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 userDrawn="1">
          <p15:clr>
            <a:srgbClr val="A4A3A4"/>
          </p15:clr>
        </p15:guide>
        <p15:guide id="2" pos="36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7"/>
    <p:restoredTop sz="94643"/>
  </p:normalViewPr>
  <p:slideViewPr>
    <p:cSldViewPr showGuides="1">
      <p:cViewPr varScale="1">
        <p:scale>
          <a:sx n="115" d="100"/>
          <a:sy n="115" d="100"/>
        </p:scale>
        <p:origin x="656" y="200"/>
      </p:cViewPr>
      <p:guideLst>
        <p:guide orient="horz" pos="1104"/>
        <p:guide pos="36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A0A30978-8C59-E340-8B32-C41E6E2EE419}"/>
    <pc:docChg chg="custSel addSld modSld">
      <pc:chgData name="Jorg Liebeherr" userId="4e70e616cda3882f" providerId="LiveId" clId="{A0A30978-8C59-E340-8B32-C41E6E2EE419}" dt="2020-11-03T20:26:45.821" v="389" actId="20577"/>
      <pc:docMkLst>
        <pc:docMk/>
      </pc:docMkLst>
      <pc:sldChg chg="modSp add">
        <pc:chgData name="Jorg Liebeherr" userId="4e70e616cda3882f" providerId="LiveId" clId="{A0A30978-8C59-E340-8B32-C41E6E2EE419}" dt="2020-11-03T19:07:27.774" v="15" actId="20577"/>
        <pc:sldMkLst>
          <pc:docMk/>
          <pc:sldMk cId="2981152041" sldId="359"/>
        </pc:sldMkLst>
        <pc:spChg chg="mod">
          <ac:chgData name="Jorg Liebeherr" userId="4e70e616cda3882f" providerId="LiveId" clId="{A0A30978-8C59-E340-8B32-C41E6E2EE419}" dt="2020-11-03T19:07:27.774" v="15" actId="20577"/>
          <ac:spMkLst>
            <pc:docMk/>
            <pc:sldMk cId="2981152041" sldId="359"/>
            <ac:spMk id="18434" creationId="{D9EBADBA-BB6C-4946-AFE0-D32339E829F6}"/>
          </ac:spMkLst>
        </pc:spChg>
      </pc:sldChg>
      <pc:sldChg chg="modSp">
        <pc:chgData name="Jorg Liebeherr" userId="4e70e616cda3882f" providerId="LiveId" clId="{A0A30978-8C59-E340-8B32-C41E6E2EE419}" dt="2020-11-03T20:26:45.821" v="389" actId="20577"/>
        <pc:sldMkLst>
          <pc:docMk/>
          <pc:sldMk cId="2299799050" sldId="385"/>
        </pc:sldMkLst>
        <pc:spChg chg="mod">
          <ac:chgData name="Jorg Liebeherr" userId="4e70e616cda3882f" providerId="LiveId" clId="{A0A30978-8C59-E340-8B32-C41E6E2EE419}" dt="2020-11-03T20:26:45.821" v="389" actId="20577"/>
          <ac:spMkLst>
            <pc:docMk/>
            <pc:sldMk cId="2299799050" sldId="385"/>
            <ac:spMk id="46083" creationId="{3CBD6209-6503-024B-9E25-1CAEDBE01E2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11/3/20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5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0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TCP</a:t>
            </a:r>
            <a:b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r>
              <a:rPr lang="en-US" sz="4400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Part 2: Connection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76200" y="1143000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86C5B-2F34-564E-819B-34FCE50A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2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3130988-5B75-274D-975B-9754605AF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TCP States in </a:t>
            </a:r>
            <a:r>
              <a:rPr lang="en-CA" altLang="ja-JP" dirty="0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normal</a:t>
            </a:r>
            <a:r>
              <a:rPr lang="en-CA" altLang="ja-JP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connection lifetime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43011" name="Object 2">
            <a:extLst>
              <a:ext uri="{FF2B5EF4-FFF2-40B4-BE49-F238E27FC236}">
                <a16:creationId xmlns:a16="http://schemas.microsoft.com/office/drawing/2014/main" id="{ED8AF4E9-3C8A-FA48-9EE3-822BBE5FCFE1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954187662"/>
              </p:ext>
            </p:extLst>
          </p:nvPr>
        </p:nvGraphicFramePr>
        <p:xfrm>
          <a:off x="1986756" y="1733090"/>
          <a:ext cx="8218488" cy="497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3" imgW="26289000" imgH="15913100" progId="Visio.Drawing.4">
                  <p:embed/>
                </p:oleObj>
              </mc:Choice>
              <mc:Fallback>
                <p:oleObj name="VISIO" r:id="rId3" imgW="26289000" imgH="15913100" progId="Visio.Drawing.4">
                  <p:embed/>
                  <p:pic>
                    <p:nvPicPr>
                      <p:cNvPr id="43011" name="Object 2">
                        <a:extLst>
                          <a:ext uri="{FF2B5EF4-FFF2-40B4-BE49-F238E27FC236}">
                            <a16:creationId xmlns:a16="http://schemas.microsoft.com/office/drawing/2014/main" id="{ED8AF4E9-3C8A-FA48-9EE3-822BBE5FCF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6756" y="1733090"/>
                        <a:ext cx="8218488" cy="497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A769D6-8257-574F-9101-F31307F7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25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0C96DB1-5523-3440-A819-7E848B5073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744200" cy="884555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TCP state transition diagram: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Opening a connection</a:t>
            </a:r>
          </a:p>
        </p:txBody>
      </p:sp>
      <p:graphicFrame>
        <p:nvGraphicFramePr>
          <p:cNvPr id="44035" name="Object 2">
            <a:extLst>
              <a:ext uri="{FF2B5EF4-FFF2-40B4-BE49-F238E27FC236}">
                <a16:creationId xmlns:a16="http://schemas.microsoft.com/office/drawing/2014/main" id="{33483D29-A5BC-9340-AE7F-A747E76191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203753"/>
              </p:ext>
            </p:extLst>
          </p:nvPr>
        </p:nvGraphicFramePr>
        <p:xfrm>
          <a:off x="1981993" y="1524000"/>
          <a:ext cx="8228013" cy="510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3" imgW="8775700" imgH="5727700" progId="Visio.Drawing.6">
                  <p:embed/>
                </p:oleObj>
              </mc:Choice>
              <mc:Fallback>
                <p:oleObj name="Visio" r:id="rId3" imgW="8775700" imgH="5727700" progId="Visio.Drawing.6">
                  <p:embed/>
                  <p:pic>
                    <p:nvPicPr>
                      <p:cNvPr id="44035" name="Object 2">
                        <a:extLst>
                          <a:ext uri="{FF2B5EF4-FFF2-40B4-BE49-F238E27FC236}">
                            <a16:creationId xmlns:a16="http://schemas.microsoft.com/office/drawing/2014/main" id="{33483D29-A5BC-9340-AE7F-A747E76191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993" y="1524000"/>
                        <a:ext cx="8228013" cy="510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9F35E5-AAD9-8543-AECA-E459F5B8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75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CD4FFE6-6B76-0B45-84E0-85CE4A835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TCP state transition diagram: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Closing a connection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45059" name="Object 2">
            <a:extLst>
              <a:ext uri="{FF2B5EF4-FFF2-40B4-BE49-F238E27FC236}">
                <a16:creationId xmlns:a16="http://schemas.microsoft.com/office/drawing/2014/main" id="{94D25570-55AC-454B-B352-284FAFB35C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376250"/>
              </p:ext>
            </p:extLst>
          </p:nvPr>
        </p:nvGraphicFramePr>
        <p:xfrm>
          <a:off x="1905000" y="1590777"/>
          <a:ext cx="8228013" cy="510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Visio" r:id="rId3" imgW="7023100" imgH="4292600" progId="Visio.Drawing.6">
                  <p:embed/>
                </p:oleObj>
              </mc:Choice>
              <mc:Fallback>
                <p:oleObj name="Visio" r:id="rId3" imgW="7023100" imgH="4292600" progId="Visio.Drawing.6">
                  <p:embed/>
                  <p:pic>
                    <p:nvPicPr>
                      <p:cNvPr id="45059" name="Object 2">
                        <a:extLst>
                          <a:ext uri="{FF2B5EF4-FFF2-40B4-BE49-F238E27FC236}">
                            <a16:creationId xmlns:a16="http://schemas.microsoft.com/office/drawing/2014/main" id="{94D25570-55AC-454B-B352-284FAFB35C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590777"/>
                        <a:ext cx="8228013" cy="510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0C79C-EBD6-6F44-99D3-083B0C51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1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DA89C80-98CB-4048-9359-5981D67C7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TIME_WAIT state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CBD6209-6503-024B-9E25-1CAEDBE01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When the active closer sends its final ACK, it must stay in the TIME_WAIT state for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twice the maximum segment lifetime (MSL)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 MSL is typically set to 60 seconds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By waiting in this state, the active closer remains available if the passive closer retransmits the FIN segment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 retransmission happens if the FIN segment of the passive closer or the final ACK by the active closer are lost, and the passive closer has a timeout on the FIN segment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2923EC-7BCA-1D4B-89DD-50303E42F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99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1816D50-4CB6-0D41-9B15-177D5A915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Resetting connections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0C9CDE8-37E8-4B42-B2F2-AB8436974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Resetting connections is done by setting the  RST flag in the TCP header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When is the RST flag set?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Connection request arrives and no server process is waiting on the destination port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Abort a connection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Causes the receiver to throw away buffered data. Receiver does not acknowledge the RST segment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A9FD86-C97F-894C-8E31-3D974004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9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85680B2-D1E2-B84E-A3B8-B0D070F8A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Connection management in TCP 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8CE7BEE-6B22-994F-8C1C-0DB27CDEC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8915400" cy="4425950"/>
          </a:xfrm>
        </p:spPr>
        <p:txBody>
          <a:bodyPr/>
          <a:lstStyle/>
          <a:p>
            <a:endParaRPr lang="en-US" altLang="en-US" b="1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Opening a TCP Connection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Closing a TCP Connection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State Diagram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C19AF2-835E-BC4D-B48B-B8C9846C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16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9EBADBA-BB6C-4946-AFE0-D32339E82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TCP connection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6C772B8-D00B-9D47-A5A9-D69088F80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639613"/>
            <a:ext cx="10415752" cy="1450427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Before data transfer, TCP establishes a </a:t>
            </a: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connection</a:t>
            </a: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</a:p>
          <a:p>
            <a:pPr lvl="2"/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TCP server waits for a connection </a:t>
            </a:r>
            <a:r>
              <a:rPr lang="en-CA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request from a TCP client</a:t>
            </a:r>
            <a:endParaRPr lang="en-US" altLang="ja-JP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2"/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TCP client contacts the server</a:t>
            </a:r>
            <a:endParaRPr lang="en-US" altLang="ja-JP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Once a connection is established, the data exchange is full duplex</a:t>
            </a:r>
          </a:p>
        </p:txBody>
      </p:sp>
      <p:graphicFrame>
        <p:nvGraphicFramePr>
          <p:cNvPr id="18436" name="Object 2">
            <a:extLst>
              <a:ext uri="{FF2B5EF4-FFF2-40B4-BE49-F238E27FC236}">
                <a16:creationId xmlns:a16="http://schemas.microsoft.com/office/drawing/2014/main" id="{0C88EDA6-A259-9D4D-B924-19899872E2B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819400" y="3705225"/>
          <a:ext cx="6048375" cy="301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3" imgW="8866260" imgH="4422330" progId="Visio.Drawing.11">
                  <p:embed/>
                </p:oleObj>
              </mc:Choice>
              <mc:Fallback>
                <p:oleObj name="Visio" r:id="rId3" imgW="8866260" imgH="4422330" progId="Visio.Drawing.11">
                  <p:embed/>
                  <p:pic>
                    <p:nvPicPr>
                      <p:cNvPr id="18436" name="Object 2">
                        <a:extLst>
                          <a:ext uri="{FF2B5EF4-FFF2-40B4-BE49-F238E27FC236}">
                            <a16:creationId xmlns:a16="http://schemas.microsoft.com/office/drawing/2014/main" id="{0C88EDA6-A259-9D4D-B924-19899872E2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705225"/>
                        <a:ext cx="6048375" cy="301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CC00B4-CD26-6346-BF0E-876B632E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5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A0FF57C-4018-B34B-B3C8-5E7D3D44F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TCP connection establishment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9D03ABB-C72C-4D43-89AC-D6F238304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tabLst>
                <a:tab pos="6234113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TCP uses a </a:t>
            </a:r>
            <a:r>
              <a:rPr lang="en-US" altLang="en-US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three-way handshake </a:t>
            </a:r>
            <a:r>
              <a:rPr lang="en-US" altLang="en-US" dirty="0">
                <a:ea typeface="ＭＳ Ｐゴシック" panose="020B0600070205080204" pitchFamily="34" charset="-128"/>
              </a:rPr>
              <a:t>to open a connection:</a:t>
            </a:r>
          </a:p>
          <a:p>
            <a:pPr marL="514350" indent="-514350">
              <a:buFont typeface="+mj-lt"/>
              <a:buAutoNum type="arabicPeriod"/>
              <a:tabLst>
                <a:tab pos="6234113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Client sends a segment with</a:t>
            </a:r>
          </a:p>
          <a:p>
            <a:pPr lvl="3">
              <a:tabLst>
                <a:tab pos="6234113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SYN bit set </a:t>
            </a:r>
          </a:p>
          <a:p>
            <a:pPr lvl="3">
              <a:tabLst>
                <a:tab pos="6234113" algn="l"/>
              </a:tabLst>
            </a:pPr>
            <a:r>
              <a:rPr lang="en-US" altLang="en-US" dirty="0" err="1">
                <a:ea typeface="ＭＳ Ｐゴシック" panose="020B0600070205080204" pitchFamily="34" charset="-128"/>
              </a:rPr>
              <a:t>SeqNo</a:t>
            </a:r>
            <a:r>
              <a:rPr lang="en-US" altLang="en-US" dirty="0">
                <a:ea typeface="ＭＳ Ｐゴシック" panose="020B0600070205080204" pitchFamily="34" charset="-128"/>
              </a:rPr>
              <a:t> is initial sequence number (ISN) of client</a:t>
            </a:r>
          </a:p>
          <a:p>
            <a:pPr marL="514350" indent="-514350">
              <a:buFont typeface="+mj-lt"/>
              <a:buAutoNum type="arabicPeriod"/>
              <a:tabLst>
                <a:tab pos="6234113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Server responds with a segment with</a:t>
            </a:r>
          </a:p>
          <a:p>
            <a:pPr lvl="3">
              <a:tabLst>
                <a:tab pos="6234113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SYN bit and ACK bit set </a:t>
            </a:r>
          </a:p>
          <a:p>
            <a:pPr lvl="3">
              <a:tabLst>
                <a:tab pos="6234113" algn="l"/>
              </a:tabLst>
            </a:pPr>
            <a:r>
              <a:rPr lang="en-US" altLang="en-US" dirty="0" err="1">
                <a:ea typeface="ＭＳ Ｐゴシック" panose="020B0600070205080204" pitchFamily="34" charset="-128"/>
              </a:rPr>
              <a:t>SeqNo</a:t>
            </a:r>
            <a:r>
              <a:rPr lang="en-US" altLang="en-US" dirty="0">
                <a:ea typeface="ＭＳ Ｐゴシック" panose="020B0600070205080204" pitchFamily="34" charset="-128"/>
              </a:rPr>
              <a:t> initial sequence number (ISN) of server</a:t>
            </a:r>
          </a:p>
          <a:p>
            <a:pPr lvl="3">
              <a:tabLst>
                <a:tab pos="6234113" algn="l"/>
              </a:tabLst>
            </a:pPr>
            <a:r>
              <a:rPr lang="en-US" altLang="en-US" dirty="0" err="1">
                <a:ea typeface="ＭＳ Ｐゴシック" panose="020B0600070205080204" pitchFamily="34" charset="-128"/>
              </a:rPr>
              <a:t>AckNo</a:t>
            </a:r>
            <a:r>
              <a:rPr lang="en-US" altLang="en-US" dirty="0">
                <a:ea typeface="ＭＳ Ｐゴシック" panose="020B0600070205080204" pitchFamily="34" charset="-128"/>
              </a:rPr>
              <a:t> acknowledges ISN of client</a:t>
            </a:r>
          </a:p>
          <a:p>
            <a:pPr marL="514350" indent="-514350">
              <a:buFont typeface="+mj-lt"/>
              <a:buAutoNum type="arabicPeriod"/>
              <a:tabLst>
                <a:tab pos="6234113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Client replies with a segment with:</a:t>
            </a:r>
          </a:p>
          <a:p>
            <a:pPr lvl="3">
              <a:tabLst>
                <a:tab pos="6234113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ACK bit set</a:t>
            </a:r>
          </a:p>
          <a:p>
            <a:pPr lvl="3">
              <a:tabLst>
                <a:tab pos="6234113" algn="l"/>
              </a:tabLst>
            </a:pPr>
            <a:r>
              <a:rPr lang="en-US" altLang="en-US" dirty="0" err="1">
                <a:ea typeface="ＭＳ Ｐゴシック" panose="020B0600070205080204" pitchFamily="34" charset="-128"/>
              </a:rPr>
              <a:t>AckNo</a:t>
            </a:r>
            <a:r>
              <a:rPr lang="en-US" altLang="en-US" dirty="0">
                <a:ea typeface="ＭＳ Ｐゴシック" panose="020B0600070205080204" pitchFamily="34" charset="-128"/>
              </a:rPr>
              <a:t> acknowledges ISN of server</a:t>
            </a:r>
          </a:p>
          <a:p>
            <a:pPr lvl="3">
              <a:tabLst>
                <a:tab pos="6234113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Client can send data	</a:t>
            </a: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FE82D1-57B9-2B4E-9BB2-B3FA72AC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67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68BEB60-5F9C-C74F-817B-1DA5D02CE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Three-way handshake</a:t>
            </a:r>
          </a:p>
        </p:txBody>
      </p:sp>
      <p:graphicFrame>
        <p:nvGraphicFramePr>
          <p:cNvPr id="34819" name="Object 2">
            <a:extLst>
              <a:ext uri="{FF2B5EF4-FFF2-40B4-BE49-F238E27FC236}">
                <a16:creationId xmlns:a16="http://schemas.microsoft.com/office/drawing/2014/main" id="{08F2EE77-CF91-D848-9F52-F3BB83B709EE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89653915"/>
              </p:ext>
            </p:extLst>
          </p:nvPr>
        </p:nvGraphicFramePr>
        <p:xfrm>
          <a:off x="5791200" y="1752600"/>
          <a:ext cx="6660996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4" imgW="8279820" imgH="5304690" progId="Visio.Drawing.11">
                  <p:embed/>
                </p:oleObj>
              </mc:Choice>
              <mc:Fallback>
                <p:oleObj name="Visio" r:id="rId4" imgW="8279820" imgH="5304690" progId="Visio.Drawing.11">
                  <p:embed/>
                  <p:pic>
                    <p:nvPicPr>
                      <p:cNvPr id="34819" name="Object 2">
                        <a:extLst>
                          <a:ext uri="{FF2B5EF4-FFF2-40B4-BE49-F238E27FC236}">
                            <a16:creationId xmlns:a16="http://schemas.microsoft.com/office/drawing/2014/main" id="{08F2EE77-CF91-D848-9F52-F3BB83B709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752600"/>
                        <a:ext cx="6660996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D5F16E-26C9-B647-A061-410384692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52600"/>
            <a:ext cx="45720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Client is called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active opener and </a:t>
            </a:r>
            <a:r>
              <a:rPr lang="en-US" sz="2400" dirty="0"/>
              <a:t>server is called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passive opener</a:t>
            </a:r>
          </a:p>
          <a:p>
            <a:endParaRPr lang="en-US" sz="2400" dirty="0"/>
          </a:p>
          <a:p>
            <a:r>
              <a:rPr lang="en-US" sz="2400" dirty="0"/>
              <a:t>SYN segments do not carry data (only a TCP header)</a:t>
            </a:r>
          </a:p>
          <a:p>
            <a:pPr lvl="1"/>
            <a:r>
              <a:rPr lang="en-US" sz="2000" dirty="0"/>
              <a:t>Sequence number treats SYN segment as if it had a one byte payload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Options in SYN segments contain information used for the connection</a:t>
            </a:r>
          </a:p>
          <a:p>
            <a:pPr lvl="1"/>
            <a:r>
              <a:rPr lang="en-US" sz="2000" dirty="0"/>
              <a:t>MSS</a:t>
            </a:r>
          </a:p>
          <a:p>
            <a:pPr lvl="1"/>
            <a:r>
              <a:rPr lang="en-US" sz="2000" dirty="0"/>
              <a:t>SACK</a:t>
            </a:r>
          </a:p>
          <a:p>
            <a:pPr lvl="1"/>
            <a:r>
              <a:rPr lang="en-US" sz="2000" dirty="0"/>
              <a:t>Window scaling </a:t>
            </a:r>
          </a:p>
          <a:p>
            <a:pPr lvl="1"/>
            <a:endParaRPr lang="en-US" sz="2000" dirty="0"/>
          </a:p>
          <a:p>
            <a:r>
              <a:rPr lang="en-US" sz="2400" dirty="0"/>
              <a:t>Bidirectional data exchange begins with the ACK segment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FBE27E-327B-EF4F-8F26-5806563A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17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0C72B19-B6A3-5147-B73C-7FE211380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TCP connection termination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4A2EF30-8B0B-C84A-9DDD-4B406BB11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tabLst>
                <a:tab pos="13668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Each end of the data flow must be close the connection 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half-close)</a:t>
            </a:r>
          </a:p>
          <a:p>
            <a:pPr>
              <a:lnSpc>
                <a:spcPct val="80000"/>
              </a:lnSpc>
              <a:tabLst>
                <a:tab pos="13668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Connection termination can be initiated by client or by server</a:t>
            </a:r>
          </a:p>
          <a:p>
            <a:pPr lvl="1">
              <a:lnSpc>
                <a:spcPct val="80000"/>
              </a:lnSpc>
              <a:tabLst>
                <a:tab pos="13668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Send a 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FIN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segment</a:t>
            </a:r>
          </a:p>
          <a:p>
            <a:pPr lvl="1">
              <a:lnSpc>
                <a:spcPct val="80000"/>
              </a:lnSpc>
              <a:tabLst>
                <a:tab pos="13668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Sender of a FIN segment cannot send any more data</a:t>
            </a:r>
          </a:p>
          <a:p>
            <a:pPr lvl="1">
              <a:lnSpc>
                <a:spcPct val="80000"/>
              </a:lnSpc>
              <a:tabLst>
                <a:tab pos="13668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To close the connection, the other end of the connection must also send a FIN segment</a:t>
            </a:r>
          </a:p>
          <a:p>
            <a:pPr lvl="1">
              <a:lnSpc>
                <a:spcPct val="80000"/>
              </a:lnSpc>
              <a:tabLst>
                <a:tab pos="13668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FIN segments must be acknowledged</a:t>
            </a:r>
          </a:p>
          <a:p>
            <a:pPr>
              <a:lnSpc>
                <a:spcPct val="80000"/>
              </a:lnSpc>
              <a:tabLst>
                <a:tab pos="1366838" algn="l"/>
                <a:tab pos="5661025" algn="l"/>
              </a:tabLst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tabLst>
                <a:tab pos="13668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Four steps for terminating a connection: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tabLst>
                <a:tab pos="13668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X sends a FIN to Y </a:t>
            </a:r>
            <a:r>
              <a:rPr lang="en-US" altLang="en-US" sz="20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(active close)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tabLst>
                <a:tab pos="13668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Y  ACKs the FIN</a:t>
            </a:r>
          </a:p>
          <a:p>
            <a:pPr marL="457200" lvl="1" indent="0">
              <a:lnSpc>
                <a:spcPct val="80000"/>
              </a:lnSpc>
              <a:buNone/>
              <a:tabLst>
                <a:tab pos="13668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At this time: </a:t>
            </a:r>
            <a:r>
              <a:rPr lang="en-US" altLang="en-US" sz="2000" dirty="0">
                <a:ea typeface="ＭＳ Ｐゴシック" panose="020B0600070205080204" pitchFamily="34" charset="-128"/>
              </a:rPr>
              <a:t>Y can still send data to X, but X cannot send data to Y</a:t>
            </a:r>
          </a:p>
          <a:p>
            <a:pPr marL="914400" lvl="1" indent="-457200">
              <a:lnSpc>
                <a:spcPct val="80000"/>
              </a:lnSpc>
              <a:buAutoNum type="arabicPeriod" startAt="3"/>
              <a:tabLst>
                <a:tab pos="885825" algn="l"/>
                <a:tab pos="13668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Y  sends a FIN to X </a:t>
            </a:r>
            <a:r>
              <a:rPr lang="en-US" altLang="en-US" sz="20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(passive close) </a:t>
            </a:r>
          </a:p>
          <a:p>
            <a:pPr marL="914400" lvl="1" indent="-457200">
              <a:lnSpc>
                <a:spcPct val="80000"/>
              </a:lnSpc>
              <a:buAutoNum type="arabicPeriod" startAt="3"/>
              <a:tabLst>
                <a:tab pos="885825" algn="l"/>
                <a:tab pos="1366838" algn="l"/>
                <a:tab pos="5661025" algn="l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X ACKs the FIN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tabLst>
                <a:tab pos="1366838" algn="l"/>
                <a:tab pos="5661025" algn="l"/>
              </a:tabLst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  <a:tabLst>
                <a:tab pos="1366838" algn="l"/>
                <a:tab pos="5661025" algn="l"/>
              </a:tabLst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A1C256-B4B5-FE42-82D2-4784800A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65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68BEB60-5F9C-C74F-817B-1DA5D02CE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TCP connection termination</a:t>
            </a:r>
          </a:p>
        </p:txBody>
      </p:sp>
      <p:graphicFrame>
        <p:nvGraphicFramePr>
          <p:cNvPr id="34819" name="Object 2">
            <a:extLst>
              <a:ext uri="{FF2B5EF4-FFF2-40B4-BE49-F238E27FC236}">
                <a16:creationId xmlns:a16="http://schemas.microsoft.com/office/drawing/2014/main" id="{08F2EE77-CF91-D848-9F52-F3BB83B709EE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82117725"/>
              </p:ext>
            </p:extLst>
          </p:nvPr>
        </p:nvGraphicFramePr>
        <p:xfrm>
          <a:off x="5791200" y="1752600"/>
          <a:ext cx="6623856" cy="464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3" imgW="8279820" imgH="5800140" progId="Visio.Drawing.11">
                  <p:embed/>
                </p:oleObj>
              </mc:Choice>
              <mc:Fallback>
                <p:oleObj name="Visio" r:id="rId3" imgW="8279820" imgH="5800140" progId="Visio.Drawing.11">
                  <p:embed/>
                  <p:pic>
                    <p:nvPicPr>
                      <p:cNvPr id="34819" name="Object 2">
                        <a:extLst>
                          <a:ext uri="{FF2B5EF4-FFF2-40B4-BE49-F238E27FC236}">
                            <a16:creationId xmlns:a16="http://schemas.microsoft.com/office/drawing/2014/main" id="{08F2EE77-CF91-D848-9F52-F3BB83B709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752600"/>
                        <a:ext cx="6623856" cy="464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E067C-26A6-C34C-ACF9-25667DEC9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928" y="1905000"/>
            <a:ext cx="476207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Here: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Server is active closer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Normally, FIN segments do not carry data (only a TCP header)</a:t>
            </a:r>
          </a:p>
          <a:p>
            <a:pPr lvl="1"/>
            <a:r>
              <a:rPr lang="en-US" sz="2000" dirty="0"/>
              <a:t>Sequence number treats FIN segment as if it had a one byte payload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37EB00-51C6-BA40-90BE-0884AC94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9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68BEB60-5F9C-C74F-817B-1DA5D02CE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TCP connection termination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E067C-26A6-C34C-ACF9-25667DEC9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190500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Here: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Client is active closer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400" dirty="0"/>
              <a:t>Issue: </a:t>
            </a:r>
            <a:r>
              <a:rPr lang="en-US" sz="2400" dirty="0">
                <a:solidFill>
                  <a:srgbClr val="C00000"/>
                </a:solidFill>
              </a:rPr>
              <a:t>What if the final ACK is lost? </a:t>
            </a:r>
          </a:p>
          <a:p>
            <a:pPr lvl="1"/>
            <a:r>
              <a:rPr lang="en-US" sz="2000" dirty="0"/>
              <a:t>Passive closer does not close the connection and retransmit the FIN+ACK segment</a:t>
            </a:r>
          </a:p>
          <a:p>
            <a:pPr lvl="1"/>
            <a:r>
              <a:rPr lang="en-US" sz="2000" dirty="0"/>
              <a:t>This means that the active closer must wait for for possible retransmissions after it sends the final ACK</a:t>
            </a:r>
          </a:p>
          <a:p>
            <a:pPr lvl="1"/>
            <a:r>
              <a:rPr lang="en-US" sz="2000" dirty="0"/>
              <a:t>How long should it wait? 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32B2365D-B0A2-5340-8F17-EE42928838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526551"/>
              </p:ext>
            </p:extLst>
          </p:nvPr>
        </p:nvGraphicFramePr>
        <p:xfrm>
          <a:off x="5791200" y="1752600"/>
          <a:ext cx="6623856" cy="464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3" imgW="8279820" imgH="5800140" progId="Visio.Drawing.11">
                  <p:embed/>
                </p:oleObj>
              </mc:Choice>
              <mc:Fallback>
                <p:oleObj name="Visio" r:id="rId3" imgW="8279820" imgH="5800140" progId="Visio.Drawing.11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32B2365D-B0A2-5340-8F17-EE42928838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752600"/>
                        <a:ext cx="6623856" cy="464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E43F5-CA48-2F48-BCE8-4A089EE1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0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D96B022-146D-8A42-83D3-CB6E9517A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States of a TCP connection</a:t>
            </a:r>
          </a:p>
        </p:txBody>
      </p:sp>
      <p:graphicFrame>
        <p:nvGraphicFramePr>
          <p:cNvPr id="41987" name="Object 2">
            <a:extLst>
              <a:ext uri="{FF2B5EF4-FFF2-40B4-BE49-F238E27FC236}">
                <a16:creationId xmlns:a16="http://schemas.microsoft.com/office/drawing/2014/main" id="{6248CCE5-8306-5841-A207-549FDE14AA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651345"/>
              </p:ext>
            </p:extLst>
          </p:nvPr>
        </p:nvGraphicFramePr>
        <p:xfrm>
          <a:off x="4752975" y="4027488"/>
          <a:ext cx="2617788" cy="19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Document" r:id="rId3" imgW="7848600" imgH="584200" progId="Word.Document.8">
                  <p:embed/>
                </p:oleObj>
              </mc:Choice>
              <mc:Fallback>
                <p:oleObj name="Document" r:id="rId3" imgW="7848600" imgH="584200" progId="Word.Document.8">
                  <p:embed/>
                  <p:pic>
                    <p:nvPicPr>
                      <p:cNvPr id="41987" name="Object 2">
                        <a:extLst>
                          <a:ext uri="{FF2B5EF4-FFF2-40B4-BE49-F238E27FC236}">
                            <a16:creationId xmlns:a16="http://schemas.microsoft.com/office/drawing/2014/main" id="{6248CCE5-8306-5841-A207-549FDE14AA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975" y="4027488"/>
                        <a:ext cx="2617788" cy="19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57D944B-C078-8B42-9070-6AD445715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156635"/>
              </p:ext>
            </p:extLst>
          </p:nvPr>
        </p:nvGraphicFramePr>
        <p:xfrm>
          <a:off x="2249805" y="1852771"/>
          <a:ext cx="7692390" cy="429704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1662178933"/>
                    </a:ext>
                  </a:extLst>
                </a:gridCol>
                <a:gridCol w="5772150">
                  <a:extLst>
                    <a:ext uri="{9D8B030D-6E8A-4147-A177-3AD203B41FA5}">
                      <a16:colId xmlns:a16="http://schemas.microsoft.com/office/drawing/2014/main" val="913017590"/>
                    </a:ext>
                  </a:extLst>
                </a:gridCol>
              </a:tblGrid>
              <a:tr h="619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State</a:t>
                      </a:r>
                      <a:endParaRPr lang="en-CA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Description</a:t>
                      </a:r>
                      <a:endParaRPr lang="en-C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5710038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effectLst/>
                        </a:rPr>
                        <a:t>CLOSED</a:t>
                      </a:r>
                      <a:endParaRPr lang="en-CA" sz="2000" b="0" kern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 connection is active or pending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0872314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LISTEN</a:t>
                      </a:r>
                      <a:endParaRPr lang="en-CA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server is waiting for an incoming call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5731896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SYN RCVD</a:t>
                      </a:r>
                      <a:endParaRPr lang="en-CA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 connection request has arrived; wait for Ack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0718463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SYN SENT</a:t>
                      </a:r>
                      <a:endParaRPr lang="en-CA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client has started to open a connection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4759139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ESTABLISHED</a:t>
                      </a:r>
                      <a:endParaRPr lang="en-CA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Normal data transfer state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4199319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FIN WAIT 1</a:t>
                      </a:r>
                      <a:endParaRPr lang="en-CA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Client has said it is finished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1126839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FIN WAIT 2</a:t>
                      </a:r>
                      <a:endParaRPr lang="en-CA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Server has agreed to release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860807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TIMED WAIT</a:t>
                      </a:r>
                      <a:endParaRPr lang="en-CA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Wait for pending packets (“2MSL wait state”)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315404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CLOSING</a:t>
                      </a:r>
                      <a:endParaRPr lang="en-CA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Both Sides have tried to close simultanesously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39743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CLOSE WAIT</a:t>
                      </a:r>
                      <a:endParaRPr lang="en-CA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Server has initiated a release</a:t>
                      </a:r>
                      <a:endParaRPr lang="en-CA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686757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LAST ACK</a:t>
                      </a:r>
                      <a:endParaRPr lang="en-CA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Wait for pending packets</a:t>
                      </a:r>
                      <a:endParaRPr lang="en-CA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429379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6AB11-1F16-6145-8158-28AC24A3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85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5715</TotalTime>
  <Words>671</Words>
  <Application>Microsoft Macintosh PowerPoint</Application>
  <PresentationFormat>Widescreen</PresentationFormat>
  <Paragraphs>120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Times New Roman</vt:lpstr>
      <vt:lpstr>Office Theme</vt:lpstr>
      <vt:lpstr>Visio</vt:lpstr>
      <vt:lpstr>Document</vt:lpstr>
      <vt:lpstr>VISIO</vt:lpstr>
      <vt:lpstr>TCP Part 2: Connection Management</vt:lpstr>
      <vt:lpstr>Connection management in TCP </vt:lpstr>
      <vt:lpstr>TCP connection</vt:lpstr>
      <vt:lpstr>TCP connection establishment</vt:lpstr>
      <vt:lpstr>Three-way handshake</vt:lpstr>
      <vt:lpstr>TCP connection termination</vt:lpstr>
      <vt:lpstr>TCP connection termination</vt:lpstr>
      <vt:lpstr>TCP connection termination</vt:lpstr>
      <vt:lpstr>States of a TCP connection</vt:lpstr>
      <vt:lpstr>TCP States in “normal” connection lifetime</vt:lpstr>
      <vt:lpstr>TCP state transition diagram: Opening a connection</vt:lpstr>
      <vt:lpstr>TCP state transition diagram: Closing a connection</vt:lpstr>
      <vt:lpstr>TIME_WAIT state</vt:lpstr>
      <vt:lpstr>Resetting connections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99</cp:revision>
  <dcterms:created xsi:type="dcterms:W3CDTF">2020-08-14T14:05:07Z</dcterms:created>
  <dcterms:modified xsi:type="dcterms:W3CDTF">2020-11-03T20:26:49Z</dcterms:modified>
</cp:coreProperties>
</file>