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673" r:id="rId3"/>
    <p:sldId id="480" r:id="rId4"/>
    <p:sldId id="685" r:id="rId5"/>
    <p:sldId id="488" r:id="rId6"/>
    <p:sldId id="493" r:id="rId7"/>
    <p:sldId id="496" r:id="rId8"/>
    <p:sldId id="687" r:id="rId9"/>
    <p:sldId id="691" r:id="rId10"/>
    <p:sldId id="689" r:id="rId11"/>
    <p:sldId id="6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5"/>
    <p:restoredTop sz="94668"/>
  </p:normalViewPr>
  <p:slideViewPr>
    <p:cSldViewPr showGuides="1">
      <p:cViewPr varScale="1">
        <p:scale>
          <a:sx n="120" d="100"/>
          <a:sy n="120" d="100"/>
        </p:scale>
        <p:origin x="216" y="1088"/>
      </p:cViewPr>
      <p:guideLst>
        <p:guide orient="horz" pos="115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C8F9AC5C-B1C0-8A4D-844E-50298BEC4E5B}"/>
    <pc:docChg chg="undo addSld delSld modSld">
      <pc:chgData name="Jorg Liebeherr" userId="4e70e616cda3882f" providerId="LiveId" clId="{C8F9AC5C-B1C0-8A4D-844E-50298BEC4E5B}" dt="2020-11-04T17:04:59.070" v="105" actId="20577"/>
      <pc:docMkLst>
        <pc:docMk/>
      </pc:docMkLst>
      <pc:sldChg chg="add del">
        <pc:chgData name="Jorg Liebeherr" userId="4e70e616cda3882f" providerId="LiveId" clId="{C8F9AC5C-B1C0-8A4D-844E-50298BEC4E5B}" dt="2020-11-04T16:43:37.061" v="25" actId="2696"/>
        <pc:sldMkLst>
          <pc:docMk/>
          <pc:sldMk cId="3814699775" sldId="387"/>
        </pc:sldMkLst>
      </pc:sldChg>
      <pc:sldChg chg="add del">
        <pc:chgData name="Jorg Liebeherr" userId="4e70e616cda3882f" providerId="LiveId" clId="{C8F9AC5C-B1C0-8A4D-844E-50298BEC4E5B}" dt="2020-11-04T16:43:37.098" v="27" actId="2696"/>
        <pc:sldMkLst>
          <pc:docMk/>
          <pc:sldMk cId="3398798515" sldId="389"/>
        </pc:sldMkLst>
      </pc:sldChg>
      <pc:sldChg chg="add del">
        <pc:chgData name="Jorg Liebeherr" userId="4e70e616cda3882f" providerId="LiveId" clId="{C8F9AC5C-B1C0-8A4D-844E-50298BEC4E5B}" dt="2020-11-04T16:43:37.160" v="30" actId="2696"/>
        <pc:sldMkLst>
          <pc:docMk/>
          <pc:sldMk cId="939817017" sldId="390"/>
        </pc:sldMkLst>
      </pc:sldChg>
      <pc:sldChg chg="add del">
        <pc:chgData name="Jorg Liebeherr" userId="4e70e616cda3882f" providerId="LiveId" clId="{C8F9AC5C-B1C0-8A4D-844E-50298BEC4E5B}" dt="2020-11-04T16:43:37.180" v="31" actId="2696"/>
        <pc:sldMkLst>
          <pc:docMk/>
          <pc:sldMk cId="3301652010" sldId="392"/>
        </pc:sldMkLst>
      </pc:sldChg>
      <pc:sldChg chg="add del">
        <pc:chgData name="Jorg Liebeherr" userId="4e70e616cda3882f" providerId="LiveId" clId="{C8F9AC5C-B1C0-8A4D-844E-50298BEC4E5B}" dt="2020-11-04T16:43:37.198" v="32" actId="2696"/>
        <pc:sldMkLst>
          <pc:docMk/>
          <pc:sldMk cId="1083808724" sldId="398"/>
        </pc:sldMkLst>
      </pc:sldChg>
      <pc:sldChg chg="add del">
        <pc:chgData name="Jorg Liebeherr" userId="4e70e616cda3882f" providerId="LiveId" clId="{C8F9AC5C-B1C0-8A4D-844E-50298BEC4E5B}" dt="2020-11-04T16:48:58.234" v="36" actId="2696"/>
        <pc:sldMkLst>
          <pc:docMk/>
          <pc:sldMk cId="2810194892" sldId="474"/>
        </pc:sldMkLst>
      </pc:sldChg>
      <pc:sldChg chg="add del">
        <pc:chgData name="Jorg Liebeherr" userId="4e70e616cda3882f" providerId="LiveId" clId="{C8F9AC5C-B1C0-8A4D-844E-50298BEC4E5B}" dt="2020-11-04T16:43:37.077" v="26" actId="2696"/>
        <pc:sldMkLst>
          <pc:docMk/>
          <pc:sldMk cId="315902013" sldId="476"/>
        </pc:sldMkLst>
      </pc:sldChg>
      <pc:sldChg chg="add del">
        <pc:chgData name="Jorg Liebeherr" userId="4e70e616cda3882f" providerId="LiveId" clId="{C8F9AC5C-B1C0-8A4D-844E-50298BEC4E5B}" dt="2020-11-04T16:43:37.144" v="29" actId="2696"/>
        <pc:sldMkLst>
          <pc:docMk/>
          <pc:sldMk cId="2672407003" sldId="479"/>
        </pc:sldMkLst>
      </pc:sldChg>
      <pc:sldChg chg="del">
        <pc:chgData name="Jorg Liebeherr" userId="4e70e616cda3882f" providerId="LiveId" clId="{C8F9AC5C-B1C0-8A4D-844E-50298BEC4E5B}" dt="2020-11-04T16:49:00.234" v="37" actId="2696"/>
        <pc:sldMkLst>
          <pc:docMk/>
          <pc:sldMk cId="1626174439" sldId="482"/>
        </pc:sldMkLst>
      </pc:sldChg>
      <pc:sldChg chg="add del">
        <pc:chgData name="Jorg Liebeherr" userId="4e70e616cda3882f" providerId="LiveId" clId="{C8F9AC5C-B1C0-8A4D-844E-50298BEC4E5B}" dt="2020-11-04T16:43:37.020" v="24" actId="2696"/>
        <pc:sldMkLst>
          <pc:docMk/>
          <pc:sldMk cId="3821796358" sldId="485"/>
        </pc:sldMkLst>
      </pc:sldChg>
      <pc:sldChg chg="add del">
        <pc:chgData name="Jorg Liebeherr" userId="4e70e616cda3882f" providerId="LiveId" clId="{C8F9AC5C-B1C0-8A4D-844E-50298BEC4E5B}" dt="2020-11-04T16:43:37.213" v="33" actId="2696"/>
        <pc:sldMkLst>
          <pc:docMk/>
          <pc:sldMk cId="1153260166" sldId="486"/>
        </pc:sldMkLst>
      </pc:sldChg>
      <pc:sldChg chg="add del">
        <pc:chgData name="Jorg Liebeherr" userId="4e70e616cda3882f" providerId="LiveId" clId="{C8F9AC5C-B1C0-8A4D-844E-50298BEC4E5B}" dt="2020-11-04T16:43:37.118" v="28" actId="2696"/>
        <pc:sldMkLst>
          <pc:docMk/>
          <pc:sldMk cId="1192109328" sldId="686"/>
        </pc:sldMkLst>
      </pc:sldChg>
      <pc:sldChg chg="add del">
        <pc:chgData name="Jorg Liebeherr" userId="4e70e616cda3882f" providerId="LiveId" clId="{C8F9AC5C-B1C0-8A4D-844E-50298BEC4E5B}" dt="2020-11-04T16:48:57.063" v="35" actId="2696"/>
        <pc:sldMkLst>
          <pc:docMk/>
          <pc:sldMk cId="966027108" sldId="688"/>
        </pc:sldMkLst>
      </pc:sldChg>
      <pc:sldChg chg="modSp add">
        <pc:chgData name="Jorg Liebeherr" userId="4e70e616cda3882f" providerId="LiveId" clId="{C8F9AC5C-B1C0-8A4D-844E-50298BEC4E5B}" dt="2020-11-04T17:04:59.070" v="105" actId="20577"/>
        <pc:sldMkLst>
          <pc:docMk/>
          <pc:sldMk cId="2644469011" sldId="688"/>
        </pc:sldMkLst>
        <pc:spChg chg="mod">
          <ac:chgData name="Jorg Liebeherr" userId="4e70e616cda3882f" providerId="LiveId" clId="{C8F9AC5C-B1C0-8A4D-844E-50298BEC4E5B}" dt="2020-11-04T17:03:32.520" v="96" actId="122"/>
          <ac:spMkLst>
            <pc:docMk/>
            <pc:sldMk cId="2644469011" sldId="688"/>
            <ac:spMk id="49" creationId="{4E02300B-39AB-1447-BB42-63CC3585BC2E}"/>
          </ac:spMkLst>
        </pc:spChg>
        <pc:spChg chg="mod">
          <ac:chgData name="Jorg Liebeherr" userId="4e70e616cda3882f" providerId="LiveId" clId="{C8F9AC5C-B1C0-8A4D-844E-50298BEC4E5B}" dt="2020-11-04T17:04:59.070" v="105" actId="20577"/>
          <ac:spMkLst>
            <pc:docMk/>
            <pc:sldMk cId="2644469011" sldId="688"/>
            <ac:spMk id="53" creationId="{9B061B14-15DF-6841-ABD1-D3632AA4E9BE}"/>
          </ac:spMkLst>
        </pc:spChg>
        <pc:spChg chg="mod">
          <ac:chgData name="Jorg Liebeherr" userId="4e70e616cda3882f" providerId="LiveId" clId="{C8F9AC5C-B1C0-8A4D-844E-50298BEC4E5B}" dt="2020-11-04T17:02:32.135" v="81" actId="20577"/>
          <ac:spMkLst>
            <pc:docMk/>
            <pc:sldMk cId="2644469011" sldId="688"/>
            <ac:spMk id="484371" creationId="{B1240F91-310B-0D43-95DE-DF99E90B6BF7}"/>
          </ac:spMkLst>
        </pc:spChg>
        <pc:spChg chg="mod">
          <ac:chgData name="Jorg Liebeherr" userId="4e70e616cda3882f" providerId="LiveId" clId="{C8F9AC5C-B1C0-8A4D-844E-50298BEC4E5B}" dt="2020-11-04T17:03:08.184" v="86" actId="20577"/>
          <ac:spMkLst>
            <pc:docMk/>
            <pc:sldMk cId="2644469011" sldId="688"/>
            <ac:spMk id="484375" creationId="{C2BE8D9C-41A7-3C4C-B142-DF3542FDE98E}"/>
          </ac:spMkLst>
        </pc:spChg>
      </pc:sldChg>
      <pc:sldChg chg="modSp">
        <pc:chgData name="Jorg Liebeherr" userId="4e70e616cda3882f" providerId="LiveId" clId="{C8F9AC5C-B1C0-8A4D-844E-50298BEC4E5B}" dt="2020-11-04T16:58:15.925" v="41" actId="20577"/>
        <pc:sldMkLst>
          <pc:docMk/>
          <pc:sldMk cId="3967249725" sldId="689"/>
        </pc:sldMkLst>
        <pc:spChg chg="mod">
          <ac:chgData name="Jorg Liebeherr" userId="4e70e616cda3882f" providerId="LiveId" clId="{C8F9AC5C-B1C0-8A4D-844E-50298BEC4E5B}" dt="2020-11-04T16:58:15.925" v="41" actId="20577"/>
          <ac:spMkLst>
            <pc:docMk/>
            <pc:sldMk cId="3967249725" sldId="689"/>
            <ac:spMk id="403459" creationId="{7835122F-C381-B746-A83F-B579615FD4BB}"/>
          </ac:spMkLst>
        </pc:spChg>
      </pc:sldChg>
      <pc:sldChg chg="del">
        <pc:chgData name="Jorg Liebeherr" userId="4e70e616cda3882f" providerId="LiveId" clId="{C8F9AC5C-B1C0-8A4D-844E-50298BEC4E5B}" dt="2020-11-04T16:49:02.224" v="38" actId="2696"/>
        <pc:sldMkLst>
          <pc:docMk/>
          <pc:sldMk cId="4235964176" sldId="690"/>
        </pc:sldMkLst>
      </pc:sldChg>
      <pc:sldChg chg="add">
        <pc:chgData name="Jorg Liebeherr" userId="4e70e616cda3882f" providerId="LiveId" clId="{C8F9AC5C-B1C0-8A4D-844E-50298BEC4E5B}" dt="2020-11-04T16:48:06.552" v="34"/>
        <pc:sldMkLst>
          <pc:docMk/>
          <pc:sldMk cId="769600155" sldId="69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7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822F29-522A-F145-B1EC-95216F1F2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75FE6D-DDE1-FE4D-A702-A5C6FCC130B9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8FD5642E-7E86-5F43-85FD-40A17D4BE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29E3CF4A-9784-3F47-AA40-6F3D75F0F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1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BFFDE-66A5-6F45-9173-00646352B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702B25-21E3-8E4C-AF65-AF6E4B4A2755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3C9A0D05-8819-8D48-8DDF-E2C2E6BF0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0F1EDF19-3290-444D-8F9D-FE77CFE9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3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A628B0-A3A4-1649-9339-6862BAA69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BB441E-66D1-7B40-8EEF-EDBC685A1F7C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119A8F1A-B40E-664A-9EC7-FC4F3D684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CEE64E25-C0A1-B349-A8FA-127D4912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1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FEF3A9-8719-984F-8338-40BBFE6C2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78BF47-4D89-AC4A-9661-997392299F6E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25AFA962-71C0-E849-93B4-7CA6718A5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B9FF251E-391F-6242-899F-1382ABEF0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7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60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3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9703ED-2FF9-BE4E-A5A9-1406A7EA1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B20363-FDFC-CE4F-9E48-8AF2C4B7BCF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97DA7950-1836-4540-B0EE-0B9DEB930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AE36FB18-00BD-F647-ADDB-AAEEBF83B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62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A35F2B-177A-4746-A29C-036B49648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CC9800-2226-3645-BA73-94A13E4ECEB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90CA3E7E-E66C-9645-9CB9-25C590226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C997AB41-3318-FE4A-A536-E051D3527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7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26565-F74A-8845-804A-75CD182D00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2F36B-0904-FA41-9EE8-2452C804F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8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3: Acknowledgements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DD8E7-624F-1E4C-AD99-4AC559AA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B091B9EE-FD99-4A4E-9573-9AAED3FD2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Selective acknowledgment (SACK)</a:t>
            </a:r>
            <a:endParaRPr lang="en-US" dirty="0">
              <a:cs typeface="+mj-cs"/>
            </a:endParaRP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7835122F-C381-B746-A83F-B579615FD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049000" cy="476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selective acknowledgments</a:t>
            </a:r>
            <a:r>
              <a:rPr lang="en-US" dirty="0"/>
              <a:t>, the receiver can acknowledge non-contiguous blocks of data 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SACK </a:t>
            </a:r>
            <a:r>
              <a:rPr lang="en-CA" dirty="0"/>
              <a:t>is used when an ACK is sent and the </a:t>
            </a:r>
            <a:r>
              <a:rPr lang="en-CA" dirty="0" err="1"/>
              <a:t>AckNo</a:t>
            </a:r>
            <a:r>
              <a:rPr lang="en-CA" dirty="0"/>
              <a:t> does not reflect the highest sequence number in the data receiver's queue</a:t>
            </a:r>
          </a:p>
          <a:p>
            <a:pPr marL="457200" lvl="1" indent="0">
              <a:buNone/>
              <a:defRPr/>
            </a:pPr>
            <a:r>
              <a:rPr lang="en-CA" dirty="0">
                <a:sym typeface="Wingdings" pitchFamily="2" charset="2"/>
              </a:rPr>
              <a:t> New data has been received after a lost or reordered segment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Acknowledge blocks (ranges) of sequence numbers that have been received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Up to four blocks can be acknowledged at once:</a:t>
            </a:r>
          </a:p>
          <a:p>
            <a:pPr lvl="1">
              <a:defRPr/>
            </a:pPr>
            <a:r>
              <a:rPr lang="en-US" dirty="0"/>
              <a:t>For each block, provide the lowest sequence number (left edge) and the highest sequence number (right edge)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91F0A-C03F-AB4C-AFD8-7FAE7356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Selective </a:t>
            </a:r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  <a:cs typeface="+mj-cs"/>
              </a:rPr>
              <a:t>cknowledgements: lost segm</a:t>
            </a:r>
            <a:r>
              <a:rPr lang="en-US" dirty="0"/>
              <a:t>ent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630375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010121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With selective ACKs, the receiver can acknowledge ranges of sequence numbers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630375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9" name="Text Box 7">
            <a:extLst>
              <a:ext uri="{FF2B5EF4-FFF2-40B4-BE49-F238E27FC236}">
                <a16:creationId xmlns:a16="http://schemas.microsoft.com/office/drawing/2014/main" id="{7518D36E-6552-9649-B72A-CE28D5AB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401775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833825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1" name="Text Box 9">
            <a:extLst>
              <a:ext uri="{FF2B5EF4-FFF2-40B4-BE49-F238E27FC236}">
                <a16:creationId xmlns:a16="http://schemas.microsoft.com/office/drawing/2014/main" id="{368E715B-3944-C445-9A51-EA37653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02050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630377"/>
            <a:ext cx="155575" cy="758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2999802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630376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149172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025" y="3630376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885" y="3630376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859292" y="6041451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20-29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8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814094" y="6041451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20-39</a:t>
            </a:r>
            <a:endParaRPr lang="en-US" sz="1400" b="1" baseline="-25000" dirty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3630375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5447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2972815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50929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19509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806052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=50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=60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06000-BF01-2143-BA2D-F57A60FE2C88}"/>
              </a:ext>
            </a:extLst>
          </p:cNvPr>
          <p:cNvGrpSpPr/>
          <p:nvPr/>
        </p:nvGrpSpPr>
        <p:grpSpPr>
          <a:xfrm>
            <a:off x="3733800" y="4392375"/>
            <a:ext cx="228600" cy="206375"/>
            <a:chOff x="533401" y="5486399"/>
            <a:chExt cx="228600" cy="206375"/>
          </a:xfrm>
        </p:grpSpPr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A952D343-AE9E-A84F-852F-84E2C7AD4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E73F7E09-C79C-1B41-85BD-58E46DFF8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Line 20">
            <a:extLst>
              <a:ext uri="{FF2B5EF4-FFF2-40B4-BE49-F238E27FC236}">
                <a16:creationId xmlns:a16="http://schemas.microsoft.com/office/drawing/2014/main" id="{95DB9165-1F37-C149-A141-9B8F80ABF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30375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0C450804-C667-A249-BF01-63554A31D02C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692106" y="3039221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=10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" name="Line 22">
            <a:extLst>
              <a:ext uri="{FF2B5EF4-FFF2-40B4-BE49-F238E27FC236}">
                <a16:creationId xmlns:a16="http://schemas.microsoft.com/office/drawing/2014/main" id="{A3D55A8A-1C83-244B-9B0C-659F7B19E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4E02300B-39AB-1447-BB42-63CC3585BC2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5459492" y="6055562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20-49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4CEB4D38-E133-9740-A011-A555D688E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D49C174B-E6BD-C94D-8FC8-BED23808E5F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972220" y="615252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753AD87B-35A0-8547-904B-36F4E3C4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9B061B14-15DF-6841-ABD1-D3632AA4E9B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45292" y="6055562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20-59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5" name="Line 77">
            <a:extLst>
              <a:ext uri="{FF2B5EF4-FFF2-40B4-BE49-F238E27FC236}">
                <a16:creationId xmlns:a16="http://schemas.microsoft.com/office/drawing/2014/main" id="{A4DE887F-74F9-D142-92F5-40AB73D91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411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8BCC34D8-25D2-2D47-BC86-2A7F65EE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8775"/>
            <a:ext cx="147796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i="0" dirty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Timeout</a:t>
            </a:r>
          </a:p>
        </p:txBody>
      </p:sp>
      <p:sp>
        <p:nvSpPr>
          <p:cNvPr id="58" name="Line 78">
            <a:extLst>
              <a:ext uri="{FF2B5EF4-FFF2-40B4-BE49-F238E27FC236}">
                <a16:creationId xmlns:a16="http://schemas.microsoft.com/office/drawing/2014/main" id="{0103043C-5099-E141-9FDB-003AC8006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563575"/>
            <a:ext cx="3581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5D98698D-40F0-9543-80AA-4BDBBC0B4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3349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45C02A4F-22DB-AE48-80A1-6CF1FAF28D5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55092" y="615252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61372D29-1A3E-0B45-AC29-18BFFE347D76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6815513" y="4538334"/>
            <a:ext cx="1561747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7837F-88D5-6E45-B8E2-B4A768F3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690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Protocol mechanisms for sending acknowledgments in TCP</a:t>
            </a:r>
          </a:p>
          <a:p>
            <a:pPr lvl="1"/>
            <a:r>
              <a:rPr lang="en-US" dirty="0"/>
              <a:t>Cumulative acknowledgements </a:t>
            </a:r>
          </a:p>
          <a:p>
            <a:pPr lvl="1"/>
            <a:r>
              <a:rPr lang="en-US" dirty="0"/>
              <a:t>Selective acknowledgments</a:t>
            </a:r>
          </a:p>
          <a:p>
            <a:pPr lvl="1"/>
            <a:endParaRPr lang="en-US" dirty="0"/>
          </a:p>
          <a:p>
            <a:r>
              <a:rPr lang="en-US" dirty="0"/>
              <a:t>Rules for sending acknowledgments in TCP</a:t>
            </a:r>
          </a:p>
          <a:p>
            <a:pPr lvl="1"/>
            <a:r>
              <a:rPr lang="en-US" dirty="0"/>
              <a:t>Delayed ACK</a:t>
            </a:r>
          </a:p>
          <a:p>
            <a:pPr lvl="1"/>
            <a:r>
              <a:rPr lang="en-US" dirty="0"/>
              <a:t>Nagle’s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EA30-3A16-D242-81F6-6DA87562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2EC1D414-0BD2-4244-8A7E-248FD3B1C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What is flow/congestion/error </a:t>
            </a:r>
            <a:r>
              <a:rPr lang="en-US" dirty="0"/>
              <a:t>c</a:t>
            </a:r>
            <a:r>
              <a:rPr lang="en-US" dirty="0">
                <a:cs typeface="+mj-cs"/>
              </a:rPr>
              <a:t>ontrol ?</a:t>
            </a:r>
          </a:p>
        </p:txBody>
      </p:sp>
      <p:sp>
        <p:nvSpPr>
          <p:cNvPr id="415747" name="Text Box 3">
            <a:extLst>
              <a:ext uri="{FF2B5EF4-FFF2-40B4-BE49-F238E27FC236}">
                <a16:creationId xmlns:a16="http://schemas.microsoft.com/office/drawing/2014/main" id="{3A19C7C6-306A-E74C-9F32-97E22A8FA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10820400" cy="39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Flow control: </a:t>
            </a:r>
            <a:r>
              <a:rPr lang="en-US" dirty="0">
                <a:latin typeface="Arial" charset="0"/>
              </a:rPr>
              <a:t>Prevent that the sender overruns the receiver with information</a:t>
            </a: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Error control: </a:t>
            </a:r>
            <a:r>
              <a:rPr lang="en-US" dirty="0">
                <a:latin typeface="Arial" charset="0"/>
              </a:rPr>
              <a:t>Recover or conceal the effects from packet losses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Congestion control: </a:t>
            </a:r>
            <a:r>
              <a:rPr lang="en-US" dirty="0">
                <a:latin typeface="Arial" charset="0"/>
              </a:rPr>
              <a:t>Prevent that the sender overloads the network</a:t>
            </a: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  <a:sym typeface="Wingdings" charset="0"/>
              </a:rPr>
              <a:t> 	</a:t>
            </a:r>
            <a:r>
              <a:rPr lang="en-US" dirty="0">
                <a:latin typeface="Arial" charset="0"/>
              </a:rPr>
              <a:t>The goal of each of the control mechanisms are different </a:t>
            </a: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dirty="0">
                <a:latin typeface="Arial" charset="0"/>
                <a:sym typeface="Wingdings" charset="0"/>
              </a:rPr>
              <a:t> 	In TCP, the implementation of these mechanisms is combined. They all  	involve the acknowledgement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1E19F-AC4B-E64B-901F-EC012BB4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0BCE84F4-802B-844F-84DA-3D9C499EB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1084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Acknowledgements in TCP </a:t>
            </a:r>
          </a:p>
        </p:txBody>
      </p:sp>
      <p:sp>
        <p:nvSpPr>
          <p:cNvPr id="177167" name="Rectangle 15">
            <a:extLst>
              <a:ext uri="{FF2B5EF4-FFF2-40B4-BE49-F238E27FC236}">
                <a16:creationId xmlns:a16="http://schemas.microsoft.com/office/drawing/2014/main" id="{850C856E-BC75-044F-853D-DC2B9DD65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TCP receivers use acknowledgments (ACKs) to confirm the receipt of data to the sender</a:t>
            </a:r>
          </a:p>
          <a:p>
            <a:r>
              <a:rPr lang="en-US" altLang="en-US" dirty="0"/>
              <a:t>Acknowledgment can be added (</a:t>
            </a:r>
            <a:r>
              <a:rPr lang="ja-JP" altLang="en-US"/>
              <a:t>“</a:t>
            </a:r>
            <a:r>
              <a:rPr lang="en-US" altLang="ja-JP" dirty="0"/>
              <a:t>piggybacked</a:t>
            </a:r>
            <a:r>
              <a:rPr lang="ja-JP" altLang="en-US"/>
              <a:t>”</a:t>
            </a:r>
            <a:r>
              <a:rPr lang="en-US" altLang="ja-JP" dirty="0"/>
              <a:t>) to a data segment that carries data in the opposite direction</a:t>
            </a:r>
          </a:p>
          <a:p>
            <a:r>
              <a:rPr lang="en-US" altLang="en-US" dirty="0"/>
              <a:t>ACK information is included in the TCP header</a:t>
            </a:r>
          </a:p>
          <a:p>
            <a:r>
              <a:rPr lang="en-US" altLang="en-US" dirty="0"/>
              <a:t>ACKs play a role in flow control, error control, and congestion control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177172" name="Line 20">
            <a:extLst>
              <a:ext uri="{FF2B5EF4-FFF2-40B4-BE49-F238E27FC236}">
                <a16:creationId xmlns:a16="http://schemas.microsoft.com/office/drawing/2014/main" id="{9B15B175-B996-3840-8F06-479E0AE22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410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2533" name="Object 22">
            <a:extLst>
              <a:ext uri="{FF2B5EF4-FFF2-40B4-BE49-F238E27FC236}">
                <a16:creationId xmlns:a16="http://schemas.microsoft.com/office/drawing/2014/main" id="{3274390D-3E00-C345-BD5F-4A6E2C82E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800600"/>
          <a:ext cx="838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12598400" imgH="11379200" progId="MS_ClipArt_Gallery.2">
                  <p:embed/>
                </p:oleObj>
              </mc:Choice>
              <mc:Fallback>
                <p:oleObj name="Clip" r:id="rId4" imgW="12598400" imgH="11379200" progId="MS_ClipArt_Gallery.2">
                  <p:embed/>
                  <p:pic>
                    <p:nvPicPr>
                      <p:cNvPr id="22533" name="Object 22">
                        <a:extLst>
                          <a:ext uri="{FF2B5EF4-FFF2-40B4-BE49-F238E27FC236}">
                            <a16:creationId xmlns:a16="http://schemas.microsoft.com/office/drawing/2014/main" id="{3274390D-3E00-C345-BD5F-4A6E2C82E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00600"/>
                        <a:ext cx="8382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23">
            <a:extLst>
              <a:ext uri="{FF2B5EF4-FFF2-40B4-BE49-F238E27FC236}">
                <a16:creationId xmlns:a16="http://schemas.microsoft.com/office/drawing/2014/main" id="{DB3EA26F-0CB2-4A4C-8506-9D47CE4D6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800600"/>
          <a:ext cx="838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12598400" imgH="11379200" progId="MS_ClipArt_Gallery.2">
                  <p:embed/>
                </p:oleObj>
              </mc:Choice>
              <mc:Fallback>
                <p:oleObj name="Clip" r:id="rId6" imgW="12598400" imgH="11379200" progId="MS_ClipArt_Gallery.2">
                  <p:embed/>
                  <p:pic>
                    <p:nvPicPr>
                      <p:cNvPr id="22534" name="Object 23">
                        <a:extLst>
                          <a:ext uri="{FF2B5EF4-FFF2-40B4-BE49-F238E27FC236}">
                            <a16:creationId xmlns:a16="http://schemas.microsoft.com/office/drawing/2014/main" id="{DB3EA26F-0CB2-4A4C-8506-9D47CE4D6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800600"/>
                        <a:ext cx="8382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76" name="Rectangle 24">
            <a:extLst>
              <a:ext uri="{FF2B5EF4-FFF2-40B4-BE49-F238E27FC236}">
                <a16:creationId xmlns:a16="http://schemas.microsoft.com/office/drawing/2014/main" id="{8B85E47E-E4B1-8F43-B454-8754AF9A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724400"/>
            <a:ext cx="1219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Data for B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F8931EBA-7B5B-B64A-AA0D-ECE797A4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12B849D3-BD6F-CB45-AB81-BB5A14B9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562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177181" name="Rectangle 29">
            <a:extLst>
              <a:ext uri="{FF2B5EF4-FFF2-40B4-BE49-F238E27FC236}">
                <a16:creationId xmlns:a16="http://schemas.microsoft.com/office/drawing/2014/main" id="{80E9DE12-A745-2D43-8BE5-868CF15D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7467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77185" name="Group 33">
            <a:extLst>
              <a:ext uri="{FF2B5EF4-FFF2-40B4-BE49-F238E27FC236}">
                <a16:creationId xmlns:a16="http://schemas.microsoft.com/office/drawing/2014/main" id="{53EB088C-07B4-C94F-8DA5-D23291FCB7E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562600"/>
            <a:ext cx="1905000" cy="381000"/>
            <a:chOff x="2448" y="3744"/>
            <a:chExt cx="1200" cy="240"/>
          </a:xfrm>
        </p:grpSpPr>
        <p:sp>
          <p:nvSpPr>
            <p:cNvPr id="177180" name="Rectangle 28">
              <a:extLst>
                <a:ext uri="{FF2B5EF4-FFF2-40B4-BE49-F238E27FC236}">
                  <a16:creationId xmlns:a16="http://schemas.microsoft.com/office/drawing/2014/main" id="{E7FCB26B-0FF1-B24E-BD71-1720D7F8D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744"/>
              <a:ext cx="768" cy="2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Data for A</a:t>
              </a:r>
            </a:p>
          </p:txBody>
        </p:sp>
        <p:sp>
          <p:nvSpPr>
            <p:cNvPr id="177183" name="Rectangle 31">
              <a:extLst>
                <a:ext uri="{FF2B5EF4-FFF2-40B4-BE49-F238E27FC236}">
                  <a16:creationId xmlns:a16="http://schemas.microsoft.com/office/drawing/2014/main" id="{7C73E792-B811-3B4A-B981-A24EE268F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744"/>
              <a:ext cx="432" cy="2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ACK</a:t>
              </a:r>
            </a:p>
          </p:txBody>
        </p:sp>
      </p:grpSp>
      <p:sp>
        <p:nvSpPr>
          <p:cNvPr id="177184" name="Rectangle 32">
            <a:extLst>
              <a:ext uri="{FF2B5EF4-FFF2-40B4-BE49-F238E27FC236}">
                <a16:creationId xmlns:a16="http://schemas.microsoft.com/office/drawing/2014/main" id="{E21ECA72-12D9-FD43-AC8E-3A9F32D8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248400"/>
            <a:ext cx="685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AC16E-FFDA-C449-86CF-2DD12197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453E-6 L 0.35 2.0945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13E-6 L -0.30417 -3.401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9203E-6 L 0.3875 3.920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6" grpId="0" animBg="1"/>
      <p:bldP spid="177176" grpId="1" animBg="1"/>
      <p:bldP spid="177184" grpId="0" animBg="1"/>
      <p:bldP spid="1771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41066860-2715-7F48-AFBB-B24C97345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19888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Sequence numbers and acknowledgments in TCP</a:t>
            </a:r>
          </a:p>
        </p:txBody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9BEA2841-6E7E-BB4A-8C47-DADD2C8946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6705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TCP uses sequence numbers to keep track of transmitted and acknowledged data</a:t>
            </a:r>
          </a:p>
          <a:p>
            <a:pPr>
              <a:defRPr/>
            </a:pPr>
            <a:r>
              <a:rPr lang="en-US" sz="2400" dirty="0"/>
              <a:t>Each transmitted byte of payload data is associated with a sequence number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Sequence numbers count bytes and not segments</a:t>
            </a:r>
          </a:p>
          <a:p>
            <a:pPr>
              <a:defRPr/>
            </a:pPr>
            <a:r>
              <a:rPr lang="en-US" sz="2400" dirty="0"/>
              <a:t>Sequence number of first byte in payload is written in </a:t>
            </a:r>
            <a:r>
              <a:rPr lang="en-US" sz="2400" i="1" dirty="0" err="1"/>
              <a:t>SeqNo</a:t>
            </a:r>
            <a:r>
              <a:rPr lang="en-US" sz="2400" dirty="0"/>
              <a:t> field </a:t>
            </a:r>
          </a:p>
          <a:p>
            <a:pPr>
              <a:defRPr/>
            </a:pPr>
            <a:r>
              <a:rPr lang="en-US" sz="2400" dirty="0"/>
              <a:t>Sequence numbers wrap when they reach 2</a:t>
            </a:r>
            <a:r>
              <a:rPr lang="en-US" sz="2400" baseline="30000" dirty="0"/>
              <a:t>32</a:t>
            </a:r>
            <a:r>
              <a:rPr lang="en-US" sz="2400" dirty="0"/>
              <a:t>-1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The sequence number of the first sequence number (Initial sequence number or ISN) is negotiated during connection setup</a:t>
            </a:r>
          </a:p>
        </p:txBody>
      </p:sp>
      <p:graphicFrame>
        <p:nvGraphicFramePr>
          <p:cNvPr id="24580" name="Object 5">
            <a:extLst>
              <a:ext uri="{FF2B5EF4-FFF2-40B4-BE49-F238E27FC236}">
                <a16:creationId xmlns:a16="http://schemas.microsoft.com/office/drawing/2014/main" id="{77265A45-52F7-4C44-ABDF-EA4F8C10026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2782024"/>
              </p:ext>
            </p:extLst>
          </p:nvPr>
        </p:nvGraphicFramePr>
        <p:xfrm>
          <a:off x="7924800" y="1812925"/>
          <a:ext cx="4106863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5515560" imgH="2452140" progId="Visio.Drawing.11">
                  <p:embed/>
                </p:oleObj>
              </mc:Choice>
              <mc:Fallback>
                <p:oleObj name="Visio" r:id="rId4" imgW="5515560" imgH="2452140" progId="Visio.Drawing.11">
                  <p:embed/>
                  <p:pic>
                    <p:nvPicPr>
                      <p:cNvPr id="24580" name="Object 5">
                        <a:extLst>
                          <a:ext uri="{FF2B5EF4-FFF2-40B4-BE49-F238E27FC236}">
                            <a16:creationId xmlns:a16="http://schemas.microsoft.com/office/drawing/2014/main" id="{77265A45-52F7-4C44-ABDF-EA4F8C100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12925"/>
                        <a:ext cx="4106863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54A717-F2DF-6E4A-8610-3FA8A78F8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36B-0904-FA41-9EE8-2452C804FA1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33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>
            <a:extLst>
              <a:ext uri="{FF2B5EF4-FFF2-40B4-BE49-F238E27FC236}">
                <a16:creationId xmlns:a16="http://schemas.microsoft.com/office/drawing/2014/main" id="{AB243032-48AB-4F43-9E70-2F3D48F769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9342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An acknowledgment is a confirmation of data delivery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When a TCP receiver wants to acknowledge data, it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writes a sequence number in the </a:t>
            </a:r>
            <a:r>
              <a:rPr lang="en-US" dirty="0" err="1"/>
              <a:t>AckNo</a:t>
            </a:r>
            <a:r>
              <a:rPr lang="en-US" dirty="0"/>
              <a:t> field, and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sets the ACK flag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An acknowledgment confirms receipt for all unacknowledged data that has a smaller sequence number than given in the </a:t>
            </a:r>
            <a:r>
              <a:rPr lang="en-US" sz="2400" dirty="0" err="1">
                <a:solidFill>
                  <a:srgbClr val="C00000"/>
                </a:solidFill>
              </a:rPr>
              <a:t>AckNo</a:t>
            </a:r>
            <a:r>
              <a:rPr lang="en-US" sz="2400" dirty="0">
                <a:solidFill>
                  <a:srgbClr val="C00000"/>
                </a:solidFill>
              </a:rPr>
              <a:t> field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Example: </a:t>
            </a:r>
            <a:br>
              <a:rPr lang="en-US" sz="2400" dirty="0"/>
            </a:br>
            <a:r>
              <a:rPr lang="en-US" sz="2400" dirty="0" err="1"/>
              <a:t>AckNo</a:t>
            </a:r>
            <a:r>
              <a:rPr lang="en-US" sz="2400" dirty="0"/>
              <a:t>=5 confirms delivery for 1,2,3,4 (but not 5) </a:t>
            </a: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05F6BE35-C8CD-A940-95A5-BE83BE0C699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4664517"/>
              </p:ext>
            </p:extLst>
          </p:nvPr>
        </p:nvGraphicFramePr>
        <p:xfrm>
          <a:off x="7924800" y="1812925"/>
          <a:ext cx="4106863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5515560" imgH="2452140" progId="Visio.Drawing.11">
                  <p:embed/>
                </p:oleObj>
              </mc:Choice>
              <mc:Fallback>
                <p:oleObj name="Visio" r:id="rId4" imgW="5515560" imgH="2452140" progId="Visio.Drawing.11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05F6BE35-C8CD-A940-95A5-BE83BE0C6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12925"/>
                        <a:ext cx="4106863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BCDE95AF-85E2-8F46-ABA3-2B48BE4A1AB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81000"/>
            <a:ext cx="11988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Sequence numbers and acknowledgments in TCP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C9879-1D48-8E4E-ACAA-50BB693AC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36B-0904-FA41-9EE8-2452C804FA1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92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Cumulative acknowledgements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733800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113546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cs typeface="+mn-cs"/>
              </a:rPr>
              <a:t>TCP has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cumulative acknowledgements</a:t>
            </a:r>
            <a:r>
              <a:rPr lang="en-US" dirty="0">
                <a:cs typeface="+mn-cs"/>
              </a:rPr>
              <a:t>: An acknowledgment confirms the receipt of all unacknowledged data with a smaller sequence number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733800"/>
            <a:ext cx="7250113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937250"/>
            <a:ext cx="7250113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3103227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2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7" name="Line 15">
            <a:extLst>
              <a:ext uri="{FF2B5EF4-FFF2-40B4-BE49-F238E27FC236}">
                <a16:creationId xmlns:a16="http://schemas.microsoft.com/office/drawing/2014/main" id="{07027355-2012-284D-B07B-AE7770D19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8" name="Line 16">
            <a:extLst>
              <a:ext uri="{FF2B5EF4-FFF2-40B4-BE49-F238E27FC236}">
                <a16:creationId xmlns:a16="http://schemas.microsoft.com/office/drawing/2014/main" id="{ED7C8BE0-707B-4D44-9DD7-6DFA5A39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12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1150" y="3733801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307557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20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8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9876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5854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40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6" name="Line 24">
            <a:extLst>
              <a:ext uri="{FF2B5EF4-FFF2-40B4-BE49-F238E27FC236}">
                <a16:creationId xmlns:a16="http://schemas.microsoft.com/office/drawing/2014/main" id="{BF27C284-11F4-FB48-BD56-9F17C36D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7" name="Text Box 25">
            <a:extLst>
              <a:ext uri="{FF2B5EF4-FFF2-40B4-BE49-F238E27FC236}">
                <a16:creationId xmlns:a16="http://schemas.microsoft.com/office/drawing/2014/main" id="{015CC832-5685-F74F-859F-0A5C4A050F6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550819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8" name="Line 26">
            <a:extLst>
              <a:ext uri="{FF2B5EF4-FFF2-40B4-BE49-F238E27FC236}">
                <a16:creationId xmlns:a16="http://schemas.microsoft.com/office/drawing/2014/main" id="{5D9A7FF9-99AB-234D-899D-BC549DE3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3733800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0" name="Text Box 28">
            <a:extLst>
              <a:ext uri="{FF2B5EF4-FFF2-40B4-BE49-F238E27FC236}">
                <a16:creationId xmlns:a16="http://schemas.microsoft.com/office/drawing/2014/main" id="{7DE40E6B-50DA-5D4A-A405-763C522F977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03419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3076240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2806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8140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3474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SeqNo=50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7" name="Text Box 35">
            <a:extLst>
              <a:ext uri="{FF2B5EF4-FFF2-40B4-BE49-F238E27FC236}">
                <a16:creationId xmlns:a16="http://schemas.microsoft.com/office/drawing/2014/main" id="{20D06D92-DC4A-644A-9861-BB6B1E4FD8E2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1856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SeqNo=60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75084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SeqNo=70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1B3D9CBC-AA84-D64F-93F2-CA919CF11E81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1762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SeqNo=80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82A5DB79-78E0-744F-9901-E4974AE2B1BF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1079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SeqNo=90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B5DFDB17-123B-0049-846E-13DC3634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505200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C33CD3A7-2236-9140-9865-37FD64D9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99125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6B4AA-91F0-B54F-86BB-1016366B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5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Cumulative </a:t>
            </a:r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  <a:cs typeface="+mj-cs"/>
              </a:rPr>
              <a:t>cknowledgements: lost segm</a:t>
            </a:r>
            <a:r>
              <a:rPr lang="en-US" dirty="0"/>
              <a:t>ent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733800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113546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With cumulative ACKs, the receiver can only acknowledge a segment if all previous segments have been received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733800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9" name="Text Box 7">
            <a:extLst>
              <a:ext uri="{FF2B5EF4-FFF2-40B4-BE49-F238E27FC236}">
                <a16:creationId xmlns:a16="http://schemas.microsoft.com/office/drawing/2014/main" id="{7518D36E-6552-9649-B72A-CE28D5AB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505200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937250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1" name="Text Box 9">
            <a:extLst>
              <a:ext uri="{FF2B5EF4-FFF2-40B4-BE49-F238E27FC236}">
                <a16:creationId xmlns:a16="http://schemas.microsoft.com/office/drawing/2014/main" id="{368E715B-3944-C445-9A51-EA37653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99125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733802"/>
            <a:ext cx="155575" cy="758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3103227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8" name="Line 16">
            <a:extLst>
              <a:ext uri="{FF2B5EF4-FFF2-40B4-BE49-F238E27FC236}">
                <a16:creationId xmlns:a16="http://schemas.microsoft.com/office/drawing/2014/main" id="{ED7C8BE0-707B-4D44-9DD7-6DFA5A39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733800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0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885" y="3733801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859292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8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8140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6" name="Line 24">
            <a:extLst>
              <a:ext uri="{FF2B5EF4-FFF2-40B4-BE49-F238E27FC236}">
                <a16:creationId xmlns:a16="http://schemas.microsoft.com/office/drawing/2014/main" id="{BF27C284-11F4-FB48-BD56-9F17C36D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7" name="Text Box 25">
            <a:extLst>
              <a:ext uri="{FF2B5EF4-FFF2-40B4-BE49-F238E27FC236}">
                <a16:creationId xmlns:a16="http://schemas.microsoft.com/office/drawing/2014/main" id="{015CC832-5685-F74F-859F-0A5C4A050F6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7516892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3733800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3076240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5092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1950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806052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=50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7" name="Text Box 35">
            <a:extLst>
              <a:ext uri="{FF2B5EF4-FFF2-40B4-BE49-F238E27FC236}">
                <a16:creationId xmlns:a16="http://schemas.microsoft.com/office/drawing/2014/main" id="{20D06D92-DC4A-644A-9861-BB6B1E4FD8E2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206685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=20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=60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06000-BF01-2143-BA2D-F57A60FE2C88}"/>
              </a:ext>
            </a:extLst>
          </p:cNvPr>
          <p:cNvGrpSpPr/>
          <p:nvPr/>
        </p:nvGrpSpPr>
        <p:grpSpPr>
          <a:xfrm>
            <a:off x="3733800" y="4495800"/>
            <a:ext cx="228600" cy="206375"/>
            <a:chOff x="533401" y="5486399"/>
            <a:chExt cx="228600" cy="206375"/>
          </a:xfrm>
        </p:grpSpPr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A952D343-AE9E-A84F-852F-84E2C7AD4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E73F7E09-C79C-1B41-85BD-58E46DFF8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Line 20">
            <a:extLst>
              <a:ext uri="{FF2B5EF4-FFF2-40B4-BE49-F238E27FC236}">
                <a16:creationId xmlns:a16="http://schemas.microsoft.com/office/drawing/2014/main" id="{95DB9165-1F37-C149-A141-9B8F80ABF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733800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0C450804-C667-A249-BF01-63554A31D02C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692106" y="3142646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=10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" name="Line 22">
            <a:extLst>
              <a:ext uri="{FF2B5EF4-FFF2-40B4-BE49-F238E27FC236}">
                <a16:creationId xmlns:a16="http://schemas.microsoft.com/office/drawing/2014/main" id="{A3D55A8A-1C83-244B-9B0C-659F7B19E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4E02300B-39AB-1447-BB42-63CC3585BC2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5459492" y="626035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4CEB4D38-E133-9740-A011-A555D688E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D49C174B-E6BD-C94D-8FC8-BED23808E5F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972220" y="624959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753AD87B-35A0-8547-904B-36F4E3C4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9B061B14-15DF-6841-ABD1-D3632AA4E9B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45292" y="626035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5" name="Line 77">
            <a:extLst>
              <a:ext uri="{FF2B5EF4-FFF2-40B4-BE49-F238E27FC236}">
                <a16:creationId xmlns:a16="http://schemas.microsoft.com/office/drawing/2014/main" id="{A4DE887F-74F9-D142-92F5-40AB73D91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8BCC34D8-25D2-2D47-BC86-2A7F65EE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147796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i="0" dirty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Timeout</a:t>
            </a:r>
          </a:p>
        </p:txBody>
      </p:sp>
      <p:sp>
        <p:nvSpPr>
          <p:cNvPr id="58" name="Line 78">
            <a:extLst>
              <a:ext uri="{FF2B5EF4-FFF2-40B4-BE49-F238E27FC236}">
                <a16:creationId xmlns:a16="http://schemas.microsoft.com/office/drawing/2014/main" id="{0103043C-5099-E141-9FDB-003AC8006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667000"/>
            <a:ext cx="3581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5D98698D-40F0-9543-80AA-4BDBBC0B4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45C02A4F-22DB-AE48-80A1-6CF1FAF28D5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55092" y="624959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61372D29-1A3E-0B45-AC29-18BFFE347D76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6856335" y="4599133"/>
            <a:ext cx="1477578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id="{AC6598BC-5006-A548-88DC-7CEDD41684FD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7425629" y="4637233"/>
            <a:ext cx="140326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DBDF0-E5C6-5242-9902-4EAC2F02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2764BD77-BD44-9244-B952-40C19E8AF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Cumulative </a:t>
            </a:r>
            <a:r>
              <a:rPr lang="en-US" dirty="0">
                <a:solidFill>
                  <a:schemeClr val="tx1"/>
                </a:solidFill>
                <a:cs typeface="+mj-cs"/>
              </a:rPr>
              <a:t>Acknowledgements: lost segment </a:t>
            </a:r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FB8D965A-9737-7441-B53D-DDB508FA3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35760"/>
            <a:ext cx="10972800" cy="45412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What happens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the example? </a:t>
            </a:r>
          </a:p>
          <a:p>
            <a:pPr>
              <a:defRPr/>
            </a:pPr>
            <a:r>
              <a:rPr lang="en-US" sz="2600" dirty="0">
                <a:cs typeface="+mn-cs"/>
              </a:rPr>
              <a:t>2</a:t>
            </a:r>
            <a:r>
              <a:rPr lang="en-US" sz="2600" baseline="30000" dirty="0">
                <a:cs typeface="+mn-cs"/>
              </a:rPr>
              <a:t>nd</a:t>
            </a:r>
            <a:r>
              <a:rPr lang="en-US" sz="2600" dirty="0">
                <a:cs typeface="+mn-cs"/>
              </a:rPr>
              <a:t> segment is lost</a:t>
            </a:r>
          </a:p>
          <a:p>
            <a:pPr>
              <a:defRPr/>
            </a:pPr>
            <a:r>
              <a:rPr lang="en-US" sz="2600" dirty="0"/>
              <a:t>When later segments arrive, receiver continues to acknowledge 1</a:t>
            </a:r>
            <a:r>
              <a:rPr lang="en-US" sz="2600" baseline="30000" dirty="0"/>
              <a:t>st</a:t>
            </a:r>
            <a:r>
              <a:rPr lang="en-US" sz="2600" dirty="0"/>
              <a:t> segment (ACK 10)</a:t>
            </a:r>
          </a:p>
          <a:p>
            <a:pPr>
              <a:defRPr/>
            </a:pPr>
            <a:r>
              <a:rPr lang="en-US" sz="2600" dirty="0"/>
              <a:t>When timeout occurs for 2</a:t>
            </a:r>
            <a:r>
              <a:rPr lang="en-US" sz="2600" baseline="30000" dirty="0"/>
              <a:t>nd</a:t>
            </a:r>
            <a:r>
              <a:rPr lang="en-US" sz="2600" dirty="0"/>
              <a:t> segment, sender retransmits starting at 2</a:t>
            </a:r>
            <a:r>
              <a:rPr lang="en-US" sz="2600" baseline="30000" dirty="0"/>
              <a:t>nd</a:t>
            </a:r>
            <a:r>
              <a:rPr lang="en-US" sz="2600" dirty="0"/>
              <a:t> segment</a:t>
            </a:r>
          </a:p>
          <a:p>
            <a:pPr>
              <a:defRPr/>
            </a:pPr>
            <a:r>
              <a:rPr lang="en-US" sz="2600" dirty="0"/>
              <a:t>When 2</a:t>
            </a:r>
            <a:r>
              <a:rPr lang="en-US" sz="2600" baseline="30000" dirty="0"/>
              <a:t>nd</a:t>
            </a:r>
            <a:r>
              <a:rPr lang="en-US" sz="2600" dirty="0"/>
              <a:t> segment arrives at receiver, receiver can acknowledge all data that has been received so far (ACK 60)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>
                <a:cs typeface="+mn-cs"/>
              </a:rPr>
              <a:t>The use of cumulative ACKs imposes a constraints on the retransmission scheme: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dirty="0"/>
              <a:t>In case of an error, the sender may need to retransmit all data that has not yet been acknowledged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A3FB5-57CF-B74A-A4D2-2D05907F5845}"/>
              </a:ext>
            </a:extLst>
          </p:cNvPr>
          <p:cNvSpPr/>
          <p:nvPr/>
        </p:nvSpPr>
        <p:spPr>
          <a:xfrm>
            <a:off x="673100" y="4495800"/>
            <a:ext cx="10375900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FCAB9-5E9A-4D46-ABB2-070E1214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0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685</Words>
  <Application>Microsoft Macintosh PowerPoint</Application>
  <PresentationFormat>Widescreen</PresentationFormat>
  <Paragraphs>148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游ゴシック</vt:lpstr>
      <vt:lpstr>Arial</vt:lpstr>
      <vt:lpstr>Calibri</vt:lpstr>
      <vt:lpstr>Calibri Light</vt:lpstr>
      <vt:lpstr>Times New Roman</vt:lpstr>
      <vt:lpstr>Wingdings</vt:lpstr>
      <vt:lpstr>Office Theme</vt:lpstr>
      <vt:lpstr>Clip</vt:lpstr>
      <vt:lpstr>Visio</vt:lpstr>
      <vt:lpstr>TCP Part 3: Acknowledgements</vt:lpstr>
      <vt:lpstr>Takeaways</vt:lpstr>
      <vt:lpstr>What is flow/congestion/error control ?</vt:lpstr>
      <vt:lpstr>Acknowledgements in TCP </vt:lpstr>
      <vt:lpstr>Sequence numbers and acknowledgments in TCP</vt:lpstr>
      <vt:lpstr>PowerPoint Presentation</vt:lpstr>
      <vt:lpstr>Cumulative acknowledgements </vt:lpstr>
      <vt:lpstr>Cumulative acknowledgements: lost segment </vt:lpstr>
      <vt:lpstr>Cumulative Acknowledgements: lost segment </vt:lpstr>
      <vt:lpstr>Selective acknowledgment (SACK)</vt:lpstr>
      <vt:lpstr>Selective acknowledgements: lost segment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110</cp:revision>
  <dcterms:created xsi:type="dcterms:W3CDTF">2020-08-14T14:05:07Z</dcterms:created>
  <dcterms:modified xsi:type="dcterms:W3CDTF">2020-11-04T17:05:01Z</dcterms:modified>
</cp:coreProperties>
</file>