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673" r:id="rId3"/>
    <p:sldId id="485" r:id="rId4"/>
    <p:sldId id="387" r:id="rId5"/>
    <p:sldId id="476" r:id="rId6"/>
    <p:sldId id="389" r:id="rId7"/>
    <p:sldId id="686" r:id="rId8"/>
    <p:sldId id="479" r:id="rId9"/>
    <p:sldId id="390" r:id="rId10"/>
    <p:sldId id="392" r:id="rId11"/>
    <p:sldId id="398" r:id="rId12"/>
    <p:sldId id="48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" userDrawn="1">
          <p15:clr>
            <a:srgbClr val="A4A3A4"/>
          </p15:clr>
        </p15:guide>
        <p15:guide id="2" pos="69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47"/>
    <p:restoredTop sz="94643"/>
  </p:normalViewPr>
  <p:slideViewPr>
    <p:cSldViewPr showGuides="1">
      <p:cViewPr varScale="1">
        <p:scale>
          <a:sx n="115" d="100"/>
          <a:sy n="115" d="100"/>
        </p:scale>
        <p:origin x="856" y="200"/>
      </p:cViewPr>
      <p:guideLst>
        <p:guide orient="horz" pos="1152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 Liebeherr" userId="4e70e616cda3882f" providerId="LiveId" clId="{88031A9D-3545-0F4D-A90E-D43E14A14BC2}"/>
    <pc:docChg chg="custSel delSld modSld">
      <pc:chgData name="Jorg Liebeherr" userId="4e70e616cda3882f" providerId="LiveId" clId="{88031A9D-3545-0F4D-A90E-D43E14A14BC2}" dt="2020-11-04T17:54:48.631" v="88" actId="20577"/>
      <pc:docMkLst>
        <pc:docMk/>
      </pc:docMkLst>
      <pc:sldChg chg="modSp">
        <pc:chgData name="Jorg Liebeherr" userId="4e70e616cda3882f" providerId="LiveId" clId="{88031A9D-3545-0F4D-A90E-D43E14A14BC2}" dt="2020-11-04T16:44:19.973" v="70" actId="404"/>
        <pc:sldMkLst>
          <pc:docMk/>
          <pc:sldMk cId="932342642" sldId="256"/>
        </pc:sldMkLst>
        <pc:spChg chg="mod">
          <ac:chgData name="Jorg Liebeherr" userId="4e70e616cda3882f" providerId="LiveId" clId="{88031A9D-3545-0F4D-A90E-D43E14A14BC2}" dt="2020-11-04T16:44:19.973" v="70" actId="404"/>
          <ac:spMkLst>
            <pc:docMk/>
            <pc:sldMk cId="932342642" sldId="256"/>
            <ac:spMk id="2" creationId="{32F5FC63-CAFE-2548-A2F8-12C586199918}"/>
          </ac:spMkLst>
        </pc:spChg>
      </pc:sldChg>
      <pc:sldChg chg="del">
        <pc:chgData name="Jorg Liebeherr" userId="4e70e616cda3882f" providerId="LiveId" clId="{88031A9D-3545-0F4D-A90E-D43E14A14BC2}" dt="2020-11-04T16:44:58.135" v="82" actId="2696"/>
        <pc:sldMkLst>
          <pc:docMk/>
          <pc:sldMk cId="2810194892" sldId="474"/>
        </pc:sldMkLst>
      </pc:sldChg>
      <pc:sldChg chg="del">
        <pc:chgData name="Jorg Liebeherr" userId="4e70e616cda3882f" providerId="LiveId" clId="{88031A9D-3545-0F4D-A90E-D43E14A14BC2}" dt="2020-11-04T16:44:46.024" v="71" actId="2696"/>
        <pc:sldMkLst>
          <pc:docMk/>
          <pc:sldMk cId="3610827169" sldId="480"/>
        </pc:sldMkLst>
      </pc:sldChg>
      <pc:sldChg chg="del">
        <pc:chgData name="Jorg Liebeherr" userId="4e70e616cda3882f" providerId="LiveId" clId="{88031A9D-3545-0F4D-A90E-D43E14A14BC2}" dt="2020-11-04T16:44:46.085" v="80" actId="2696"/>
        <pc:sldMkLst>
          <pc:docMk/>
          <pc:sldMk cId="1626174439" sldId="482"/>
        </pc:sldMkLst>
      </pc:sldChg>
      <pc:sldChg chg="del">
        <pc:chgData name="Jorg Liebeherr" userId="4e70e616cda3882f" providerId="LiveId" clId="{88031A9D-3545-0F4D-A90E-D43E14A14BC2}" dt="2020-11-04T16:44:46.039" v="73" actId="2696"/>
        <pc:sldMkLst>
          <pc:docMk/>
          <pc:sldMk cId="3333336259" sldId="488"/>
        </pc:sldMkLst>
      </pc:sldChg>
      <pc:sldChg chg="del">
        <pc:chgData name="Jorg Liebeherr" userId="4e70e616cda3882f" providerId="LiveId" clId="{88031A9D-3545-0F4D-A90E-D43E14A14BC2}" dt="2020-11-04T16:44:46.045" v="74" actId="2696"/>
        <pc:sldMkLst>
          <pc:docMk/>
          <pc:sldMk cId="3819928621" sldId="493"/>
        </pc:sldMkLst>
      </pc:sldChg>
      <pc:sldChg chg="del">
        <pc:chgData name="Jorg Liebeherr" userId="4e70e616cda3882f" providerId="LiveId" clId="{88031A9D-3545-0F4D-A90E-D43E14A14BC2}" dt="2020-11-04T16:44:46.053" v="76" actId="2696"/>
        <pc:sldMkLst>
          <pc:docMk/>
          <pc:sldMk cId="641575661" sldId="496"/>
        </pc:sldMkLst>
      </pc:sldChg>
      <pc:sldChg chg="del">
        <pc:chgData name="Jorg Liebeherr" userId="4e70e616cda3882f" providerId="LiveId" clId="{88031A9D-3545-0F4D-A90E-D43E14A14BC2}" dt="2020-11-04T16:44:46.031" v="72" actId="2696"/>
        <pc:sldMkLst>
          <pc:docMk/>
          <pc:sldMk cId="1398950905" sldId="685"/>
        </pc:sldMkLst>
      </pc:sldChg>
      <pc:sldChg chg="modSp">
        <pc:chgData name="Jorg Liebeherr" userId="4e70e616cda3882f" providerId="LiveId" clId="{88031A9D-3545-0F4D-A90E-D43E14A14BC2}" dt="2020-11-04T17:54:48.631" v="88" actId="20577"/>
        <pc:sldMkLst>
          <pc:docMk/>
          <pc:sldMk cId="1192109328" sldId="686"/>
        </pc:sldMkLst>
        <pc:spChg chg="mod">
          <ac:chgData name="Jorg Liebeherr" userId="4e70e616cda3882f" providerId="LiveId" clId="{88031A9D-3545-0F4D-A90E-D43E14A14BC2}" dt="2020-11-04T17:54:48.631" v="88" actId="20577"/>
          <ac:spMkLst>
            <pc:docMk/>
            <pc:sldMk cId="1192109328" sldId="686"/>
            <ac:spMk id="216067" creationId="{40CFEC88-3DD4-7C4D-A3D2-F4EFB599C28F}"/>
          </ac:spMkLst>
        </pc:spChg>
      </pc:sldChg>
      <pc:sldChg chg="del">
        <pc:chgData name="Jorg Liebeherr" userId="4e70e616cda3882f" providerId="LiveId" clId="{88031A9D-3545-0F4D-A90E-D43E14A14BC2}" dt="2020-11-04T16:44:46.060" v="77" actId="2696"/>
        <pc:sldMkLst>
          <pc:docMk/>
          <pc:sldMk cId="3146947146" sldId="687"/>
        </pc:sldMkLst>
      </pc:sldChg>
      <pc:sldChg chg="del">
        <pc:chgData name="Jorg Liebeherr" userId="4e70e616cda3882f" providerId="LiveId" clId="{88031A9D-3545-0F4D-A90E-D43E14A14BC2}" dt="2020-11-04T16:44:55.718" v="81" actId="2696"/>
        <pc:sldMkLst>
          <pc:docMk/>
          <pc:sldMk cId="966027108" sldId="688"/>
        </pc:sldMkLst>
      </pc:sldChg>
      <pc:sldChg chg="del">
        <pc:chgData name="Jorg Liebeherr" userId="4e70e616cda3882f" providerId="LiveId" clId="{88031A9D-3545-0F4D-A90E-D43E14A14BC2}" dt="2020-11-04T16:44:46.062" v="78" actId="2696"/>
        <pc:sldMkLst>
          <pc:docMk/>
          <pc:sldMk cId="3967249725" sldId="689"/>
        </pc:sldMkLst>
      </pc:sldChg>
      <pc:sldChg chg="del">
        <pc:chgData name="Jorg Liebeherr" userId="4e70e616cda3882f" providerId="LiveId" clId="{88031A9D-3545-0F4D-A90E-D43E14A14BC2}" dt="2020-11-04T16:44:46.068" v="79" actId="2696"/>
        <pc:sldMkLst>
          <pc:docMk/>
          <pc:sldMk cId="4235964176" sldId="690"/>
        </pc:sldMkLst>
      </pc:sldChg>
      <pc:sldMasterChg chg="delSldLayout">
        <pc:chgData name="Jorg Liebeherr" userId="4e70e616cda3882f" providerId="LiveId" clId="{88031A9D-3545-0F4D-A90E-D43E14A14BC2}" dt="2020-11-04T16:44:46.047" v="75" actId="2696"/>
        <pc:sldMasterMkLst>
          <pc:docMk/>
          <pc:sldMasterMk cId="862253850" sldId="2147483648"/>
        </pc:sldMasterMkLst>
        <pc:sldLayoutChg chg="del">
          <pc:chgData name="Jorg Liebeherr" userId="4e70e616cda3882f" providerId="LiveId" clId="{88031A9D-3545-0F4D-A90E-D43E14A14BC2}" dt="2020-11-04T16:44:46.047" v="75" actId="2696"/>
          <pc:sldLayoutMkLst>
            <pc:docMk/>
            <pc:sldMasterMk cId="862253850" sldId="2147483648"/>
            <pc:sldLayoutMk cId="3712687118" sldId="2147483660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AEFC4-DADE-064A-839A-1339C77449E3}" type="datetimeFigureOut">
              <a:rPr lang="en-US" smtClean="0"/>
              <a:t>11/4/20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AF52A-EAC7-A445-8D8A-6DF2F34DF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9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2708CA0-0810-734A-9467-2023C0EE64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8419EBB-8A1A-DD47-8949-41124BA37EBF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9538" name="Rectangle 2">
            <a:extLst>
              <a:ext uri="{FF2B5EF4-FFF2-40B4-BE49-F238E27FC236}">
                <a16:creationId xmlns:a16="http://schemas.microsoft.com/office/drawing/2014/main" id="{8F6BCC8B-E062-6A47-8DD8-4F07936FE6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9539" name="Rectangle 3">
            <a:extLst>
              <a:ext uri="{FF2B5EF4-FFF2-40B4-BE49-F238E27FC236}">
                <a16:creationId xmlns:a16="http://schemas.microsoft.com/office/drawing/2014/main" id="{C44E8DE7-5ED1-4741-A2AB-953E7EAA22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728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6136BFC-3A0E-9D4D-8A4E-B19CBBA3D4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849D516-5796-F249-BB63-78287AB133B3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12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62" name="Rectangle 2">
            <a:extLst>
              <a:ext uri="{FF2B5EF4-FFF2-40B4-BE49-F238E27FC236}">
                <a16:creationId xmlns:a16="http://schemas.microsoft.com/office/drawing/2014/main" id="{3C568E0C-93F4-FE48-8478-47F9063D8E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563" name="Rectangle 3">
            <a:extLst>
              <a:ext uri="{FF2B5EF4-FFF2-40B4-BE49-F238E27FC236}">
                <a16:creationId xmlns:a16="http://schemas.microsoft.com/office/drawing/2014/main" id="{E92261A6-DF69-5240-92B9-51D699A915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232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6AD8CC3-21F4-194D-9CB8-FB65B6C427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8DE6FF9-CC43-D04F-8186-DE4018404FAB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4418" name="Rectangle 2">
            <a:extLst>
              <a:ext uri="{FF2B5EF4-FFF2-40B4-BE49-F238E27FC236}">
                <a16:creationId xmlns:a16="http://schemas.microsoft.com/office/drawing/2014/main" id="{3F03B11D-42EC-6841-8F4A-8D8FD05176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4419" name="Rectangle 3">
            <a:extLst>
              <a:ext uri="{FF2B5EF4-FFF2-40B4-BE49-F238E27FC236}">
                <a16:creationId xmlns:a16="http://schemas.microsoft.com/office/drawing/2014/main" id="{3FB7EE8E-C89D-8040-B1B9-398BD75487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352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1A5D0DB-3950-3A44-B9E9-57E8391C31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435C633-F325-8C4D-B954-E829C239BA04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9858" name="Rectangle 2">
            <a:extLst>
              <a:ext uri="{FF2B5EF4-FFF2-40B4-BE49-F238E27FC236}">
                <a16:creationId xmlns:a16="http://schemas.microsoft.com/office/drawing/2014/main" id="{2B4A7578-C5C3-004B-8F24-BE30E40F44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9859" name="Rectangle 3">
            <a:extLst>
              <a:ext uri="{FF2B5EF4-FFF2-40B4-BE49-F238E27FC236}">
                <a16:creationId xmlns:a16="http://schemas.microsoft.com/office/drawing/2014/main" id="{D5A91814-D3BD-AA4E-A7C0-3151CB7D7D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766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C52D7D6-A87C-0B49-BB80-26274BF9AC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DDE7E9B-2DE7-D94B-9958-93E8A9343DD1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6530" name="Rectangle 2">
            <a:extLst>
              <a:ext uri="{FF2B5EF4-FFF2-40B4-BE49-F238E27FC236}">
                <a16:creationId xmlns:a16="http://schemas.microsoft.com/office/drawing/2014/main" id="{0AE0BB2D-7565-C04F-A404-D8B1ED521A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6531" name="Rectangle 3">
            <a:extLst>
              <a:ext uri="{FF2B5EF4-FFF2-40B4-BE49-F238E27FC236}">
                <a16:creationId xmlns:a16="http://schemas.microsoft.com/office/drawing/2014/main" id="{45F8B435-588B-904F-8809-A247F20821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845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4DEB4D7-55EF-B947-A705-C994DF4AAB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EFAE4CB-842B-7441-85EA-06998067FB5D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5442" name="Rectangle 2">
            <a:extLst>
              <a:ext uri="{FF2B5EF4-FFF2-40B4-BE49-F238E27FC236}">
                <a16:creationId xmlns:a16="http://schemas.microsoft.com/office/drawing/2014/main" id="{ED602B46-A2CD-F84A-BC99-E6DD458988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5443" name="Rectangle 3">
            <a:extLst>
              <a:ext uri="{FF2B5EF4-FFF2-40B4-BE49-F238E27FC236}">
                <a16:creationId xmlns:a16="http://schemas.microsoft.com/office/drawing/2014/main" id="{57AE0E9D-3FBD-6246-8359-47707F9320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079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182ADB8-A0E6-BF40-ACFF-E6F4008D49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7623FEA-CF67-B44B-959A-B2863E5A2B40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6466" name="Rectangle 2">
            <a:extLst>
              <a:ext uri="{FF2B5EF4-FFF2-40B4-BE49-F238E27FC236}">
                <a16:creationId xmlns:a16="http://schemas.microsoft.com/office/drawing/2014/main" id="{6A163558-AA85-5D41-958E-C1612FFAA3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6467" name="Rectangle 3">
            <a:extLst>
              <a:ext uri="{FF2B5EF4-FFF2-40B4-BE49-F238E27FC236}">
                <a16:creationId xmlns:a16="http://schemas.microsoft.com/office/drawing/2014/main" id="{F8EF5290-BF5A-B148-9381-C118B9FBC9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759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E4AB84-0528-6343-BC6F-DD6CC824E0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CF802CD-1F6E-114A-B085-890860ED62FA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7490" name="Rectangle 2">
            <a:extLst>
              <a:ext uri="{FF2B5EF4-FFF2-40B4-BE49-F238E27FC236}">
                <a16:creationId xmlns:a16="http://schemas.microsoft.com/office/drawing/2014/main" id="{9CC23529-54B7-5843-97A2-6DE727BCE8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7491" name="Rectangle 3">
            <a:extLst>
              <a:ext uri="{FF2B5EF4-FFF2-40B4-BE49-F238E27FC236}">
                <a16:creationId xmlns:a16="http://schemas.microsoft.com/office/drawing/2014/main" id="{96123EBA-CCE7-B943-B2C7-E60BF6705F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169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EDC493D-5831-7144-83ED-C6BA361D5D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2439B90-BA6B-2542-9DA5-9FC96F321733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3954" name="Rectangle 2">
            <a:extLst>
              <a:ext uri="{FF2B5EF4-FFF2-40B4-BE49-F238E27FC236}">
                <a16:creationId xmlns:a16="http://schemas.microsoft.com/office/drawing/2014/main" id="{1F22F880-5F3C-064A-B1E0-AD29D719EA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3955" name="Rectangle 3">
            <a:extLst>
              <a:ext uri="{FF2B5EF4-FFF2-40B4-BE49-F238E27FC236}">
                <a16:creationId xmlns:a16="http://schemas.microsoft.com/office/drawing/2014/main" id="{89E39B95-7D75-B742-88C5-23C11BF4BF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668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37B603D-0097-C848-BFBB-A27EFA3132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7263"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DBA85D3-39DE-D546-AE25-3D2560DE4833}" type="slidenum">
              <a:rPr lang="en-US" altLang="en-US" sz="1300" i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</a:t>
            </a:fld>
            <a:endParaRPr lang="en-US" altLang="en-US" sz="130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8514" name="Rectangle 2">
            <a:extLst>
              <a:ext uri="{FF2B5EF4-FFF2-40B4-BE49-F238E27FC236}">
                <a16:creationId xmlns:a16="http://schemas.microsoft.com/office/drawing/2014/main" id="{72BE5460-C371-3442-A522-9873FB8638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12788"/>
            <a:ext cx="6480175" cy="36464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8515" name="Rectangle 3">
            <a:extLst>
              <a:ext uri="{FF2B5EF4-FFF2-40B4-BE49-F238E27FC236}">
                <a16:creationId xmlns:a16="http://schemas.microsoft.com/office/drawing/2014/main" id="{E97502EE-4BA1-1A44-AD25-28F68377D4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880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3BAA-B12A-2940-98F0-F169C6F7F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2802D-B026-CB47-A906-427086158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AC37B3-1136-2044-BC6F-C20AAFBB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7E08D-604D-0A4A-8931-C62D00ED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3D76D0-09BA-0D45-90FA-FEE79847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6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C3EC2-D52C-A149-9FF7-802DE587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FC1B2-71A5-3E4C-995B-4E273CAFC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6A9D6-3BCB-064C-9D9E-79BE1179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EB8FE-2523-7D42-9436-7D511E2B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E67A3-F468-0F4C-878F-126C9BEF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056679-5624-5045-9CBC-F733BBF17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C7D6A-2A2A-6449-9DEF-466C5A506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0C68F-0CB4-1D4D-A2CA-EBF2D0D3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FD7FB-68BD-9042-9B8C-7AC76A6D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990F0-C8A0-6543-9D9C-62CDF042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4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2B344-DC07-8E4B-8043-BCAB0A285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5D735-4254-604C-8D1C-84DF0BBA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10515600" cy="45412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00C19-60E2-FB4A-BD89-E7AE9C49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7D50E-5A6F-3F47-B799-7DC08CF0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F6A42-F338-5545-B2E1-340D8C56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8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9DDD-031C-AB44-9184-A62C898E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9EE16-C59E-0C4D-BB38-8C6CBD8F9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A7EC7-19CB-3C48-983D-D03BCF6215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7E332-4CEB-0749-866A-384B17C5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6B826-C851-3840-A2EA-3B6BC861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5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9585E-8B11-F34A-A322-B304F7F2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08311-216A-D34B-B9FE-852A08C82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C63BC-C496-6E4E-850B-BAD4BD071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AD934-B377-144E-87E6-A851D293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45169-CAFF-5248-8503-B0196735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43205-9832-9544-9B61-132993C4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0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B029-4B6C-5240-B854-98E99475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3CD33-5F3B-8647-9B3D-5E3C08C6A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05DD8-B9B0-534D-9391-2F14622B0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6E0E24-7D7B-014C-AE50-313D08973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794E6D-A9F5-694C-AD38-6F5A85C98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13260D-70BD-DF41-A8F8-E20B6863AD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447A3-E22F-3B41-8C67-FF9AF1CB5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454370-E28A-ED4E-B01A-BA3093F7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5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6C1D2-2E65-504E-B7F4-C04BD8CE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18A24C-71BF-9543-8A99-3D1491A4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0E6E7-A82D-9E49-A531-6CFEE7AA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0999F-7774-B242-B32C-E92DED29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35FC2-F867-6F48-A6CA-D25762A3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FCAF6-4869-F448-A5A3-A7409B926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9723C-AFBB-C442-89FB-07D5FCC0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8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E10B8-6845-834D-884B-90F78C9A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5D08C-B37F-E04C-88EC-D3005A2DA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1D53F-1A86-F646-B79D-F11E99334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18059-3AA8-3C4E-9A4E-56D5E88A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7961F-B934-6E4C-9C78-FD1C4FFA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0C691-DA0E-A544-8DB3-E66CF273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1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21E4E-5671-ED42-8278-9BAF72FC6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B8E75-562F-7A49-AF6C-8A51B7D13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00D03-0FA7-7B42-80FC-028732CAD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168BE-FBF5-5041-9BFC-7EA01FFF7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0C40B-9CE4-5A4D-A495-31B7BEA16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D0F53-7716-334F-9AA4-05079449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7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2E6FCF-1DFF-0347-B4B2-BBE875D2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D2970-83F7-FA44-848D-C4E8E2828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FFC41-5B9F-EE48-AC4E-C424AC9CA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E5E07-0CE9-FC4B-94B8-0C2965DFC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897AEAD-EC10-2A4A-AEC9-4696C303D5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407160"/>
            <a:ext cx="12192000" cy="86360"/>
          </a:xfrm>
          <a:prstGeom prst="rect">
            <a:avLst/>
          </a:prstGeom>
          <a:gradFill rotWithShape="0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 New Roman" pitchFamily="-110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22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5FC63-CAFE-2548-A2F8-12C586199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1122363"/>
            <a:ext cx="10679812" cy="2387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TCP</a:t>
            </a:r>
            <a:br>
              <a:rPr lang="en-US" b="0" dirty="0">
                <a:solidFill>
                  <a:schemeClr val="tx2"/>
                </a:solidFill>
                <a:latin typeface="Arial" charset="0"/>
                <a:ea typeface="ＭＳ Ｐゴシック" charset="0"/>
              </a:rPr>
            </a:br>
            <a:r>
              <a:rPr lang="en-US" sz="4000" b="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Part 3: Acknowledgements  (continued)</a:t>
            </a:r>
            <a:br>
              <a:rPr lang="en-US" sz="4000" b="0" dirty="0">
                <a:solidFill>
                  <a:schemeClr val="tx2"/>
                </a:solidFill>
                <a:latin typeface="Arial" charset="0"/>
                <a:ea typeface="ＭＳ Ｐゴシック" charset="0"/>
              </a:rPr>
            </a:br>
            <a:r>
              <a:rPr lang="en-US" sz="3200" b="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Delayed ACKs and Nagle’s rule</a:t>
            </a:r>
            <a:endParaRPr lang="en-US" sz="4000" b="0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92578-E66A-F04F-AA81-8686CD756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1798"/>
            <a:ext cx="9144000" cy="1306002"/>
          </a:xfrm>
        </p:spPr>
        <p:txBody>
          <a:bodyPr/>
          <a:lstStyle/>
          <a:p>
            <a:r>
              <a:rPr lang="en-US" dirty="0"/>
              <a:t>ECE 461</a:t>
            </a:r>
            <a:br>
              <a:rPr lang="en-US" dirty="0"/>
            </a:br>
            <a:r>
              <a:rPr lang="en-US" dirty="0"/>
              <a:t>Professor </a:t>
            </a:r>
            <a:r>
              <a:rPr lang="en-US" dirty="0" err="1"/>
              <a:t>Jorg</a:t>
            </a:r>
            <a:r>
              <a:rPr lang="en-US" dirty="0"/>
              <a:t> </a:t>
            </a:r>
            <a:r>
              <a:rPr lang="en-US" dirty="0" err="1"/>
              <a:t>Liebeherr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BB11A0-3853-DA47-BF14-6C75B9BB2A7F}"/>
              </a:ext>
            </a:extLst>
          </p:cNvPr>
          <p:cNvSpPr/>
          <p:nvPr/>
        </p:nvSpPr>
        <p:spPr>
          <a:xfrm>
            <a:off x="-99733" y="1117787"/>
            <a:ext cx="12391465" cy="51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55FF15-13BF-3447-B455-5D9401630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20" y="5281567"/>
            <a:ext cx="4686888" cy="12574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DD8E7-624F-1E4C-AD99-4AC559AAF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42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>
            <a:extLst>
              <a:ext uri="{FF2B5EF4-FFF2-40B4-BE49-F238E27FC236}">
                <a16:creationId xmlns:a16="http://schemas.microsoft.com/office/drawing/2014/main" id="{934879B8-51C6-544D-AE7D-356414E849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Observing Nagle’</a:t>
            </a:r>
            <a:r>
              <a:rPr lang="en-US" altLang="ja-JP" dirty="0"/>
              <a:t>s rule</a:t>
            </a:r>
            <a:endParaRPr lang="en-US" altLang="en-US" dirty="0"/>
          </a:p>
        </p:txBody>
      </p:sp>
      <p:sp>
        <p:nvSpPr>
          <p:cNvPr id="256003" name="Rectangle 3">
            <a:extLst>
              <a:ext uri="{FF2B5EF4-FFF2-40B4-BE49-F238E27FC236}">
                <a16:creationId xmlns:a16="http://schemas.microsoft.com/office/drawing/2014/main" id="{589574EF-1980-CA45-BA40-C16ABD154C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5791200" cy="4876800"/>
          </a:xfrm>
        </p:spPr>
        <p:txBody>
          <a:bodyPr/>
          <a:lstStyle/>
          <a:p>
            <a:pPr>
              <a:defRPr/>
            </a:pPr>
            <a:r>
              <a:rPr lang="en-US" sz="2000" b="1" dirty="0"/>
              <a:t>Observation:</a:t>
            </a:r>
            <a:r>
              <a:rPr lang="en-US" sz="2000" dirty="0"/>
              <a:t> Transmission of segments follows a different pattern, i.e., there are only two segments per character typed</a:t>
            </a:r>
          </a:p>
          <a:p>
            <a:pPr>
              <a:buFontTx/>
              <a:buNone/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Delayed acknowledgment does not kick in at Argon</a:t>
            </a:r>
          </a:p>
          <a:p>
            <a:pPr>
              <a:defRPr/>
            </a:pPr>
            <a:r>
              <a:rPr lang="en-US" sz="2000" dirty="0"/>
              <a:t>The reason is that there is always data at Argon ready to sent when the ACK arrives</a:t>
            </a:r>
          </a:p>
          <a:p>
            <a:pPr>
              <a:defRPr/>
            </a:pPr>
            <a:r>
              <a:rPr lang="en-US" sz="2000" dirty="0"/>
              <a:t>Why is Argon not sending the data (typed characters) as soon as it is available?</a:t>
            </a:r>
          </a:p>
        </p:txBody>
      </p:sp>
      <p:graphicFrame>
        <p:nvGraphicFramePr>
          <p:cNvPr id="47108" name="Object 5">
            <a:extLst>
              <a:ext uri="{FF2B5EF4-FFF2-40B4-BE49-F238E27FC236}">
                <a16:creationId xmlns:a16="http://schemas.microsoft.com/office/drawing/2014/main" id="{809E772D-9A93-5C4F-950D-23463F24B6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976813"/>
              </p:ext>
            </p:extLst>
          </p:nvPr>
        </p:nvGraphicFramePr>
        <p:xfrm>
          <a:off x="6400800" y="1828800"/>
          <a:ext cx="4686300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Visio" r:id="rId4" imgW="7308360" imgH="6381180" progId="Visio.Drawing.11">
                  <p:embed/>
                </p:oleObj>
              </mc:Choice>
              <mc:Fallback>
                <p:oleObj name="Visio" r:id="rId4" imgW="7308360" imgH="6381180" progId="Visio.Drawing.11">
                  <p:embed/>
                  <p:pic>
                    <p:nvPicPr>
                      <p:cNvPr id="47108" name="Object 5">
                        <a:extLst>
                          <a:ext uri="{FF2B5EF4-FFF2-40B4-BE49-F238E27FC236}">
                            <a16:creationId xmlns:a16="http://schemas.microsoft.com/office/drawing/2014/main" id="{809E772D-9A93-5C4F-950D-23463F24B6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828800"/>
                        <a:ext cx="4686300" cy="401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491E7B-2ADC-C147-A51F-8FD9A8DE7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52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>
            <a:extLst>
              <a:ext uri="{FF2B5EF4-FFF2-40B4-BE49-F238E27FC236}">
                <a16:creationId xmlns:a16="http://schemas.microsoft.com/office/drawing/2014/main" id="{837F1214-0C2D-B14D-BF1C-4CFF4D4E4A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Observing Nagle’</a:t>
            </a:r>
            <a:r>
              <a:rPr lang="en-US" altLang="ja-JP" dirty="0"/>
              <a:t>s rule</a:t>
            </a:r>
            <a:endParaRPr lang="en-US" altLang="en-US" dirty="0"/>
          </a:p>
        </p:txBody>
      </p:sp>
      <p:sp>
        <p:nvSpPr>
          <p:cNvPr id="262147" name="Rectangle 3">
            <a:extLst>
              <a:ext uri="{FF2B5EF4-FFF2-40B4-BE49-F238E27FC236}">
                <a16:creationId xmlns:a16="http://schemas.microsoft.com/office/drawing/2014/main" id="{1B915B5F-EC0F-D046-8EE1-EF2C167C17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10363200" cy="46482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</a:rPr>
              <a:t>Observations: 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Argon never has multiple unacknowledged segments outstanding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There are fewer transmissions than there are characters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sz="2400" dirty="0"/>
              <a:t>This is due to </a:t>
            </a:r>
            <a:r>
              <a:rPr lang="en-US" altLang="en-US" sz="2400" dirty="0">
                <a:solidFill>
                  <a:srgbClr val="C00000"/>
                </a:solidFill>
              </a:rPr>
              <a:t>Nagle</a:t>
            </a:r>
            <a:r>
              <a:rPr lang="ja-JP" altLang="en-US" sz="2400" dirty="0">
                <a:solidFill>
                  <a:srgbClr val="C00000"/>
                </a:solidFill>
              </a:rPr>
              <a:t>’</a:t>
            </a:r>
            <a:r>
              <a:rPr lang="en-US" altLang="ja-JP" sz="2400" dirty="0">
                <a:solidFill>
                  <a:srgbClr val="C00000"/>
                </a:solidFill>
              </a:rPr>
              <a:t>s Rule:</a:t>
            </a:r>
          </a:p>
          <a:p>
            <a:pPr lvl="1"/>
            <a:r>
              <a:rPr lang="en-US" altLang="en-US" dirty="0"/>
              <a:t>Each TCP connection can have only one small (1-byte) segment outstanding that has not been acknowledged</a:t>
            </a:r>
          </a:p>
          <a:p>
            <a:pPr lvl="1"/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</a:rPr>
              <a:t>Implementation: </a:t>
            </a:r>
            <a:r>
              <a:rPr lang="en-US" altLang="en-US" sz="2400" dirty="0"/>
              <a:t>Send one byte and buffer all subsequent bytes until acknowledgement is received. Then send all buffered bytes in a single segment.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Rule is enforced only if data are arriving from application one byte at a time</a:t>
            </a: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</a:rPr>
              <a:t>Goal of Nagle</a:t>
            </a:r>
            <a:r>
              <a:rPr lang="ja-JP" altLang="en-US" sz="2400" dirty="0">
                <a:solidFill>
                  <a:schemeClr val="accent5">
                    <a:lumMod val="75000"/>
                  </a:schemeClr>
                </a:solidFill>
              </a:rPr>
              <a:t>’</a:t>
            </a:r>
            <a:r>
              <a:rPr lang="en-US" altLang="ja-JP" sz="2400" dirty="0">
                <a:solidFill>
                  <a:schemeClr val="accent5">
                    <a:lumMod val="75000"/>
                  </a:schemeClr>
                </a:solidFill>
              </a:rPr>
              <a:t>s Rule: </a:t>
            </a:r>
          </a:p>
          <a:p>
            <a:pPr lvl="1">
              <a:lnSpc>
                <a:spcPct val="80000"/>
              </a:lnSpc>
            </a:pPr>
            <a:r>
              <a:rPr lang="en-US" altLang="ja-JP" sz="2000" dirty="0"/>
              <a:t>Reduce the amount of small segments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The algorithm can be disabled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A6E406-31C8-D64E-AE20-F5CAA23D0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08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86" name="Rectangle 50">
            <a:extLst>
              <a:ext uri="{FF2B5EF4-FFF2-40B4-BE49-F238E27FC236}">
                <a16:creationId xmlns:a16="http://schemas.microsoft.com/office/drawing/2014/main" id="{022E9B25-D6BA-8342-8DF5-866DC5FC6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8263" y="2308225"/>
            <a:ext cx="685800" cy="2362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3967" name="Text Box 31">
            <a:extLst>
              <a:ext uri="{FF2B5EF4-FFF2-40B4-BE49-F238E27FC236}">
                <a16:creationId xmlns:a16="http://schemas.microsoft.com/office/drawing/2014/main" id="{765DA867-E7A6-3849-B510-139BE79902EB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3594894" y="5642728"/>
            <a:ext cx="1284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600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ACK 1</a:t>
            </a:r>
            <a:endParaRPr lang="en-US" sz="1600" baseline="-25000" dirty="0">
              <a:solidFill>
                <a:srgbClr val="C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23938" name="Rectangle 2">
            <a:extLst>
              <a:ext uri="{FF2B5EF4-FFF2-40B4-BE49-F238E27FC236}">
                <a16:creationId xmlns:a16="http://schemas.microsoft.com/office/drawing/2014/main" id="{F5EFA08C-C2EB-A04D-AF49-9B44CAB39B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cs typeface="+mj-cs"/>
              </a:rPr>
              <a:t> </a:t>
            </a:r>
          </a:p>
        </p:txBody>
      </p:sp>
      <p:sp>
        <p:nvSpPr>
          <p:cNvPr id="423941" name="Text Box 5">
            <a:extLst>
              <a:ext uri="{FF2B5EF4-FFF2-40B4-BE49-F238E27FC236}">
                <a16:creationId xmlns:a16="http://schemas.microsoft.com/office/drawing/2014/main" id="{BDA0C446-2012-394C-B80C-63D155B800BF}"/>
              </a:ext>
            </a:extLst>
          </p:cNvPr>
          <p:cNvSpPr txBox="1">
            <a:spLocks noChangeArrowheads="1"/>
          </p:cNvSpPr>
          <p:nvPr/>
        </p:nvSpPr>
        <p:spPr bwMode="auto">
          <a:xfrm rot="4440000">
            <a:off x="2400227" y="4005811"/>
            <a:ext cx="21129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600" dirty="0" err="1">
                <a:latin typeface="Arial" charset="0"/>
                <a:ea typeface="ＭＳ Ｐゴシック" charset="0"/>
              </a:rPr>
              <a:t>SeqNo</a:t>
            </a:r>
            <a:r>
              <a:rPr lang="en-US" sz="1600" dirty="0">
                <a:latin typeface="Arial" charset="0"/>
                <a:ea typeface="ＭＳ Ｐゴシック" charset="0"/>
              </a:rPr>
              <a:t>=0, 1 byte</a:t>
            </a:r>
          </a:p>
        </p:txBody>
      </p:sp>
      <p:sp>
        <p:nvSpPr>
          <p:cNvPr id="423942" name="Rectangle 6">
            <a:extLst>
              <a:ext uri="{FF2B5EF4-FFF2-40B4-BE49-F238E27FC236}">
                <a16:creationId xmlns:a16="http://schemas.microsoft.com/office/drawing/2014/main" id="{A259B350-E785-684A-83F8-17F42E44DA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10058400" cy="9906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400" dirty="0">
                <a:cs typeface="+mn-cs"/>
              </a:rPr>
              <a:t>Only one 1-byte segment can be in transmission </a:t>
            </a:r>
            <a:br>
              <a:rPr lang="en-US" dirty="0">
                <a:cs typeface="+mn-cs"/>
              </a:rPr>
            </a:br>
            <a:r>
              <a:rPr lang="en-US" sz="2000" dirty="0">
                <a:cs typeface="+mn-cs"/>
              </a:rPr>
              <a:t>(Here: Since no data is sent from B to A, we also see delayed ACKs)</a:t>
            </a:r>
            <a:endParaRPr lang="en-US" dirty="0">
              <a:cs typeface="+mn-cs"/>
            </a:endParaRPr>
          </a:p>
        </p:txBody>
      </p:sp>
      <p:sp>
        <p:nvSpPr>
          <p:cNvPr id="423943" name="Line 7">
            <a:extLst>
              <a:ext uri="{FF2B5EF4-FFF2-40B4-BE49-F238E27FC236}">
                <a16:creationId xmlns:a16="http://schemas.microsoft.com/office/drawing/2014/main" id="{9F698A9D-6124-9746-BAE0-E94197137AB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3826" y="3133724"/>
            <a:ext cx="8308974" cy="11071"/>
          </a:xfrm>
          <a:prstGeom prst="line">
            <a:avLst/>
          </a:prstGeom>
          <a:noFill/>
          <a:ln w="28575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3945" name="Line 9">
            <a:extLst>
              <a:ext uri="{FF2B5EF4-FFF2-40B4-BE49-F238E27FC236}">
                <a16:creationId xmlns:a16="http://schemas.microsoft.com/office/drawing/2014/main" id="{3781A3F5-40CA-4E40-BC6D-0CE438986B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3826" y="5354596"/>
            <a:ext cx="8308974" cy="12700"/>
          </a:xfrm>
          <a:prstGeom prst="line">
            <a:avLst/>
          </a:prstGeom>
          <a:noFill/>
          <a:ln w="28575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3952" name="Text Box 16">
            <a:extLst>
              <a:ext uri="{FF2B5EF4-FFF2-40B4-BE49-F238E27FC236}">
                <a16:creationId xmlns:a16="http://schemas.microsoft.com/office/drawing/2014/main" id="{DBA4C6CC-11B6-4649-AAAE-77207A10E85C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6109494" y="5677653"/>
            <a:ext cx="1284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600">
                <a:solidFill>
                  <a:srgbClr val="C00000"/>
                </a:solidFill>
                <a:latin typeface="Arial" charset="0"/>
                <a:ea typeface="ＭＳ Ｐゴシック" charset="0"/>
              </a:rPr>
              <a:t>ACK 5    </a:t>
            </a:r>
          </a:p>
        </p:txBody>
      </p:sp>
      <p:sp>
        <p:nvSpPr>
          <p:cNvPr id="423961" name="Text Box 25">
            <a:extLst>
              <a:ext uri="{FF2B5EF4-FFF2-40B4-BE49-F238E27FC236}">
                <a16:creationId xmlns:a16="http://schemas.microsoft.com/office/drawing/2014/main" id="{2475F3E9-BDC1-1D49-8194-A4550A214A0E}"/>
              </a:ext>
            </a:extLst>
          </p:cNvPr>
          <p:cNvSpPr txBox="1">
            <a:spLocks noChangeArrowheads="1"/>
          </p:cNvSpPr>
          <p:nvPr/>
        </p:nvSpPr>
        <p:spPr bwMode="auto">
          <a:xfrm rot="4500000">
            <a:off x="7520197" y="4033276"/>
            <a:ext cx="20272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600" dirty="0" err="1">
                <a:latin typeface="Arial" charset="0"/>
                <a:ea typeface="ＭＳ Ｐゴシック" charset="0"/>
              </a:rPr>
              <a:t>SeqNo</a:t>
            </a:r>
            <a:r>
              <a:rPr lang="en-US" sz="1600" dirty="0">
                <a:latin typeface="Arial" charset="0"/>
                <a:ea typeface="ＭＳ Ｐゴシック" charset="0"/>
              </a:rPr>
              <a:t>=5, 5 bytes</a:t>
            </a:r>
          </a:p>
        </p:txBody>
      </p:sp>
      <p:sp>
        <p:nvSpPr>
          <p:cNvPr id="423982" name="Text Box 46">
            <a:extLst>
              <a:ext uri="{FF2B5EF4-FFF2-40B4-BE49-F238E27FC236}">
                <a16:creationId xmlns:a16="http://schemas.microsoft.com/office/drawing/2014/main" id="{0D35057B-4C85-A049-9504-531D71AF0E57}"/>
              </a:ext>
            </a:extLst>
          </p:cNvPr>
          <p:cNvSpPr txBox="1">
            <a:spLocks noChangeArrowheads="1"/>
          </p:cNvSpPr>
          <p:nvPr/>
        </p:nvSpPr>
        <p:spPr bwMode="auto">
          <a:xfrm rot="4440000">
            <a:off x="4966478" y="4003742"/>
            <a:ext cx="197266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600" dirty="0" err="1">
                <a:latin typeface="Arial" charset="0"/>
                <a:ea typeface="ＭＳ Ｐゴシック" charset="0"/>
              </a:rPr>
              <a:t>SeqNo</a:t>
            </a:r>
            <a:r>
              <a:rPr lang="en-US" sz="1600" dirty="0">
                <a:latin typeface="Arial" charset="0"/>
                <a:ea typeface="ＭＳ Ｐゴシック" charset="0"/>
              </a:rPr>
              <a:t>=1, 4 bytes</a:t>
            </a:r>
          </a:p>
        </p:txBody>
      </p:sp>
      <p:sp>
        <p:nvSpPr>
          <p:cNvPr id="423993" name="Line 57">
            <a:extLst>
              <a:ext uri="{FF2B5EF4-FFF2-40B4-BE49-F238E27FC236}">
                <a16:creationId xmlns:a16="http://schemas.microsoft.com/office/drawing/2014/main" id="{85E25DD7-6DCA-E74E-8D92-7D00F1A23E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2743200"/>
            <a:ext cx="0" cy="38100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3994" name="AutoShape 58">
            <a:extLst>
              <a:ext uri="{FF2B5EF4-FFF2-40B4-BE49-F238E27FC236}">
                <a16:creationId xmlns:a16="http://schemas.microsoft.com/office/drawing/2014/main" id="{DA51C32E-E758-5744-BBA9-9A5DE694A95C}"/>
              </a:ext>
            </a:extLst>
          </p:cNvPr>
          <p:cNvSpPr>
            <a:spLocks/>
          </p:cNvSpPr>
          <p:nvPr/>
        </p:nvSpPr>
        <p:spPr bwMode="auto">
          <a:xfrm>
            <a:off x="2590800" y="2667000"/>
            <a:ext cx="152400" cy="381000"/>
          </a:xfrm>
          <a:prstGeom prst="leftBrace">
            <a:avLst>
              <a:gd name="adj1" fmla="val 20833"/>
              <a:gd name="adj2" fmla="val 50000"/>
            </a:avLst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algn="r">
              <a:tabLst>
                <a:tab pos="1995488" algn="l"/>
                <a:tab pos="4113213" algn="l"/>
                <a:tab pos="4799013" algn="l"/>
                <a:tab pos="8634413" algn="r"/>
              </a:tabLst>
              <a:defRPr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ＭＳ Ｐゴシック" charset="0"/>
              </a:rPr>
              <a:t>Typed   </a:t>
            </a:r>
            <a:b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ＭＳ Ｐゴシック" charset="0"/>
              </a:rPr>
            </a:b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ＭＳ Ｐゴシック" charset="0"/>
              </a:rPr>
              <a:t>characters  </a:t>
            </a:r>
          </a:p>
        </p:txBody>
      </p:sp>
      <p:sp>
        <p:nvSpPr>
          <p:cNvPr id="423995" name="Line 59">
            <a:extLst>
              <a:ext uri="{FF2B5EF4-FFF2-40B4-BE49-F238E27FC236}">
                <a16:creationId xmlns:a16="http://schemas.microsoft.com/office/drawing/2014/main" id="{BC430265-30C7-7147-807B-FDE88ACFB4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743200"/>
            <a:ext cx="0" cy="38100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3996" name="Line 60">
            <a:extLst>
              <a:ext uri="{FF2B5EF4-FFF2-40B4-BE49-F238E27FC236}">
                <a16:creationId xmlns:a16="http://schemas.microsoft.com/office/drawing/2014/main" id="{BB99E118-9D90-A043-A388-13DE27D0AC5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2743200"/>
            <a:ext cx="0" cy="38100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3997" name="Line 61">
            <a:extLst>
              <a:ext uri="{FF2B5EF4-FFF2-40B4-BE49-F238E27FC236}">
                <a16:creationId xmlns:a16="http://schemas.microsoft.com/office/drawing/2014/main" id="{E0564DB1-AD5C-064A-AD69-4F0159195A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2743200"/>
            <a:ext cx="0" cy="38100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3998" name="Line 62">
            <a:extLst>
              <a:ext uri="{FF2B5EF4-FFF2-40B4-BE49-F238E27FC236}">
                <a16:creationId xmlns:a16="http://schemas.microsoft.com/office/drawing/2014/main" id="{4EB59ED4-2913-484B-B970-1FC79FCF90F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2743200"/>
            <a:ext cx="0" cy="38100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3999" name="Line 63">
            <a:extLst>
              <a:ext uri="{FF2B5EF4-FFF2-40B4-BE49-F238E27FC236}">
                <a16:creationId xmlns:a16="http://schemas.microsoft.com/office/drawing/2014/main" id="{4FF9A39A-72F4-CD41-9564-E6D48231CF7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743200"/>
            <a:ext cx="0" cy="38100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4000" name="Line 64">
            <a:extLst>
              <a:ext uri="{FF2B5EF4-FFF2-40B4-BE49-F238E27FC236}">
                <a16:creationId xmlns:a16="http://schemas.microsoft.com/office/drawing/2014/main" id="{1C22EC96-8BEB-0B45-BFB0-847BD4B8C73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2743200"/>
            <a:ext cx="0" cy="38100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4001" name="Line 65">
            <a:extLst>
              <a:ext uri="{FF2B5EF4-FFF2-40B4-BE49-F238E27FC236}">
                <a16:creationId xmlns:a16="http://schemas.microsoft.com/office/drawing/2014/main" id="{4D1C7C1E-B817-7745-931D-E7877A58EEF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2743200"/>
            <a:ext cx="0" cy="38100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4002" name="Line 66">
            <a:extLst>
              <a:ext uri="{FF2B5EF4-FFF2-40B4-BE49-F238E27FC236}">
                <a16:creationId xmlns:a16="http://schemas.microsoft.com/office/drawing/2014/main" id="{1571D496-310D-0C44-AAF9-527FD2FBFC00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2743200"/>
            <a:ext cx="0" cy="38100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4004" name="Line 68">
            <a:extLst>
              <a:ext uri="{FF2B5EF4-FFF2-40B4-BE49-F238E27FC236}">
                <a16:creationId xmlns:a16="http://schemas.microsoft.com/office/drawing/2014/main" id="{24D31174-143D-C94D-A2E2-470B49BF085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1813" y="5751471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4005" name="Line 69">
            <a:extLst>
              <a:ext uri="{FF2B5EF4-FFF2-40B4-BE49-F238E27FC236}">
                <a16:creationId xmlns:a16="http://schemas.microsoft.com/office/drawing/2014/main" id="{BA409EA1-1C21-014C-A307-B3B5ED05C1D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1" y="6332496"/>
            <a:ext cx="7858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4006" name="Rectangle 70">
            <a:extLst>
              <a:ext uri="{FF2B5EF4-FFF2-40B4-BE49-F238E27FC236}">
                <a16:creationId xmlns:a16="http://schemas.microsoft.com/office/drawing/2014/main" id="{E29594C1-5976-F34C-9D97-3A6D2BD29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4413" y="6392821"/>
            <a:ext cx="1477962" cy="523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Delayed ACK</a:t>
            </a:r>
            <a:br>
              <a:rPr lang="en-US" sz="1400">
                <a:latin typeface="Arial" charset="0"/>
                <a:ea typeface="ＭＳ Ｐゴシック" charset="0"/>
              </a:rPr>
            </a:br>
            <a:endParaRPr lang="en-US" sz="1400">
              <a:latin typeface="Arial" charset="0"/>
              <a:ea typeface="ＭＳ Ｐゴシック" charset="0"/>
            </a:endParaRPr>
          </a:p>
        </p:txBody>
      </p:sp>
      <p:sp>
        <p:nvSpPr>
          <p:cNvPr id="424007" name="Line 71">
            <a:extLst>
              <a:ext uri="{FF2B5EF4-FFF2-40B4-BE49-F238E27FC236}">
                <a16:creationId xmlns:a16="http://schemas.microsoft.com/office/drawing/2014/main" id="{C50B68A3-B936-D946-ACED-D49DE2CB39E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02350" y="5370471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3989" name="Line 53">
            <a:extLst>
              <a:ext uri="{FF2B5EF4-FFF2-40B4-BE49-F238E27FC236}">
                <a16:creationId xmlns:a16="http://schemas.microsoft.com/office/drawing/2014/main" id="{B35D27A6-AE4C-394D-A7F6-C05F88243BC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5313" y="5735596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3990" name="Line 54">
            <a:extLst>
              <a:ext uri="{FF2B5EF4-FFF2-40B4-BE49-F238E27FC236}">
                <a16:creationId xmlns:a16="http://schemas.microsoft.com/office/drawing/2014/main" id="{44E81656-8030-424D-B8E5-97F198288C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619501" y="6316621"/>
            <a:ext cx="7858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3991" name="Rectangle 55">
            <a:extLst>
              <a:ext uri="{FF2B5EF4-FFF2-40B4-BE49-F238E27FC236}">
                <a16:creationId xmlns:a16="http://schemas.microsoft.com/office/drawing/2014/main" id="{E76744C6-061D-9A4D-82AD-566BB04A5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9338" y="6392821"/>
            <a:ext cx="1439862" cy="523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defRPr/>
            </a:pPr>
            <a:r>
              <a:rPr lang="en-US" sz="1400" dirty="0">
                <a:latin typeface="Arial" charset="0"/>
                <a:ea typeface="ＭＳ Ｐゴシック" charset="0"/>
              </a:rPr>
              <a:t>Delayed ACK</a:t>
            </a:r>
            <a:br>
              <a:rPr lang="en-US" sz="1400" dirty="0">
                <a:latin typeface="Arial" charset="0"/>
                <a:ea typeface="ＭＳ Ｐゴシック" charset="0"/>
              </a:rPr>
            </a:br>
            <a:endParaRPr lang="en-US" sz="1400" dirty="0">
              <a:latin typeface="Arial" charset="0"/>
              <a:ea typeface="ＭＳ Ｐゴシック" charset="0"/>
            </a:endParaRPr>
          </a:p>
        </p:txBody>
      </p:sp>
      <p:sp>
        <p:nvSpPr>
          <p:cNvPr id="423992" name="Line 56">
            <a:extLst>
              <a:ext uri="{FF2B5EF4-FFF2-40B4-BE49-F238E27FC236}">
                <a16:creationId xmlns:a16="http://schemas.microsoft.com/office/drawing/2014/main" id="{E00EEEDD-F962-8F42-85CA-4E264A0CF5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5850" y="5354596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4008" name="Line 72">
            <a:extLst>
              <a:ext uri="{FF2B5EF4-FFF2-40B4-BE49-F238E27FC236}">
                <a16:creationId xmlns:a16="http://schemas.microsoft.com/office/drawing/2014/main" id="{493A1EEE-69CD-714F-ACA0-FEECAAB4DD3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2743200"/>
            <a:ext cx="0" cy="38100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3966" name="Line 30">
            <a:extLst>
              <a:ext uri="{FF2B5EF4-FFF2-40B4-BE49-F238E27FC236}">
                <a16:creationId xmlns:a16="http://schemas.microsoft.com/office/drawing/2014/main" id="{EA8FFAE3-0670-4445-8FA9-0AE8CE77C5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4200" y="3144795"/>
            <a:ext cx="939800" cy="2195643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3940" name="Line 4">
            <a:extLst>
              <a:ext uri="{FF2B5EF4-FFF2-40B4-BE49-F238E27FC236}">
                <a16:creationId xmlns:a16="http://schemas.microsoft.com/office/drawing/2014/main" id="{A51077E5-D217-0644-8D99-5D12CC4F6C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3144795"/>
            <a:ext cx="650875" cy="222812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3951" name="Line 15">
            <a:extLst>
              <a:ext uri="{FF2B5EF4-FFF2-40B4-BE49-F238E27FC236}">
                <a16:creationId xmlns:a16="http://schemas.microsoft.com/office/drawing/2014/main" id="{3DB98E92-53CC-2342-BC10-964578DE23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375" y="3144795"/>
            <a:ext cx="987425" cy="2224062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3960" name="Line 24">
            <a:extLst>
              <a:ext uri="{FF2B5EF4-FFF2-40B4-BE49-F238E27FC236}">
                <a16:creationId xmlns:a16="http://schemas.microsoft.com/office/drawing/2014/main" id="{1BB0FD23-D759-F449-B452-139F698315CD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0" y="3220996"/>
            <a:ext cx="627065" cy="216274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3981" name="Line 45">
            <a:extLst>
              <a:ext uri="{FF2B5EF4-FFF2-40B4-BE49-F238E27FC236}">
                <a16:creationId xmlns:a16="http://schemas.microsoft.com/office/drawing/2014/main" id="{CA12E69E-1138-084E-896E-E8511F087DD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3144796"/>
            <a:ext cx="685800" cy="223624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4010" name="Line 74">
            <a:extLst>
              <a:ext uri="{FF2B5EF4-FFF2-40B4-BE49-F238E27FC236}">
                <a16:creationId xmlns:a16="http://schemas.microsoft.com/office/drawing/2014/main" id="{3CD01DD7-A31C-6141-99BF-11FD775112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469438" y="3144795"/>
            <a:ext cx="1046162" cy="22606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4011" name="Text Box 75">
            <a:extLst>
              <a:ext uri="{FF2B5EF4-FFF2-40B4-BE49-F238E27FC236}">
                <a16:creationId xmlns:a16="http://schemas.microsoft.com/office/drawing/2014/main" id="{F1E4BA43-D9AC-D24D-B3CC-473C2ECE90B4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8641558" y="5720516"/>
            <a:ext cx="12842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600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ACK 10     </a:t>
            </a:r>
          </a:p>
        </p:txBody>
      </p:sp>
      <p:sp>
        <p:nvSpPr>
          <p:cNvPr id="424013" name="Line 77">
            <a:extLst>
              <a:ext uri="{FF2B5EF4-FFF2-40B4-BE49-F238E27FC236}">
                <a16:creationId xmlns:a16="http://schemas.microsoft.com/office/drawing/2014/main" id="{DCED26EA-FE33-8343-A461-0C7C5D8B90E1}"/>
              </a:ext>
            </a:extLst>
          </p:cNvPr>
          <p:cNvSpPr>
            <a:spLocks noChangeShapeType="1"/>
          </p:cNvSpPr>
          <p:nvPr/>
        </p:nvSpPr>
        <p:spPr bwMode="auto">
          <a:xfrm>
            <a:off x="9413875" y="5794334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4014" name="Line 78">
            <a:extLst>
              <a:ext uri="{FF2B5EF4-FFF2-40B4-BE49-F238E27FC236}">
                <a16:creationId xmlns:a16="http://schemas.microsoft.com/office/drawing/2014/main" id="{4846D6CF-BC21-A449-A9FA-DECF108CBFC2}"/>
              </a:ext>
            </a:extLst>
          </p:cNvPr>
          <p:cNvSpPr>
            <a:spLocks noChangeShapeType="1"/>
          </p:cNvSpPr>
          <p:nvPr/>
        </p:nvSpPr>
        <p:spPr bwMode="auto">
          <a:xfrm>
            <a:off x="8628063" y="6375359"/>
            <a:ext cx="7858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4015" name="Rectangle 79">
            <a:extLst>
              <a:ext uri="{FF2B5EF4-FFF2-40B4-BE49-F238E27FC236}">
                <a16:creationId xmlns:a16="http://schemas.microsoft.com/office/drawing/2014/main" id="{B8A5065B-057D-5A45-8847-4AEF3EF5B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8038" y="6392821"/>
            <a:ext cx="1477962" cy="523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Delayed ACK</a:t>
            </a:r>
            <a:br>
              <a:rPr lang="en-US" sz="1400">
                <a:latin typeface="Arial" charset="0"/>
                <a:ea typeface="ＭＳ Ｐゴシック" charset="0"/>
              </a:rPr>
            </a:br>
            <a:endParaRPr lang="en-US" sz="1400">
              <a:latin typeface="Arial" charset="0"/>
              <a:ea typeface="ＭＳ Ｐゴシック" charset="0"/>
            </a:endParaRPr>
          </a:p>
        </p:txBody>
      </p:sp>
      <p:sp>
        <p:nvSpPr>
          <p:cNvPr id="424016" name="Line 80">
            <a:extLst>
              <a:ext uri="{FF2B5EF4-FFF2-40B4-BE49-F238E27FC236}">
                <a16:creationId xmlns:a16="http://schemas.microsoft.com/office/drawing/2014/main" id="{F219F2D5-1DB2-4F41-BFC1-4AC9FDA3DBBC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4413" y="5413334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7" name="Text Box 7">
            <a:extLst>
              <a:ext uri="{FF2B5EF4-FFF2-40B4-BE49-F238E27FC236}">
                <a16:creationId xmlns:a16="http://schemas.microsoft.com/office/drawing/2014/main" id="{8CC2EDFB-3379-7846-B7B6-CFD5E7DEF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169624"/>
            <a:ext cx="918827" cy="58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Ctr="1">
            <a:spAutoFit/>
            <a:flatTx/>
          </a:bodyPr>
          <a:lstStyle/>
          <a:p>
            <a:pPr algn="r"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Sender</a:t>
            </a:r>
          </a:p>
        </p:txBody>
      </p:sp>
      <p:sp>
        <p:nvSpPr>
          <p:cNvPr id="48" name="Text Box 9">
            <a:extLst>
              <a:ext uri="{FF2B5EF4-FFF2-40B4-BE49-F238E27FC236}">
                <a16:creationId xmlns:a16="http://schemas.microsoft.com/office/drawing/2014/main" id="{91E80EBA-ABC4-0149-8B31-7A1E7E423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2762" y="4906136"/>
            <a:ext cx="1168665" cy="58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3" tIns="45717" rIns="91433" bIns="228600" anchorCtr="1">
            <a:spAutoFit/>
            <a:flatTx/>
          </a:bodyPr>
          <a:lstStyle/>
          <a:p>
            <a:pPr algn="r"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Receiver</a:t>
            </a:r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A0865680-5759-8244-86E7-9330B991A9E3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517525"/>
            <a:ext cx="10515600" cy="884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Nagle</a:t>
            </a:r>
            <a:r>
              <a:rPr lang="ja-JP" altLang="en-US"/>
              <a:t>’</a:t>
            </a:r>
            <a:r>
              <a:rPr lang="en-US" altLang="ja-JP" dirty="0"/>
              <a:t>s Rule</a:t>
            </a: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4914EE-745F-1F4D-83E2-E8C15CCEA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6016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BFB0C-6B3D-6447-BB25-CF4FC852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4CA75-7A6D-ED43-AAA8-26DFF90F0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35760"/>
            <a:ext cx="10839773" cy="4541203"/>
          </a:xfrm>
        </p:spPr>
        <p:txBody>
          <a:bodyPr/>
          <a:lstStyle/>
          <a:p>
            <a:r>
              <a:rPr lang="en-US" dirty="0"/>
              <a:t>Protocol mechanisms for sending acknowledgments in TCP</a:t>
            </a:r>
          </a:p>
          <a:p>
            <a:pPr lvl="1"/>
            <a:r>
              <a:rPr lang="en-US" dirty="0"/>
              <a:t>Cumulative acknowledgements </a:t>
            </a:r>
          </a:p>
          <a:p>
            <a:pPr lvl="1"/>
            <a:r>
              <a:rPr lang="en-US" dirty="0"/>
              <a:t>Selective acknowledgments</a:t>
            </a:r>
          </a:p>
          <a:p>
            <a:pPr lvl="1"/>
            <a:endParaRPr lang="en-US" dirty="0"/>
          </a:p>
          <a:p>
            <a:r>
              <a:rPr lang="en-US" dirty="0"/>
              <a:t>Rules for sending acknowledgments in TCP</a:t>
            </a:r>
          </a:p>
          <a:p>
            <a:pPr lvl="1"/>
            <a:r>
              <a:rPr lang="en-US" dirty="0"/>
              <a:t>Delayed ACK</a:t>
            </a:r>
          </a:p>
          <a:p>
            <a:pPr lvl="1"/>
            <a:r>
              <a:rPr lang="en-US" dirty="0"/>
              <a:t>Nagle’s rule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2EA30-3A16-D242-81F6-6DA875628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03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>
            <a:extLst>
              <a:ext uri="{FF2B5EF4-FFF2-40B4-BE49-F238E27FC236}">
                <a16:creationId xmlns:a16="http://schemas.microsoft.com/office/drawing/2014/main" id="{DD2D0573-EA41-DE42-A0BC-D3BF8B061D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Rules for sending Acknowledgments</a:t>
            </a:r>
          </a:p>
        </p:txBody>
      </p:sp>
      <p:sp>
        <p:nvSpPr>
          <p:cNvPr id="422915" name="Rectangle 3">
            <a:extLst>
              <a:ext uri="{FF2B5EF4-FFF2-40B4-BE49-F238E27FC236}">
                <a16:creationId xmlns:a16="http://schemas.microsoft.com/office/drawing/2014/main" id="{73D796B3-DBF1-224C-8A45-A302A19D0B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TCP has rules that influence the transmission of acknowledgments</a:t>
            </a:r>
          </a:p>
          <a:p>
            <a:endParaRPr lang="en-US" altLang="en-US" dirty="0"/>
          </a:p>
          <a:p>
            <a:r>
              <a:rPr lang="en-US" altLang="en-US" dirty="0">
                <a:solidFill>
                  <a:srgbClr val="C00000"/>
                </a:solidFill>
              </a:rPr>
              <a:t>Rule 1: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Delayed Acknowledgments</a:t>
            </a:r>
          </a:p>
          <a:p>
            <a:pPr lvl="1"/>
            <a:r>
              <a:rPr lang="en-US" altLang="en-US" i="1" dirty="0"/>
              <a:t>Goal:</a:t>
            </a:r>
            <a:r>
              <a:rPr lang="en-US" altLang="en-US" dirty="0"/>
              <a:t> Avoid sending ACK segments that do not carry data</a:t>
            </a:r>
          </a:p>
          <a:p>
            <a:pPr lvl="1"/>
            <a:r>
              <a:rPr lang="en-US" altLang="en-US" i="1" dirty="0"/>
              <a:t>Implementation:</a:t>
            </a:r>
            <a:r>
              <a:rPr lang="en-US" altLang="en-US" dirty="0"/>
              <a:t> Delay the transmission of (some) ACKs</a:t>
            </a:r>
          </a:p>
          <a:p>
            <a:pPr lvl="1"/>
            <a:endParaRPr lang="en-US" altLang="en-US" dirty="0"/>
          </a:p>
          <a:p>
            <a:r>
              <a:rPr lang="en-US" altLang="en-US" dirty="0">
                <a:solidFill>
                  <a:srgbClr val="C00000"/>
                </a:solidFill>
              </a:rPr>
              <a:t>Rule 2: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Nagle</a:t>
            </a:r>
            <a:r>
              <a:rPr lang="ja-JP" altLang="en-US">
                <a:solidFill>
                  <a:schemeClr val="accent5">
                    <a:lumMod val="75000"/>
                  </a:schemeClr>
                </a:solidFill>
              </a:rPr>
              <a:t>’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</a:rPr>
              <a:t>s rule</a:t>
            </a:r>
          </a:p>
          <a:p>
            <a:pPr lvl="1"/>
            <a:r>
              <a:rPr lang="en-US" altLang="en-US" i="1" dirty="0"/>
              <a:t>Goal:</a:t>
            </a:r>
            <a:r>
              <a:rPr lang="en-US" altLang="en-US" dirty="0"/>
              <a:t> Reduce transmission of small segments </a:t>
            </a:r>
          </a:p>
          <a:p>
            <a:pPr lvl="1"/>
            <a:r>
              <a:rPr lang="en-US" altLang="en-US" i="1" dirty="0"/>
              <a:t>Implementation:</a:t>
            </a:r>
            <a:r>
              <a:rPr lang="en-US" altLang="en-US" dirty="0"/>
              <a:t> A sender cannot send multiple segments with a 1-byte payload (i.e., it must wait for an ACK)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FBA4BD-3BE2-6441-A655-5E13E3133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96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>
            <a:extLst>
              <a:ext uri="{FF2B5EF4-FFF2-40B4-BE49-F238E27FC236}">
                <a16:creationId xmlns:a16="http://schemas.microsoft.com/office/drawing/2014/main" id="{DEDF3E49-EEB6-7642-9460-0FADAC8D08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Observing delayed </a:t>
            </a:r>
            <a:r>
              <a:rPr lang="en-US" dirty="0"/>
              <a:t>a</a:t>
            </a:r>
            <a:r>
              <a:rPr lang="en-US" dirty="0">
                <a:cs typeface="+mj-cs"/>
              </a:rPr>
              <a:t>cknowledgements</a:t>
            </a:r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098C9B9D-A0B4-A44D-858D-B5E60D9CC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733800"/>
            <a:ext cx="10287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 marL="457200" indent="-457200">
              <a:buFontTx/>
              <a:buChar char="•"/>
              <a:tabLst>
                <a:tab pos="2746375" algn="l"/>
                <a:tab pos="4113213" algn="l"/>
                <a:tab pos="4799013" algn="l"/>
                <a:tab pos="8634413" algn="r"/>
              </a:tabLst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Remote terminal application Telnet sends typed characters to a server. </a:t>
            </a:r>
          </a:p>
          <a:p>
            <a:pPr marL="457200" indent="-457200">
              <a:buFontTx/>
              <a:buChar char="•"/>
              <a:tabLst>
                <a:tab pos="2746375" algn="l"/>
                <a:tab pos="4113213" algn="l"/>
                <a:tab pos="4799013" algn="l"/>
                <a:tab pos="8634413" algn="r"/>
              </a:tabLst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The server interprets the character and sends an echo of the character (or output) to the client.</a:t>
            </a:r>
          </a:p>
          <a:p>
            <a:pPr marL="457200" indent="-457200">
              <a:buFontTx/>
              <a:buChar char="•"/>
              <a:tabLst>
                <a:tab pos="2746375" algn="l"/>
                <a:tab pos="4113213" algn="l"/>
                <a:tab pos="4799013" algn="l"/>
                <a:tab pos="8634413" algn="r"/>
              </a:tabLst>
              <a:defRPr/>
            </a:pPr>
            <a:endParaRPr lang="en-US" sz="2000" dirty="0">
              <a:latin typeface="Arial" charset="0"/>
              <a:ea typeface="ＭＳ Ｐゴシック" charset="0"/>
            </a:endParaRPr>
          </a:p>
          <a:p>
            <a:pPr marL="457200" indent="-457200">
              <a:buFontTx/>
              <a:buChar char="•"/>
              <a:tabLst>
                <a:tab pos="2746375" algn="l"/>
                <a:tab pos="4113213" algn="l"/>
                <a:tab pos="4799013" algn="l"/>
                <a:tab pos="8634413" algn="r"/>
              </a:tabLst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For each character typed, you see three packets:</a:t>
            </a:r>
          </a:p>
          <a:p>
            <a:pPr marL="914400" lvl="1" indent="-457200">
              <a:buFontTx/>
              <a:buAutoNum type="arabicPeriod"/>
              <a:tabLst>
                <a:tab pos="2746375" algn="l"/>
                <a:tab pos="4113213" algn="l"/>
                <a:tab pos="4799013" algn="l"/>
                <a:tab pos="8634413" algn="r"/>
              </a:tabLst>
              <a:defRPr/>
            </a:pPr>
            <a:r>
              <a:rPr lang="en-US" sz="2000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Client </a:t>
            </a:r>
            <a:r>
              <a:rPr lang="en-US" sz="2000" dirty="0">
                <a:solidFill>
                  <a:srgbClr val="C00000"/>
                </a:solidFill>
                <a:latin typeface="Arial" charset="0"/>
                <a:ea typeface="ＭＳ Ｐゴシック" charset="0"/>
                <a:sym typeface="Wingdings" charset="0"/>
              </a:rPr>
              <a:t> Server: </a:t>
            </a:r>
            <a:r>
              <a:rPr lang="en-US" sz="2000" dirty="0">
                <a:latin typeface="Arial" charset="0"/>
                <a:ea typeface="ＭＳ Ｐゴシック" charset="0"/>
              </a:rPr>
              <a:t>Send typed character </a:t>
            </a:r>
          </a:p>
          <a:p>
            <a:pPr marL="914400" lvl="1" indent="-457200">
              <a:buFontTx/>
              <a:buAutoNum type="arabicPeriod"/>
              <a:tabLst>
                <a:tab pos="2746375" algn="l"/>
                <a:tab pos="4113213" algn="l"/>
                <a:tab pos="4799013" algn="l"/>
                <a:tab pos="8634413" algn="r"/>
              </a:tabLst>
              <a:defRPr/>
            </a:pPr>
            <a:r>
              <a:rPr lang="en-US" sz="2000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Server </a:t>
            </a:r>
            <a:r>
              <a:rPr lang="en-US" sz="2000" dirty="0">
                <a:solidFill>
                  <a:srgbClr val="C00000"/>
                </a:solidFill>
                <a:latin typeface="Arial" charset="0"/>
                <a:ea typeface="ＭＳ Ｐゴシック" charset="0"/>
                <a:sym typeface="Wingdings" charset="0"/>
              </a:rPr>
              <a:t> Client: </a:t>
            </a:r>
            <a:r>
              <a:rPr lang="en-US" sz="2000" dirty="0">
                <a:latin typeface="Arial" charset="0"/>
                <a:ea typeface="ＭＳ Ｐゴシック" charset="0"/>
                <a:sym typeface="Wingdings" charset="0"/>
              </a:rPr>
              <a:t>Echo of character (or user output) and acknowledgement for first packet</a:t>
            </a:r>
          </a:p>
          <a:p>
            <a:pPr marL="914400" lvl="1" indent="-457200">
              <a:buFontTx/>
              <a:buAutoNum type="arabicPeriod"/>
              <a:tabLst>
                <a:tab pos="2746375" algn="l"/>
                <a:tab pos="4113213" algn="l"/>
                <a:tab pos="4799013" algn="l"/>
                <a:tab pos="8634413" algn="r"/>
              </a:tabLst>
              <a:defRPr/>
            </a:pPr>
            <a:r>
              <a:rPr lang="en-US" sz="2000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Client </a:t>
            </a:r>
            <a:r>
              <a:rPr lang="en-US" sz="2000" dirty="0">
                <a:solidFill>
                  <a:srgbClr val="C00000"/>
                </a:solidFill>
                <a:latin typeface="Arial" charset="0"/>
                <a:ea typeface="ＭＳ Ｐゴシック" charset="0"/>
                <a:sym typeface="Wingdings" charset="0"/>
              </a:rPr>
              <a:t> Server: </a:t>
            </a:r>
            <a:r>
              <a:rPr lang="en-US" sz="2000" dirty="0">
                <a:latin typeface="Arial" charset="0"/>
                <a:ea typeface="ＭＳ Ｐゴシック" charset="0"/>
                <a:sym typeface="Wingdings" charset="0"/>
              </a:rPr>
              <a:t>Acknowledgement for second packet</a:t>
            </a:r>
          </a:p>
        </p:txBody>
      </p:sp>
      <p:sp>
        <p:nvSpPr>
          <p:cNvPr id="248839" name="Rectangle 7">
            <a:extLst>
              <a:ext uri="{FF2B5EF4-FFF2-40B4-BE49-F238E27FC236}">
                <a16:creationId xmlns:a16="http://schemas.microsoft.com/office/drawing/2014/main" id="{DE9409CE-D950-364D-8245-44D8DF163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468050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aphicFrame>
        <p:nvGraphicFramePr>
          <p:cNvPr id="34821" name="Object 6">
            <a:extLst>
              <a:ext uri="{FF2B5EF4-FFF2-40B4-BE49-F238E27FC236}">
                <a16:creationId xmlns:a16="http://schemas.microsoft.com/office/drawing/2014/main" id="{6E7EF029-55CA-3C47-92DC-A988FC3009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285901"/>
              </p:ext>
            </p:extLst>
          </p:nvPr>
        </p:nvGraphicFramePr>
        <p:xfrm>
          <a:off x="1981200" y="1600200"/>
          <a:ext cx="6477000" cy="225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Visio" r:id="rId4" imgW="26619200" imgH="9321800" progId="Visio.Drawing.6">
                  <p:embed/>
                </p:oleObj>
              </mc:Choice>
              <mc:Fallback>
                <p:oleObj name="Visio" r:id="rId4" imgW="26619200" imgH="9321800" progId="Visio.Drawing.6">
                  <p:embed/>
                  <p:pic>
                    <p:nvPicPr>
                      <p:cNvPr id="34821" name="Object 6">
                        <a:extLst>
                          <a:ext uri="{FF2B5EF4-FFF2-40B4-BE49-F238E27FC236}">
                            <a16:creationId xmlns:a16="http://schemas.microsoft.com/office/drawing/2014/main" id="{6E7EF029-55CA-3C47-92DC-A988FC3009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600200"/>
                        <a:ext cx="6477000" cy="225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32B3AA-5FAD-2841-A2B7-3BCD5289A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99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>
            <a:extLst>
              <a:ext uri="{FF2B5EF4-FFF2-40B4-BE49-F238E27FC236}">
                <a16:creationId xmlns:a16="http://schemas.microsoft.com/office/drawing/2014/main" id="{BF070761-505F-F247-9160-2748C12410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Observing delayed </a:t>
            </a:r>
            <a:r>
              <a:rPr lang="en-US" dirty="0"/>
              <a:t>a</a:t>
            </a:r>
            <a:r>
              <a:rPr lang="en-US" dirty="0">
                <a:cs typeface="+mj-cs"/>
              </a:rPr>
              <a:t>cknowledgements</a:t>
            </a:r>
          </a:p>
        </p:txBody>
      </p:sp>
      <p:sp>
        <p:nvSpPr>
          <p:cNvPr id="405507" name="Rectangle 3">
            <a:extLst>
              <a:ext uri="{FF2B5EF4-FFF2-40B4-BE49-F238E27FC236}">
                <a16:creationId xmlns:a16="http://schemas.microsoft.com/office/drawing/2014/main" id="{E854CB2F-8125-274B-9A3B-8BD49EABA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743200"/>
            <a:ext cx="86106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>
              <a:tabLst>
                <a:tab pos="1709738" algn="l"/>
                <a:tab pos="3254375" algn="l"/>
                <a:tab pos="4799013" algn="l"/>
                <a:tab pos="8634413" algn="r"/>
              </a:tabLst>
              <a:defRPr/>
            </a:pPr>
            <a:endParaRPr lang="en-US" sz="1400" b="1">
              <a:latin typeface="Arial" charset="0"/>
              <a:ea typeface="ＭＳ Ｐゴシック" charset="0"/>
            </a:endParaRPr>
          </a:p>
        </p:txBody>
      </p:sp>
      <p:graphicFrame>
        <p:nvGraphicFramePr>
          <p:cNvPr id="36868" name="Object 4">
            <a:extLst>
              <a:ext uri="{FF2B5EF4-FFF2-40B4-BE49-F238E27FC236}">
                <a16:creationId xmlns:a16="http://schemas.microsoft.com/office/drawing/2014/main" id="{7B2715C7-2C60-3F45-8851-D2D77F0EFC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404676"/>
              </p:ext>
            </p:extLst>
          </p:nvPr>
        </p:nvGraphicFramePr>
        <p:xfrm>
          <a:off x="76200" y="1524000"/>
          <a:ext cx="4951413" cy="165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Visio" r:id="rId4" imgW="5994000" imgH="1975860" progId="Visio.Drawing.11">
                  <p:embed/>
                </p:oleObj>
              </mc:Choice>
              <mc:Fallback>
                <p:oleObj name="Visio" r:id="rId4" imgW="5994000" imgH="1975860" progId="Visio.Drawing.11">
                  <p:embed/>
                  <p:pic>
                    <p:nvPicPr>
                      <p:cNvPr id="36868" name="Object 4">
                        <a:extLst>
                          <a:ext uri="{FF2B5EF4-FFF2-40B4-BE49-F238E27FC236}">
                            <a16:creationId xmlns:a16="http://schemas.microsoft.com/office/drawing/2014/main" id="{7B2715C7-2C60-3F45-8851-D2D77F0EFC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524000"/>
                        <a:ext cx="4951413" cy="16577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5509" name="Rectangle 5">
            <a:extLst>
              <a:ext uri="{FF2B5EF4-FFF2-40B4-BE49-F238E27FC236}">
                <a16:creationId xmlns:a16="http://schemas.microsoft.com/office/drawing/2014/main" id="{A1A1CF43-A4E6-9249-9934-F1DFFFAFA4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0" y="1828800"/>
            <a:ext cx="6858000" cy="32004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r>
              <a:rPr lang="en-US" sz="2400" dirty="0"/>
              <a:t>This is the output of typing 3 (three) characters :</a:t>
            </a:r>
          </a:p>
          <a:p>
            <a:pPr>
              <a:lnSpc>
                <a:spcPct val="80000"/>
              </a:lnSpc>
              <a:tabLst>
                <a:tab pos="914400" algn="l"/>
                <a:tab pos="1828800" algn="l"/>
              </a:tabLst>
              <a:defRPr/>
            </a:pPr>
            <a:endParaRPr lang="en-US" sz="1600" dirty="0"/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r>
              <a:rPr lang="en-US" sz="1600" b="1" dirty="0"/>
              <a:t>	Time 44.062449:	Argon </a:t>
            </a:r>
            <a:r>
              <a:rPr lang="en-US" sz="1600" b="1" dirty="0">
                <a:sym typeface="Wingdings" charset="0"/>
              </a:rPr>
              <a:t> </a:t>
            </a:r>
            <a:r>
              <a:rPr lang="en-US" sz="1600" b="1" dirty="0"/>
              <a:t> Neon: 	1 byte data,  </a:t>
            </a:r>
            <a:r>
              <a:rPr lang="en-US" sz="1600" b="1" dirty="0" err="1"/>
              <a:t>SeqNo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1</a:t>
            </a:r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r>
              <a:rPr lang="en-US" sz="1600" b="1" dirty="0"/>
              <a:t>	Time 44.063317:	Neon </a:t>
            </a:r>
            <a:r>
              <a:rPr lang="en-US" sz="1600" b="1" dirty="0">
                <a:sym typeface="Wingdings" charset="0"/>
              </a:rPr>
              <a:t> </a:t>
            </a:r>
            <a:r>
              <a:rPr lang="en-US" sz="1600" b="1" dirty="0"/>
              <a:t>Argon: 	1 byte data, </a:t>
            </a:r>
            <a:r>
              <a:rPr lang="en-US" sz="1600" b="1" dirty="0" err="1"/>
              <a:t>SeqNo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C00000"/>
                </a:solidFill>
              </a:rPr>
              <a:t>1</a:t>
            </a:r>
            <a:r>
              <a:rPr lang="en-US" sz="1600" b="1" dirty="0"/>
              <a:t>, </a:t>
            </a:r>
            <a:r>
              <a:rPr lang="en-US" sz="1600" b="1" dirty="0" err="1"/>
              <a:t>AckNo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r>
              <a:rPr lang="en-US" sz="1600" b="1" dirty="0"/>
              <a:t>	Time 44.182705:	Argon </a:t>
            </a:r>
            <a:r>
              <a:rPr lang="en-US" sz="1600" b="1" dirty="0">
                <a:sym typeface="Wingdings" charset="0"/>
              </a:rPr>
              <a:t> </a:t>
            </a:r>
            <a:r>
              <a:rPr lang="en-US" sz="1600" b="1" dirty="0"/>
              <a:t> Neon: 	No data,  </a:t>
            </a:r>
            <a:r>
              <a:rPr lang="en-US" sz="1600" b="1" dirty="0" err="1"/>
              <a:t>AckNo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C00000"/>
                </a:solidFill>
              </a:rPr>
              <a:t>2</a:t>
            </a:r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endParaRPr lang="en-US" sz="1600" b="1" dirty="0"/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r>
              <a:rPr lang="en-US" sz="1600" b="1" dirty="0"/>
              <a:t>	Time 48.946471: 	Argon </a:t>
            </a:r>
            <a:r>
              <a:rPr lang="en-US" sz="1600" b="1" dirty="0">
                <a:sym typeface="Wingdings" charset="0"/>
              </a:rPr>
              <a:t> </a:t>
            </a:r>
            <a:r>
              <a:rPr lang="en-US" sz="1600" b="1" dirty="0"/>
              <a:t> Neon: 	 1 byte data,  </a:t>
            </a:r>
            <a:r>
              <a:rPr lang="en-US" sz="1600" b="1" dirty="0" err="1"/>
              <a:t>SeqNo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b="1" i="1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sz="1600" b="1" dirty="0"/>
              <a:t>, </a:t>
            </a:r>
            <a:r>
              <a:rPr lang="en-US" sz="1600" b="1" dirty="0" err="1"/>
              <a:t>AckNo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C00000"/>
                </a:solidFill>
              </a:rPr>
              <a:t>2 </a:t>
            </a:r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r>
              <a:rPr lang="en-US" sz="1600" b="1" dirty="0"/>
              <a:t>	Time 48.947326:	Neon </a:t>
            </a:r>
            <a:r>
              <a:rPr lang="en-US" sz="1600" b="1" dirty="0">
                <a:sym typeface="Wingdings" charset="0"/>
              </a:rPr>
              <a:t> </a:t>
            </a:r>
            <a:r>
              <a:rPr lang="en-US" sz="1600" b="1" dirty="0"/>
              <a:t>Argon: 	 1 byte data, </a:t>
            </a:r>
            <a:r>
              <a:rPr lang="en-US" sz="1600" b="1" dirty="0" err="1"/>
              <a:t>SeqNo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C00000"/>
                </a:solidFill>
              </a:rPr>
              <a:t>2</a:t>
            </a:r>
            <a:r>
              <a:rPr lang="en-US" sz="1600" b="1" dirty="0"/>
              <a:t>, </a:t>
            </a:r>
            <a:r>
              <a:rPr lang="en-US" sz="1600" b="1" dirty="0" err="1"/>
              <a:t>AckNo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en-US" sz="1600" b="1" dirty="0"/>
              <a:t> </a:t>
            </a:r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r>
              <a:rPr lang="en-US" sz="1600" b="1" dirty="0"/>
              <a:t>	Time 48.982786: 	Argon </a:t>
            </a:r>
            <a:r>
              <a:rPr lang="en-US" sz="1600" b="1" dirty="0">
                <a:sym typeface="Wingdings" charset="0"/>
              </a:rPr>
              <a:t> </a:t>
            </a:r>
            <a:r>
              <a:rPr lang="en-US" sz="1600" b="1" dirty="0"/>
              <a:t> Neon: 	No data, </a:t>
            </a:r>
            <a:r>
              <a:rPr lang="en-US" sz="1600" b="1" dirty="0" err="1"/>
              <a:t>AckNo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C00000"/>
                </a:solidFill>
              </a:rPr>
              <a:t>3</a:t>
            </a:r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endParaRPr lang="en-US" sz="1600" b="1" dirty="0"/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r>
              <a:rPr lang="en-US" sz="1600" b="1" dirty="0"/>
              <a:t>	Time 55.116581: 	Argon </a:t>
            </a:r>
            <a:r>
              <a:rPr lang="en-US" sz="1600" b="1" dirty="0">
                <a:sym typeface="Wingdings" charset="0"/>
              </a:rPr>
              <a:t> </a:t>
            </a:r>
            <a:r>
              <a:rPr lang="en-US" sz="1600" b="1" dirty="0"/>
              <a:t> Neon: 	 1 byte data,  </a:t>
            </a:r>
            <a:r>
              <a:rPr lang="en-US" sz="1600" b="1" dirty="0" err="1"/>
              <a:t>SeqNo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b="1" i="1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1600" b="1" dirty="0" err="1"/>
              <a:t>AckNo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C00000"/>
                </a:solidFill>
              </a:rPr>
              <a:t>3</a:t>
            </a:r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r>
              <a:rPr lang="en-US" sz="1600" b="1" dirty="0"/>
              <a:t>	Time 55.117497:	Neon </a:t>
            </a:r>
            <a:r>
              <a:rPr lang="en-US" sz="1600" b="1" dirty="0">
                <a:sym typeface="Wingdings" charset="0"/>
              </a:rPr>
              <a:t> </a:t>
            </a:r>
            <a:r>
              <a:rPr lang="en-US" sz="1600" b="1" dirty="0"/>
              <a:t>Argon: 	 1 byte data, </a:t>
            </a:r>
            <a:r>
              <a:rPr lang="en-US" sz="1600" b="1" dirty="0" err="1"/>
              <a:t>SeqNo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C00000"/>
                </a:solidFill>
              </a:rPr>
              <a:t>3</a:t>
            </a:r>
            <a:r>
              <a:rPr lang="en-US" sz="1600" b="1" dirty="0"/>
              <a:t>, </a:t>
            </a:r>
            <a:r>
              <a:rPr lang="en-US" sz="1600" b="1" dirty="0" err="1"/>
              <a:t>AckNo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4</a:t>
            </a:r>
            <a:r>
              <a:rPr lang="en-US" sz="1600" b="1" dirty="0"/>
              <a:t> </a:t>
            </a:r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r>
              <a:rPr lang="en-US" sz="1600" b="1" dirty="0"/>
              <a:t>	Time 55.183694: 	Argon </a:t>
            </a:r>
            <a:r>
              <a:rPr lang="en-US" sz="1600" b="1" dirty="0">
                <a:sym typeface="Wingdings" charset="0"/>
              </a:rPr>
              <a:t> </a:t>
            </a:r>
            <a:r>
              <a:rPr lang="en-US" sz="1600" b="1" dirty="0"/>
              <a:t> Neon: 	no data, </a:t>
            </a:r>
            <a:r>
              <a:rPr lang="en-US" sz="1600" b="1" dirty="0" err="1"/>
              <a:t>AckNo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34" y="3124200"/>
            <a:ext cx="5199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Telnet session from Argon (client) to Neon (server)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Argon and Neon are in same location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56F132-A2CE-3F40-8045-A3C5941FF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02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>
            <a:extLst>
              <a:ext uri="{FF2B5EF4-FFF2-40B4-BE49-F238E27FC236}">
                <a16:creationId xmlns:a16="http://schemas.microsoft.com/office/drawing/2014/main" id="{39118A13-04DB-054C-887D-DAB29C6FDC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Why 3 segments per character?</a:t>
            </a:r>
          </a:p>
        </p:txBody>
      </p:sp>
      <p:sp>
        <p:nvSpPr>
          <p:cNvPr id="251907" name="Rectangle 3">
            <a:extLst>
              <a:ext uri="{FF2B5EF4-FFF2-40B4-BE49-F238E27FC236}">
                <a16:creationId xmlns:a16="http://schemas.microsoft.com/office/drawing/2014/main" id="{E4E21AEC-16C9-3D4C-9251-9DFDD424BD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6477000" cy="4876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/>
              <a:t>We would expect  four segments per character: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But we only see three segments per character: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This is due to delayed acknowledgements</a:t>
            </a:r>
            <a:endParaRPr lang="en-US" sz="3200" dirty="0">
              <a:cs typeface="+mn-cs"/>
            </a:endParaRPr>
          </a:p>
        </p:txBody>
      </p:sp>
      <p:graphicFrame>
        <p:nvGraphicFramePr>
          <p:cNvPr id="38916" name="Object 4">
            <a:extLst>
              <a:ext uri="{FF2B5EF4-FFF2-40B4-BE49-F238E27FC236}">
                <a16:creationId xmlns:a16="http://schemas.microsoft.com/office/drawing/2014/main" id="{2EDE3ACF-C868-7C4A-8310-D5E5CE89DD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739606"/>
              </p:ext>
            </p:extLst>
          </p:nvPr>
        </p:nvGraphicFramePr>
        <p:xfrm>
          <a:off x="6378575" y="1620838"/>
          <a:ext cx="5054600" cy="227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Visio" r:id="rId4" imgW="7308360" imgH="3323430" progId="Visio.Drawing.11">
                  <p:embed/>
                </p:oleObj>
              </mc:Choice>
              <mc:Fallback>
                <p:oleObj name="Visio" r:id="rId4" imgW="7308360" imgH="3323430" progId="Visio.Drawing.11">
                  <p:embed/>
                  <p:pic>
                    <p:nvPicPr>
                      <p:cNvPr id="38916" name="Object 4">
                        <a:extLst>
                          <a:ext uri="{FF2B5EF4-FFF2-40B4-BE49-F238E27FC236}">
                            <a16:creationId xmlns:a16="http://schemas.microsoft.com/office/drawing/2014/main" id="{2EDE3ACF-C868-7C4A-8310-D5E5CE89DD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8575" y="1620838"/>
                        <a:ext cx="5054600" cy="227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6">
            <a:extLst>
              <a:ext uri="{FF2B5EF4-FFF2-40B4-BE49-F238E27FC236}">
                <a16:creationId xmlns:a16="http://schemas.microsoft.com/office/drawing/2014/main" id="{996AB774-E911-5641-A2C5-40BCB6E652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290780"/>
              </p:ext>
            </p:extLst>
          </p:nvPr>
        </p:nvGraphicFramePr>
        <p:xfrm>
          <a:off x="6324599" y="3836987"/>
          <a:ext cx="5108575" cy="2296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Visio" r:id="rId6" imgW="7308360" imgH="3323430" progId="Visio.Drawing.11">
                  <p:embed/>
                </p:oleObj>
              </mc:Choice>
              <mc:Fallback>
                <p:oleObj name="Visio" r:id="rId6" imgW="7308360" imgH="3323430" progId="Visio.Drawing.11">
                  <p:embed/>
                  <p:pic>
                    <p:nvPicPr>
                      <p:cNvPr id="38917" name="Object 6">
                        <a:extLst>
                          <a:ext uri="{FF2B5EF4-FFF2-40B4-BE49-F238E27FC236}">
                            <a16:creationId xmlns:a16="http://schemas.microsoft.com/office/drawing/2014/main" id="{996AB774-E911-5641-A2C5-40BCB6E652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599" y="3836987"/>
                        <a:ext cx="5108575" cy="22964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9D11EE-34FC-A540-8FF6-CD62EB62A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98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>
            <a:extLst>
              <a:ext uri="{FF2B5EF4-FFF2-40B4-BE49-F238E27FC236}">
                <a16:creationId xmlns:a16="http://schemas.microsoft.com/office/drawing/2014/main" id="{A46B73ED-473B-9A40-BA68-B61FE873B0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Delayed acknowledgement</a:t>
            </a:r>
          </a:p>
        </p:txBody>
      </p:sp>
      <p:sp>
        <p:nvSpPr>
          <p:cNvPr id="216067" name="Rectangle 3">
            <a:extLst>
              <a:ext uri="{FF2B5EF4-FFF2-40B4-BE49-F238E27FC236}">
                <a16:creationId xmlns:a16="http://schemas.microsoft.com/office/drawing/2014/main" id="{40CFEC88-3DD4-7C4D-A3D2-F4EFB599C2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10439400" cy="4495800"/>
          </a:xfrm>
        </p:spPr>
        <p:txBody>
          <a:bodyPr>
            <a:noAutofit/>
          </a:bodyPr>
          <a:lstStyle/>
          <a:p>
            <a:r>
              <a:rPr lang="en-US" altLang="en-US" sz="2400" dirty="0"/>
              <a:t>TCP delays transmission of ACKs for up to 500ms 	</a:t>
            </a:r>
          </a:p>
          <a:p>
            <a:pPr lvl="1"/>
            <a:r>
              <a:rPr lang="en-US" altLang="en-US" sz="2000" dirty="0"/>
              <a:t>&lt;1 </a:t>
            </a:r>
            <a:r>
              <a:rPr lang="en-US" altLang="en-US" sz="2000" dirty="0" err="1"/>
              <a:t>ms</a:t>
            </a:r>
            <a:r>
              <a:rPr lang="en-US" altLang="en-US" sz="2000" dirty="0"/>
              <a:t> in recent Ubuntu distributions</a:t>
            </a:r>
          </a:p>
          <a:p>
            <a:r>
              <a:rPr lang="en-US" altLang="en-US" sz="2400" b="1" dirty="0"/>
              <a:t>Goal:</a:t>
            </a:r>
            <a:r>
              <a:rPr lang="en-US" altLang="en-US" sz="2400" dirty="0"/>
              <a:t> Avoid sending ACK segments that do not carry data. </a:t>
            </a:r>
          </a:p>
          <a:p>
            <a:pPr lvl="1"/>
            <a:r>
              <a:rPr lang="en-US" altLang="en-US" dirty="0"/>
              <a:t>The hope is that, within the delay, the receiver will have data ready to be sent to the sender.  Then, the ACK can be piggybacked with a data segment</a:t>
            </a:r>
          </a:p>
          <a:p>
            <a:pPr lvl="1">
              <a:buFontTx/>
              <a:buNone/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In Example:</a:t>
            </a:r>
          </a:p>
          <a:p>
            <a:pPr lvl="2"/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Delayed ACK explains why the </a:t>
            </a:r>
            <a:r>
              <a:rPr lang="ja-JP" altLang="en-US">
                <a:solidFill>
                  <a:schemeClr val="accent5">
                    <a:lumMod val="75000"/>
                  </a:schemeClr>
                </a:solidFill>
              </a:rPr>
              <a:t>“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</a:rPr>
              <a:t>ACK of character</a:t>
            </a:r>
            <a:r>
              <a:rPr lang="ja-JP" altLang="en-US">
                <a:solidFill>
                  <a:schemeClr val="accent5">
                    <a:lumMod val="75000"/>
                  </a:schemeClr>
                </a:solidFill>
              </a:rPr>
              <a:t>”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</a:rPr>
              <a:t> and the </a:t>
            </a:r>
            <a:r>
              <a:rPr lang="ja-JP" altLang="en-US">
                <a:solidFill>
                  <a:schemeClr val="accent5">
                    <a:lumMod val="75000"/>
                  </a:schemeClr>
                </a:solidFill>
              </a:rPr>
              <a:t>“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</a:rPr>
              <a:t>echo of character</a:t>
            </a:r>
            <a:r>
              <a:rPr lang="ja-JP" altLang="en-US">
                <a:solidFill>
                  <a:schemeClr val="accent5">
                    <a:lumMod val="75000"/>
                  </a:schemeClr>
                </a:solidFill>
              </a:rPr>
              <a:t>”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</a:rPr>
              <a:t> are sent in the same segment</a:t>
            </a:r>
          </a:p>
          <a:p>
            <a:pPr lvl="2"/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The duration of delayed ACKs can be observed in the example when Argon sends ACKs</a:t>
            </a:r>
          </a:p>
          <a:p>
            <a:pPr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Exceptions</a:t>
            </a:r>
            <a:r>
              <a:rPr lang="en-US" altLang="en-US" sz="2400" b="1" dirty="0"/>
              <a:t>:</a:t>
            </a:r>
          </a:p>
          <a:p>
            <a:r>
              <a:rPr lang="en-US" altLang="en-US" sz="2400" dirty="0"/>
              <a:t>ACK should be sent for every second full sized segment </a:t>
            </a:r>
          </a:p>
          <a:p>
            <a:r>
              <a:rPr lang="en-US" altLang="en-US" sz="2400" dirty="0"/>
              <a:t>Delayed ACK is not used when packets arrive out of order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65B9C3-3FD4-EE4B-8A40-BF3811711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09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>
            <a:extLst>
              <a:ext uri="{FF2B5EF4-FFF2-40B4-BE49-F238E27FC236}">
                <a16:creationId xmlns:a16="http://schemas.microsoft.com/office/drawing/2014/main" id="{B87D4903-7C98-5F47-9ADA-A0DC3846E6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cs typeface="+mj-cs"/>
              </a:rPr>
              <a:t> </a:t>
            </a:r>
          </a:p>
        </p:txBody>
      </p:sp>
      <p:sp>
        <p:nvSpPr>
          <p:cNvPr id="414726" name="Rectangle 6">
            <a:extLst>
              <a:ext uri="{FF2B5EF4-FFF2-40B4-BE49-F238E27FC236}">
                <a16:creationId xmlns:a16="http://schemas.microsoft.com/office/drawing/2014/main" id="{F391F2ED-58F4-1A46-95F5-2C4EBD52AF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115824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>
                <a:cs typeface="+mn-cs"/>
              </a:rPr>
              <a:t>Because of delayed ACKs, an ACK is often observed for every other segment</a:t>
            </a:r>
          </a:p>
        </p:txBody>
      </p:sp>
      <p:sp>
        <p:nvSpPr>
          <p:cNvPr id="414785" name="Line 65">
            <a:extLst>
              <a:ext uri="{FF2B5EF4-FFF2-40B4-BE49-F238E27FC236}">
                <a16:creationId xmlns:a16="http://schemas.microsoft.com/office/drawing/2014/main" id="{3EF7C568-3003-B14E-9A5C-7B7B6870CA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7067" y="3150402"/>
            <a:ext cx="676466" cy="2203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4786" name="Text Box 66">
            <a:extLst>
              <a:ext uri="{FF2B5EF4-FFF2-40B4-BE49-F238E27FC236}">
                <a16:creationId xmlns:a16="http://schemas.microsoft.com/office/drawing/2014/main" id="{03BA76DE-C83A-4649-AED4-88C9E414E3FB}"/>
              </a:ext>
            </a:extLst>
          </p:cNvPr>
          <p:cNvSpPr txBox="1">
            <a:spLocks noChangeArrowheads="1"/>
          </p:cNvSpPr>
          <p:nvPr/>
        </p:nvSpPr>
        <p:spPr bwMode="auto">
          <a:xfrm rot="4650591">
            <a:off x="2250611" y="2459895"/>
            <a:ext cx="10160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SeqNo=0</a:t>
            </a:r>
            <a:br>
              <a:rPr lang="en-US" sz="1400">
                <a:latin typeface="Arial" charset="0"/>
                <a:ea typeface="ＭＳ Ｐゴシック" charset="0"/>
              </a:rPr>
            </a:br>
            <a:r>
              <a:rPr lang="en-US" sz="1400">
                <a:latin typeface="Arial" charset="0"/>
                <a:ea typeface="ＭＳ Ｐゴシック" charset="0"/>
              </a:rPr>
              <a:t> 10 bytes</a:t>
            </a:r>
          </a:p>
        </p:txBody>
      </p:sp>
      <p:sp>
        <p:nvSpPr>
          <p:cNvPr id="414787" name="Line 67">
            <a:extLst>
              <a:ext uri="{FF2B5EF4-FFF2-40B4-BE49-F238E27FC236}">
                <a16:creationId xmlns:a16="http://schemas.microsoft.com/office/drawing/2014/main" id="{12429AA0-479E-8242-8CE0-43C65D306A6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142465"/>
            <a:ext cx="8224174" cy="7937"/>
          </a:xfrm>
          <a:prstGeom prst="line">
            <a:avLst/>
          </a:prstGeom>
          <a:noFill/>
          <a:ln w="28575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4789" name="Line 69">
            <a:extLst>
              <a:ext uri="{FF2B5EF4-FFF2-40B4-BE49-F238E27FC236}">
                <a16:creationId xmlns:a16="http://schemas.microsoft.com/office/drawing/2014/main" id="{249C6B32-BDE1-0C4B-9870-7BCC0D932BE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5352265"/>
            <a:ext cx="8147974" cy="1587"/>
          </a:xfrm>
          <a:prstGeom prst="line">
            <a:avLst/>
          </a:prstGeom>
          <a:noFill/>
          <a:ln w="28575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4791" name="Line 71">
            <a:extLst>
              <a:ext uri="{FF2B5EF4-FFF2-40B4-BE49-F238E27FC236}">
                <a16:creationId xmlns:a16="http://schemas.microsoft.com/office/drawing/2014/main" id="{5FA84220-AD8D-474D-90D7-DAEC76DB5B9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0018" y="3150403"/>
            <a:ext cx="587783" cy="220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4792" name="Text Box 72">
            <a:extLst>
              <a:ext uri="{FF2B5EF4-FFF2-40B4-BE49-F238E27FC236}">
                <a16:creationId xmlns:a16="http://schemas.microsoft.com/office/drawing/2014/main" id="{85207942-79F8-A945-9D3F-833806360D03}"/>
              </a:ext>
            </a:extLst>
          </p:cNvPr>
          <p:cNvSpPr txBox="1">
            <a:spLocks noChangeArrowheads="1"/>
          </p:cNvSpPr>
          <p:nvPr/>
        </p:nvSpPr>
        <p:spPr bwMode="auto">
          <a:xfrm rot="4702887">
            <a:off x="2695905" y="2449577"/>
            <a:ext cx="103981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 err="1">
                <a:latin typeface="Arial" charset="0"/>
                <a:ea typeface="ＭＳ Ｐゴシック" charset="0"/>
              </a:rPr>
              <a:t>SeqNo</a:t>
            </a:r>
            <a:r>
              <a:rPr lang="en-US" sz="1400" dirty="0">
                <a:latin typeface="Arial" charset="0"/>
                <a:ea typeface="ＭＳ Ｐゴシック" charset="0"/>
              </a:rPr>
              <a:t>=10</a:t>
            </a:r>
            <a:br>
              <a:rPr lang="en-US" sz="1400" dirty="0">
                <a:latin typeface="Arial" charset="0"/>
                <a:ea typeface="ＭＳ Ｐゴシック" charset="0"/>
              </a:rPr>
            </a:br>
            <a:r>
              <a:rPr lang="en-US" sz="1400" dirty="0">
                <a:latin typeface="Arial" charset="0"/>
                <a:ea typeface="ＭＳ Ｐゴシック" charset="0"/>
              </a:rPr>
              <a:t> 10 bytes</a:t>
            </a:r>
          </a:p>
        </p:txBody>
      </p:sp>
      <p:sp>
        <p:nvSpPr>
          <p:cNvPr id="414795" name="Line 75">
            <a:extLst>
              <a:ext uri="{FF2B5EF4-FFF2-40B4-BE49-F238E27FC236}">
                <a16:creationId xmlns:a16="http://schemas.microsoft.com/office/drawing/2014/main" id="{5A4FDFD8-A0A2-7E4C-950A-EDDF4B15EED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9124" y="3150402"/>
            <a:ext cx="593969" cy="2216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4796" name="Line 76">
            <a:extLst>
              <a:ext uri="{FF2B5EF4-FFF2-40B4-BE49-F238E27FC236}">
                <a16:creationId xmlns:a16="http://schemas.microsoft.com/office/drawing/2014/main" id="{F8E66801-A069-B04E-BE86-123ACE14EF38}"/>
              </a:ext>
            </a:extLst>
          </p:cNvPr>
          <p:cNvSpPr>
            <a:spLocks noChangeShapeType="1"/>
          </p:cNvSpPr>
          <p:nvPr/>
        </p:nvSpPr>
        <p:spPr bwMode="auto">
          <a:xfrm>
            <a:off x="8037252" y="3150402"/>
            <a:ext cx="593969" cy="2216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4797" name="Line 77">
            <a:extLst>
              <a:ext uri="{FF2B5EF4-FFF2-40B4-BE49-F238E27FC236}">
                <a16:creationId xmlns:a16="http://schemas.microsoft.com/office/drawing/2014/main" id="{7A55674E-B509-3545-97A7-4762551B9F9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87915" y="3150402"/>
            <a:ext cx="593969" cy="2216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4798" name="Line 78">
            <a:extLst>
              <a:ext uri="{FF2B5EF4-FFF2-40B4-BE49-F238E27FC236}">
                <a16:creationId xmlns:a16="http://schemas.microsoft.com/office/drawing/2014/main" id="{08A1BC25-1E07-4C48-A9F5-C235E1536BA0}"/>
              </a:ext>
            </a:extLst>
          </p:cNvPr>
          <p:cNvSpPr>
            <a:spLocks noChangeShapeType="1"/>
          </p:cNvSpPr>
          <p:nvPr/>
        </p:nvSpPr>
        <p:spPr bwMode="auto">
          <a:xfrm>
            <a:off x="7374409" y="3150403"/>
            <a:ext cx="587783" cy="220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4799" name="Line 79">
            <a:extLst>
              <a:ext uri="{FF2B5EF4-FFF2-40B4-BE49-F238E27FC236}">
                <a16:creationId xmlns:a16="http://schemas.microsoft.com/office/drawing/2014/main" id="{6C1231D5-528B-D84A-B0DD-8915FE6F5D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02916" y="3150400"/>
            <a:ext cx="1278684" cy="218757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4800" name="Text Box 80">
            <a:extLst>
              <a:ext uri="{FF2B5EF4-FFF2-40B4-BE49-F238E27FC236}">
                <a16:creationId xmlns:a16="http://schemas.microsoft.com/office/drawing/2014/main" id="{04EDA022-9FC8-2E49-ADC4-E7A19716D208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3240747" y="5662849"/>
            <a:ext cx="12842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solidFill>
                  <a:srgbClr val="C00000"/>
                </a:solidFill>
                <a:latin typeface="Arial" charset="0"/>
                <a:ea typeface="ＭＳ Ｐゴシック" charset="0"/>
              </a:rPr>
              <a:t>ACK 20</a:t>
            </a:r>
            <a:endParaRPr lang="en-US" sz="1400" baseline="-25000">
              <a:solidFill>
                <a:srgbClr val="C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14802" name="Line 82">
            <a:extLst>
              <a:ext uri="{FF2B5EF4-FFF2-40B4-BE49-F238E27FC236}">
                <a16:creationId xmlns:a16="http://schemas.microsoft.com/office/drawing/2014/main" id="{411F99CA-9F3C-4441-AD14-846BA6F16B5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6486" y="3150402"/>
            <a:ext cx="593969" cy="2216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4803" name="Line 83">
            <a:extLst>
              <a:ext uri="{FF2B5EF4-FFF2-40B4-BE49-F238E27FC236}">
                <a16:creationId xmlns:a16="http://schemas.microsoft.com/office/drawing/2014/main" id="{352CFADE-E716-464E-B927-56A15A1E53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93677" y="3150400"/>
            <a:ext cx="1002323" cy="2198687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4804" name="Text Box 84">
            <a:extLst>
              <a:ext uri="{FF2B5EF4-FFF2-40B4-BE49-F238E27FC236}">
                <a16:creationId xmlns:a16="http://schemas.microsoft.com/office/drawing/2014/main" id="{A03858E7-412E-FF41-B667-EAC690A5EF9A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4447993" y="5662849"/>
            <a:ext cx="12842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solidFill>
                  <a:srgbClr val="C00000"/>
                </a:solidFill>
                <a:latin typeface="Arial" charset="0"/>
                <a:ea typeface="ＭＳ Ｐゴシック" charset="0"/>
              </a:rPr>
              <a:t>ACK 40</a:t>
            </a:r>
            <a:endParaRPr lang="en-US" sz="1400" baseline="-25000">
              <a:solidFill>
                <a:srgbClr val="C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14805" name="Line 85">
            <a:extLst>
              <a:ext uri="{FF2B5EF4-FFF2-40B4-BE49-F238E27FC236}">
                <a16:creationId xmlns:a16="http://schemas.microsoft.com/office/drawing/2014/main" id="{67CCF117-B007-564B-A6D5-C4E4EA0502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00641" y="3150400"/>
            <a:ext cx="996135" cy="218757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4806" name="Text Box 86">
            <a:extLst>
              <a:ext uri="{FF2B5EF4-FFF2-40B4-BE49-F238E27FC236}">
                <a16:creationId xmlns:a16="http://schemas.microsoft.com/office/drawing/2014/main" id="{6FE8E50B-73DF-594B-B7B0-F5B8D41E1266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6478024" y="5662849"/>
            <a:ext cx="12842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ACK 50</a:t>
            </a:r>
            <a:endParaRPr lang="en-US" sz="1400" baseline="-25000" dirty="0">
              <a:solidFill>
                <a:srgbClr val="C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14807" name="Line 87">
            <a:extLst>
              <a:ext uri="{FF2B5EF4-FFF2-40B4-BE49-F238E27FC236}">
                <a16:creationId xmlns:a16="http://schemas.microsoft.com/office/drawing/2014/main" id="{E462278E-E6F2-424B-A60F-91E6BB94EFC9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3052" y="3150402"/>
            <a:ext cx="593969" cy="2216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4808" name="Line 88">
            <a:extLst>
              <a:ext uri="{FF2B5EF4-FFF2-40B4-BE49-F238E27FC236}">
                <a16:creationId xmlns:a16="http://schemas.microsoft.com/office/drawing/2014/main" id="{0F65979F-F47B-5A40-A7B1-7EDB5D450F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97051" y="3150402"/>
            <a:ext cx="989949" cy="21844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4809" name="Text Box 89">
            <a:extLst>
              <a:ext uri="{FF2B5EF4-FFF2-40B4-BE49-F238E27FC236}">
                <a16:creationId xmlns:a16="http://schemas.microsoft.com/office/drawing/2014/main" id="{408252CA-0197-A645-98AA-C0F9B16C5572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8649903" y="5662849"/>
            <a:ext cx="12842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ACK 90</a:t>
            </a:r>
            <a:endParaRPr lang="en-US" sz="1400" baseline="-25000" dirty="0">
              <a:solidFill>
                <a:srgbClr val="C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14810" name="Line 90">
            <a:extLst>
              <a:ext uri="{FF2B5EF4-FFF2-40B4-BE49-F238E27FC236}">
                <a16:creationId xmlns:a16="http://schemas.microsoft.com/office/drawing/2014/main" id="{AD51E2B6-2B5F-7840-99F3-FC3D1A0A236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3324" y="3150402"/>
            <a:ext cx="593969" cy="2216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4812" name="Text Box 92">
            <a:extLst>
              <a:ext uri="{FF2B5EF4-FFF2-40B4-BE49-F238E27FC236}">
                <a16:creationId xmlns:a16="http://schemas.microsoft.com/office/drawing/2014/main" id="{EDB4033D-5539-8E48-8B9A-E46CF6DEA3EC}"/>
              </a:ext>
            </a:extLst>
          </p:cNvPr>
          <p:cNvSpPr txBox="1">
            <a:spLocks noChangeArrowheads="1"/>
          </p:cNvSpPr>
          <p:nvPr/>
        </p:nvSpPr>
        <p:spPr bwMode="auto">
          <a:xfrm rot="4702887">
            <a:off x="3200730" y="2422589"/>
            <a:ext cx="10969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SeqNo=20</a:t>
            </a:r>
            <a:br>
              <a:rPr lang="en-US" sz="1400">
                <a:latin typeface="Arial" charset="0"/>
                <a:ea typeface="ＭＳ Ｐゴシック" charset="0"/>
              </a:rPr>
            </a:br>
            <a:r>
              <a:rPr lang="en-US" sz="1400">
                <a:latin typeface="Arial" charset="0"/>
                <a:ea typeface="ＭＳ Ｐゴシック" charset="0"/>
              </a:rPr>
              <a:t> 10 bytes</a:t>
            </a:r>
          </a:p>
        </p:txBody>
      </p:sp>
      <p:sp>
        <p:nvSpPr>
          <p:cNvPr id="414813" name="Text Box 93">
            <a:extLst>
              <a:ext uri="{FF2B5EF4-FFF2-40B4-BE49-F238E27FC236}">
                <a16:creationId xmlns:a16="http://schemas.microsoft.com/office/drawing/2014/main" id="{2551A924-E793-B24A-823D-DF4399A91969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3930980" y="2463864"/>
            <a:ext cx="10080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SeqNo=30</a:t>
            </a:r>
            <a:br>
              <a:rPr lang="en-US" sz="1400">
                <a:latin typeface="Arial" charset="0"/>
                <a:ea typeface="ＭＳ Ｐゴシック" charset="0"/>
              </a:rPr>
            </a:br>
            <a:r>
              <a:rPr lang="en-US" sz="1400">
                <a:latin typeface="Arial" charset="0"/>
                <a:ea typeface="ＭＳ Ｐゴシック" charset="0"/>
              </a:rPr>
              <a:t> 10 bytes</a:t>
            </a:r>
          </a:p>
        </p:txBody>
      </p:sp>
      <p:sp>
        <p:nvSpPr>
          <p:cNvPr id="414814" name="Text Box 94">
            <a:extLst>
              <a:ext uri="{FF2B5EF4-FFF2-40B4-BE49-F238E27FC236}">
                <a16:creationId xmlns:a16="http://schemas.microsoft.com/office/drawing/2014/main" id="{B9DDBA2F-9568-7D47-A46C-DCEB9AE2653A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4464380" y="2463864"/>
            <a:ext cx="10080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SeqNo=40</a:t>
            </a:r>
            <a:br>
              <a:rPr lang="en-US" sz="1400">
                <a:latin typeface="Arial" charset="0"/>
                <a:ea typeface="ＭＳ Ｐゴシック" charset="0"/>
              </a:rPr>
            </a:br>
            <a:r>
              <a:rPr lang="en-US" sz="1400">
                <a:latin typeface="Arial" charset="0"/>
                <a:ea typeface="ＭＳ Ｐゴシック" charset="0"/>
              </a:rPr>
              <a:t> 10 bytes</a:t>
            </a:r>
          </a:p>
        </p:txBody>
      </p:sp>
      <p:sp>
        <p:nvSpPr>
          <p:cNvPr id="414816" name="Text Box 96">
            <a:extLst>
              <a:ext uri="{FF2B5EF4-FFF2-40B4-BE49-F238E27FC236}">
                <a16:creationId xmlns:a16="http://schemas.microsoft.com/office/drawing/2014/main" id="{5E1E5804-194F-3E49-AC9C-1C19314673C7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6323571" y="2463864"/>
            <a:ext cx="10080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SeqNo=50</a:t>
            </a:r>
            <a:br>
              <a:rPr lang="en-US" sz="1400">
                <a:latin typeface="Arial" charset="0"/>
                <a:ea typeface="ＭＳ Ｐゴシック" charset="0"/>
              </a:rPr>
            </a:br>
            <a:r>
              <a:rPr lang="en-US" sz="1400">
                <a:latin typeface="Arial" charset="0"/>
                <a:ea typeface="ＭＳ Ｐゴシック" charset="0"/>
              </a:rPr>
              <a:t> 10 bytes</a:t>
            </a:r>
          </a:p>
        </p:txBody>
      </p:sp>
      <p:sp>
        <p:nvSpPr>
          <p:cNvPr id="414817" name="Text Box 97">
            <a:extLst>
              <a:ext uri="{FF2B5EF4-FFF2-40B4-BE49-F238E27FC236}">
                <a16:creationId xmlns:a16="http://schemas.microsoft.com/office/drawing/2014/main" id="{F90F7130-FCD5-284A-8B08-347650D5F407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6888721" y="2463864"/>
            <a:ext cx="10080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SeqNo=60</a:t>
            </a:r>
            <a:br>
              <a:rPr lang="en-US" sz="1400">
                <a:latin typeface="Arial" charset="0"/>
                <a:ea typeface="ＭＳ Ｐゴシック" charset="0"/>
              </a:rPr>
            </a:br>
            <a:r>
              <a:rPr lang="en-US" sz="1400">
                <a:latin typeface="Arial" charset="0"/>
                <a:ea typeface="ＭＳ Ｐゴシック" charset="0"/>
              </a:rPr>
              <a:t> 10 bytes</a:t>
            </a:r>
          </a:p>
        </p:txBody>
      </p:sp>
      <p:sp>
        <p:nvSpPr>
          <p:cNvPr id="414818" name="Text Box 98">
            <a:extLst>
              <a:ext uri="{FF2B5EF4-FFF2-40B4-BE49-F238E27FC236}">
                <a16:creationId xmlns:a16="http://schemas.microsoft.com/office/drawing/2014/main" id="{32D4A902-123A-5644-BBAE-4C2BA572775B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7314171" y="2463864"/>
            <a:ext cx="10080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SeqNo=70</a:t>
            </a:r>
            <a:br>
              <a:rPr lang="en-US" sz="1400">
                <a:latin typeface="Arial" charset="0"/>
                <a:ea typeface="ＭＳ Ｐゴシック" charset="0"/>
              </a:rPr>
            </a:br>
            <a:r>
              <a:rPr lang="en-US" sz="1400">
                <a:latin typeface="Arial" charset="0"/>
                <a:ea typeface="ＭＳ Ｐゴシック" charset="0"/>
              </a:rPr>
              <a:t> 10 bytes</a:t>
            </a:r>
          </a:p>
        </p:txBody>
      </p:sp>
      <p:sp>
        <p:nvSpPr>
          <p:cNvPr id="414819" name="Text Box 99">
            <a:extLst>
              <a:ext uri="{FF2B5EF4-FFF2-40B4-BE49-F238E27FC236}">
                <a16:creationId xmlns:a16="http://schemas.microsoft.com/office/drawing/2014/main" id="{9F22D723-6A61-6449-A7C5-51051F3FB067}"/>
              </a:ext>
            </a:extLst>
          </p:cNvPr>
          <p:cNvSpPr txBox="1">
            <a:spLocks noChangeArrowheads="1"/>
          </p:cNvSpPr>
          <p:nvPr/>
        </p:nvSpPr>
        <p:spPr bwMode="auto">
          <a:xfrm rot="4650875">
            <a:off x="8107921" y="2454339"/>
            <a:ext cx="10080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SeqNo=80</a:t>
            </a:r>
            <a:br>
              <a:rPr lang="en-US" sz="1400">
                <a:latin typeface="Arial" charset="0"/>
                <a:ea typeface="ＭＳ Ｐゴシック" charset="0"/>
              </a:rPr>
            </a:br>
            <a:r>
              <a:rPr lang="en-US" sz="1400">
                <a:latin typeface="Arial" charset="0"/>
                <a:ea typeface="ＭＳ Ｐゴシック" charset="0"/>
              </a:rPr>
              <a:t> 10 bytes</a:t>
            </a:r>
          </a:p>
        </p:txBody>
      </p:sp>
      <p:grpSp>
        <p:nvGrpSpPr>
          <p:cNvPr id="414820" name="Group 100">
            <a:extLst>
              <a:ext uri="{FF2B5EF4-FFF2-40B4-BE49-F238E27FC236}">
                <a16:creationId xmlns:a16="http://schemas.microsoft.com/office/drawing/2014/main" id="{759A145E-ACAD-8B47-8D2D-7FC69B5FBFCC}"/>
              </a:ext>
            </a:extLst>
          </p:cNvPr>
          <p:cNvGrpSpPr>
            <a:grpSpLocks/>
          </p:cNvGrpSpPr>
          <p:nvPr/>
        </p:nvGrpSpPr>
        <p:grpSpPr bwMode="auto">
          <a:xfrm>
            <a:off x="5544473" y="5361790"/>
            <a:ext cx="2608927" cy="1222375"/>
            <a:chOff x="2688" y="3408"/>
            <a:chExt cx="1265" cy="770"/>
          </a:xfrm>
        </p:grpSpPr>
        <p:sp>
          <p:nvSpPr>
            <p:cNvPr id="414821" name="Line 101">
              <a:extLst>
                <a:ext uri="{FF2B5EF4-FFF2-40B4-BE49-F238E27FC236}">
                  <a16:creationId xmlns:a16="http://schemas.microsoft.com/office/drawing/2014/main" id="{E8428897-1B8C-424C-91D8-523F3ECDFF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36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3" tIns="45717" rIns="91433" bIns="45717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14822" name="Line 102">
              <a:extLst>
                <a:ext uri="{FF2B5EF4-FFF2-40B4-BE49-F238E27FC236}">
                  <a16:creationId xmlns:a16="http://schemas.microsoft.com/office/drawing/2014/main" id="{0B3727F6-7A8B-0C4F-B951-CFE0CBB9FF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4014"/>
              <a:ext cx="8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3" tIns="45717" rIns="91433" bIns="45717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14823" name="Rectangle 103">
              <a:extLst>
                <a:ext uri="{FF2B5EF4-FFF2-40B4-BE49-F238E27FC236}">
                  <a16:creationId xmlns:a16="http://schemas.microsoft.com/office/drawing/2014/main" id="{08FC59DA-C693-7248-B82D-CC5E8F6922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3984"/>
              <a:ext cx="121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3" tIns="45717" rIns="91433" bIns="45717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Arial" charset="0"/>
                  <a:ea typeface="ＭＳ Ｐゴシック" charset="0"/>
                </a:rPr>
                <a:t>Max. Delay for an ACK</a:t>
              </a:r>
            </a:p>
          </p:txBody>
        </p:sp>
        <p:sp>
          <p:nvSpPr>
            <p:cNvPr id="414824" name="Line 104">
              <a:extLst>
                <a:ext uri="{FF2B5EF4-FFF2-40B4-BE49-F238E27FC236}">
                  <a16:creationId xmlns:a16="http://schemas.microsoft.com/office/drawing/2014/main" id="{EF08E029-E743-974C-9170-C4E65BDFBB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4" y="3408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3" tIns="45717" rIns="91433" bIns="45717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14827" name="Line 107">
            <a:extLst>
              <a:ext uri="{FF2B5EF4-FFF2-40B4-BE49-F238E27FC236}">
                <a16:creationId xmlns:a16="http://schemas.microsoft.com/office/drawing/2014/main" id="{8ED57431-0421-C448-B859-777EA8D360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95463" y="3136112"/>
            <a:ext cx="996137" cy="218757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4828" name="Text Box 108">
            <a:extLst>
              <a:ext uri="{FF2B5EF4-FFF2-40B4-BE49-F238E27FC236}">
                <a16:creationId xmlns:a16="http://schemas.microsoft.com/office/drawing/2014/main" id="{B855AFE5-3818-FA4D-9CD8-FE057EADB0D1}"/>
              </a:ext>
            </a:extLst>
          </p:cNvPr>
          <p:cNvSpPr txBox="1">
            <a:spLocks noChangeArrowheads="1"/>
          </p:cNvSpPr>
          <p:nvPr/>
        </p:nvSpPr>
        <p:spPr bwMode="auto">
          <a:xfrm rot="17337122" flipH="1">
            <a:off x="7272845" y="5648561"/>
            <a:ext cx="12842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0" rIns="91433" bIns="0" anchorCtr="1">
            <a:spAutoFit/>
            <a:flatTx/>
          </a:bodyPr>
          <a:lstStyle/>
          <a:p>
            <a:pPr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1400">
                <a:solidFill>
                  <a:srgbClr val="C00000"/>
                </a:solidFill>
                <a:latin typeface="Arial" charset="0"/>
                <a:ea typeface="ＭＳ Ｐゴシック" charset="0"/>
              </a:rPr>
              <a:t>ACK 70</a:t>
            </a:r>
            <a:endParaRPr lang="en-US" sz="1400" baseline="-25000">
              <a:solidFill>
                <a:srgbClr val="C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3" name="Text Box 7">
            <a:extLst>
              <a:ext uri="{FF2B5EF4-FFF2-40B4-BE49-F238E27FC236}">
                <a16:creationId xmlns:a16="http://schemas.microsoft.com/office/drawing/2014/main" id="{9A48AECE-69E3-C547-91C8-D5EFA8A70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9038" y="2913865"/>
            <a:ext cx="918827" cy="58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Ctr="1">
            <a:spAutoFit/>
            <a:flatTx/>
          </a:bodyPr>
          <a:lstStyle/>
          <a:p>
            <a:pPr algn="r"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Sender</a:t>
            </a:r>
          </a:p>
        </p:txBody>
      </p:sp>
      <p:sp>
        <p:nvSpPr>
          <p:cNvPr id="44" name="Text Box 9">
            <a:extLst>
              <a:ext uri="{FF2B5EF4-FFF2-40B4-BE49-F238E27FC236}">
                <a16:creationId xmlns:a16="http://schemas.microsoft.com/office/drawing/2014/main" id="{B5B52860-F7F5-6C4F-AA1F-01BF54B0B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114140"/>
            <a:ext cx="1168665" cy="58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3" tIns="45717" rIns="91433" bIns="228600" anchorCtr="1">
            <a:spAutoFit/>
            <a:flatTx/>
          </a:bodyPr>
          <a:lstStyle/>
          <a:p>
            <a:pPr algn="r">
              <a:spcBef>
                <a:spcPct val="50000"/>
              </a:spcBef>
              <a:spcAft>
                <a:spcPts val="1000"/>
              </a:spcAft>
              <a:defRPr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Receiver</a:t>
            </a:r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193E4226-3B08-B342-97F6-DA22850A3C22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517525"/>
            <a:ext cx="10515600" cy="884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Delayed acknowledgement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174755-1487-3248-A0A9-709BEF4FD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070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>
            <a:extLst>
              <a:ext uri="{FF2B5EF4-FFF2-40B4-BE49-F238E27FC236}">
                <a16:creationId xmlns:a16="http://schemas.microsoft.com/office/drawing/2014/main" id="{7C5BE7F5-3029-504D-8B8E-C34396644F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Observing Nagle’</a:t>
            </a:r>
            <a:r>
              <a:rPr lang="en-US" altLang="ja-JP" dirty="0"/>
              <a:t>s rule</a:t>
            </a:r>
            <a:endParaRPr lang="en-US" altLang="en-US" dirty="0"/>
          </a:p>
        </p:txBody>
      </p:sp>
      <p:graphicFrame>
        <p:nvGraphicFramePr>
          <p:cNvPr id="45059" name="Object 4">
            <a:extLst>
              <a:ext uri="{FF2B5EF4-FFF2-40B4-BE49-F238E27FC236}">
                <a16:creationId xmlns:a16="http://schemas.microsoft.com/office/drawing/2014/main" id="{F725B2BA-56B4-9B43-B7CF-E907306A99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040867"/>
              </p:ext>
            </p:extLst>
          </p:nvPr>
        </p:nvGraphicFramePr>
        <p:xfrm>
          <a:off x="-76200" y="1825171"/>
          <a:ext cx="5105400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Visio" r:id="rId4" imgW="6422490" imgH="1904310" progId="Visio.Drawing.11">
                  <p:embed/>
                </p:oleObj>
              </mc:Choice>
              <mc:Fallback>
                <p:oleObj name="Visio" r:id="rId4" imgW="6422490" imgH="1904310" progId="Visio.Drawing.11">
                  <p:embed/>
                  <p:pic>
                    <p:nvPicPr>
                      <p:cNvPr id="45059" name="Object 4">
                        <a:extLst>
                          <a:ext uri="{FF2B5EF4-FFF2-40B4-BE49-F238E27FC236}">
                            <a16:creationId xmlns:a16="http://schemas.microsoft.com/office/drawing/2014/main" id="{F725B2BA-56B4-9B43-B7CF-E907306A99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1825171"/>
                        <a:ext cx="5105400" cy="154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2934" name="Rectangle 6">
            <a:extLst>
              <a:ext uri="{FF2B5EF4-FFF2-40B4-BE49-F238E27FC236}">
                <a16:creationId xmlns:a16="http://schemas.microsoft.com/office/drawing/2014/main" id="{E516CE84-1776-2249-9C5D-D11C43745E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81600" y="1905000"/>
            <a:ext cx="8915400" cy="3581400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r>
              <a:rPr lang="en-US" dirty="0">
                <a:cs typeface="+mn-cs"/>
              </a:rPr>
              <a:t>This is the output of typing 7 characters :</a:t>
            </a:r>
          </a:p>
          <a:p>
            <a:pPr>
              <a:lnSpc>
                <a:spcPct val="80000"/>
              </a:lnSpc>
              <a:tabLst>
                <a:tab pos="914400" algn="l"/>
                <a:tab pos="1828800" algn="l"/>
              </a:tabLst>
              <a:defRPr/>
            </a:pPr>
            <a:endParaRPr lang="en-US" dirty="0">
              <a:cs typeface="+mn-cs"/>
            </a:endParaRPr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r>
              <a:rPr lang="en-US" sz="1900" b="1" dirty="0"/>
              <a:t>	Time 16.401963:	Argon </a:t>
            </a:r>
            <a:r>
              <a:rPr lang="en-US" sz="1900" b="1" dirty="0">
                <a:sym typeface="Wingdings" charset="0"/>
              </a:rPr>
              <a:t> </a:t>
            </a:r>
            <a:r>
              <a:rPr lang="en-US" sz="1900" b="1" dirty="0"/>
              <a:t> Tenet: 	1 byte data,  </a:t>
            </a:r>
            <a:r>
              <a:rPr lang="en-US" sz="1900" b="1" dirty="0" err="1"/>
              <a:t>SeqNo</a:t>
            </a:r>
            <a:r>
              <a:rPr lang="en-US" sz="1900" b="1" dirty="0"/>
              <a:t> </a:t>
            </a:r>
            <a:r>
              <a:rPr lang="en-US" sz="1900" b="1" dirty="0">
                <a:solidFill>
                  <a:schemeClr val="accent5">
                    <a:lumMod val="75000"/>
                  </a:schemeClr>
                </a:solidFill>
              </a:rPr>
              <a:t>1</a:t>
            </a:r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r>
              <a:rPr lang="en-US" sz="1900" b="1" dirty="0"/>
              <a:t>	Time 16.481929:	Tenet </a:t>
            </a:r>
            <a:r>
              <a:rPr lang="en-US" sz="1900" b="1" dirty="0">
                <a:sym typeface="Wingdings" charset="0"/>
              </a:rPr>
              <a:t> </a:t>
            </a:r>
            <a:r>
              <a:rPr lang="en-US" sz="1900" b="1" dirty="0"/>
              <a:t>Argon: 	1 byte data, </a:t>
            </a:r>
            <a:r>
              <a:rPr lang="en-US" sz="1900" b="1" dirty="0" err="1"/>
              <a:t>SeqNo</a:t>
            </a:r>
            <a:r>
              <a:rPr lang="en-US" sz="1900" b="1" dirty="0"/>
              <a:t> </a:t>
            </a:r>
            <a:r>
              <a:rPr lang="en-US" sz="1900" b="1" dirty="0">
                <a:solidFill>
                  <a:srgbClr val="C00000"/>
                </a:solidFill>
              </a:rPr>
              <a:t>1</a:t>
            </a:r>
            <a:r>
              <a:rPr lang="en-US" sz="1900" b="1" dirty="0"/>
              <a:t>, </a:t>
            </a:r>
            <a:r>
              <a:rPr lang="en-US" sz="1900" b="1" dirty="0" err="1"/>
              <a:t>AckNo</a:t>
            </a:r>
            <a:r>
              <a:rPr lang="en-US" sz="1900" b="1" dirty="0"/>
              <a:t> </a:t>
            </a:r>
            <a:r>
              <a:rPr lang="en-US" sz="1900" b="1" dirty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endParaRPr lang="en-US" sz="1900" b="1" dirty="0"/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r>
              <a:rPr lang="en-US" sz="1900" b="1" dirty="0"/>
              <a:t>	Time 16.482154:	Argon </a:t>
            </a:r>
            <a:r>
              <a:rPr lang="en-US" sz="1900" b="1" dirty="0">
                <a:sym typeface="Wingdings" charset="0"/>
              </a:rPr>
              <a:t> </a:t>
            </a:r>
            <a:r>
              <a:rPr lang="en-US" sz="1900" b="1" dirty="0"/>
              <a:t>Tenet: 	1 byte data, </a:t>
            </a:r>
            <a:r>
              <a:rPr lang="en-US" sz="1900" b="1" dirty="0" err="1"/>
              <a:t>SeqNo</a:t>
            </a:r>
            <a:r>
              <a:rPr lang="en-US" sz="1900" b="1" dirty="0"/>
              <a:t> </a:t>
            </a:r>
            <a:r>
              <a:rPr lang="en-US" sz="1900" b="1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sz="1900" b="1" dirty="0"/>
              <a:t>, </a:t>
            </a:r>
            <a:r>
              <a:rPr lang="en-US" sz="1900" b="1" dirty="0" err="1"/>
              <a:t>AckNo</a:t>
            </a:r>
            <a:r>
              <a:rPr lang="en-US" sz="1900" b="1" dirty="0"/>
              <a:t> </a:t>
            </a:r>
            <a:r>
              <a:rPr lang="en-US" sz="1900" b="1" dirty="0">
                <a:solidFill>
                  <a:srgbClr val="C00000"/>
                </a:solidFill>
              </a:rPr>
              <a:t>2</a:t>
            </a:r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r>
              <a:rPr lang="en-US" sz="1900" b="1" dirty="0"/>
              <a:t>	Time 16.559447:	 Tenet </a:t>
            </a:r>
            <a:r>
              <a:rPr lang="en-US" sz="1900" b="1" dirty="0">
                <a:sym typeface="Wingdings" charset="0"/>
              </a:rPr>
              <a:t> </a:t>
            </a:r>
            <a:r>
              <a:rPr lang="en-US" sz="1900" b="1" dirty="0"/>
              <a:t>Argon: 	 1 byte data, </a:t>
            </a:r>
            <a:r>
              <a:rPr lang="en-US" sz="1900" b="1" dirty="0" err="1"/>
              <a:t>SeqNo</a:t>
            </a:r>
            <a:r>
              <a:rPr lang="en-US" sz="1900" b="1" dirty="0"/>
              <a:t> </a:t>
            </a:r>
            <a:r>
              <a:rPr lang="en-US" sz="1900" b="1" dirty="0">
                <a:solidFill>
                  <a:srgbClr val="C00000"/>
                </a:solidFill>
              </a:rPr>
              <a:t>2</a:t>
            </a:r>
            <a:r>
              <a:rPr lang="en-US" sz="1900" b="1" dirty="0"/>
              <a:t>, </a:t>
            </a:r>
            <a:r>
              <a:rPr lang="en-US" sz="1900" b="1" dirty="0" err="1"/>
              <a:t>AckNo</a:t>
            </a:r>
            <a:r>
              <a:rPr lang="en-US" sz="1900" b="1" dirty="0"/>
              <a:t> </a:t>
            </a:r>
            <a:r>
              <a:rPr lang="en-US" sz="1900" b="1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en-US" sz="1900" b="1" dirty="0"/>
              <a:t> </a:t>
            </a:r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r>
              <a:rPr lang="en-US" sz="1900" b="1" dirty="0"/>
              <a:t>	</a:t>
            </a:r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r>
              <a:rPr lang="en-US" sz="1900" b="1" dirty="0"/>
              <a:t>	Time 16.559684: 	Argon </a:t>
            </a:r>
            <a:r>
              <a:rPr lang="en-US" sz="1900" b="1" dirty="0">
                <a:sym typeface="Wingdings" charset="0"/>
              </a:rPr>
              <a:t> </a:t>
            </a:r>
            <a:r>
              <a:rPr lang="en-US" sz="1900" b="1" dirty="0"/>
              <a:t>Tenet: 	 1 byte data, </a:t>
            </a:r>
            <a:r>
              <a:rPr lang="en-US" sz="1900" b="1" dirty="0" err="1"/>
              <a:t>SeqNo</a:t>
            </a:r>
            <a:r>
              <a:rPr lang="en-US" sz="1900" b="1" dirty="0"/>
              <a:t> </a:t>
            </a:r>
            <a:r>
              <a:rPr lang="en-US" sz="1900" b="1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en-US" sz="1900" b="1" dirty="0"/>
              <a:t>, </a:t>
            </a:r>
            <a:r>
              <a:rPr lang="en-US" sz="1900" b="1" dirty="0" err="1"/>
              <a:t>AckNo</a:t>
            </a:r>
            <a:r>
              <a:rPr lang="en-US" sz="1900" b="1" dirty="0"/>
              <a:t> </a:t>
            </a:r>
            <a:r>
              <a:rPr lang="en-US" sz="1900" b="1" dirty="0">
                <a:solidFill>
                  <a:srgbClr val="C00000"/>
                </a:solidFill>
              </a:rPr>
              <a:t>3</a:t>
            </a:r>
            <a:r>
              <a:rPr lang="en-US" sz="1900" b="1" dirty="0"/>
              <a:t> </a:t>
            </a:r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r>
              <a:rPr lang="en-US" sz="1900" b="1" dirty="0"/>
              <a:t>	Time 16.640508: 	 Tenet </a:t>
            </a:r>
            <a:r>
              <a:rPr lang="en-US" sz="1900" b="1" dirty="0">
                <a:sym typeface="Wingdings" charset="0"/>
              </a:rPr>
              <a:t> </a:t>
            </a:r>
            <a:r>
              <a:rPr lang="en-US" sz="1900" b="1" dirty="0"/>
              <a:t>Argon: 	 1 byte data,  </a:t>
            </a:r>
            <a:r>
              <a:rPr lang="en-US" sz="1900" b="1" dirty="0" err="1"/>
              <a:t>SeqNo</a:t>
            </a:r>
            <a:r>
              <a:rPr lang="en-US" sz="1900" i="1" dirty="0"/>
              <a:t> </a:t>
            </a:r>
            <a:r>
              <a:rPr lang="en-US" sz="1900" b="1" dirty="0">
                <a:solidFill>
                  <a:srgbClr val="C00000"/>
                </a:solidFill>
              </a:rPr>
              <a:t>3</a:t>
            </a:r>
            <a:r>
              <a:rPr lang="en-US" sz="1900" b="1" i="1" dirty="0"/>
              <a:t>, </a:t>
            </a:r>
            <a:r>
              <a:rPr lang="en-US" sz="1900" b="1" dirty="0"/>
              <a:t> </a:t>
            </a:r>
            <a:r>
              <a:rPr lang="en-US" sz="1900" b="1" dirty="0" err="1"/>
              <a:t>AckNo</a:t>
            </a:r>
            <a:r>
              <a:rPr lang="en-US" sz="1900" b="1" dirty="0"/>
              <a:t> </a:t>
            </a:r>
            <a:r>
              <a:rPr lang="en-US" sz="1900" b="1" dirty="0">
                <a:solidFill>
                  <a:schemeClr val="accent5">
                    <a:lumMod val="75000"/>
                  </a:schemeClr>
                </a:solidFill>
              </a:rPr>
              <a:t>4</a:t>
            </a:r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endParaRPr lang="en-US" sz="1900" b="1" dirty="0"/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r>
              <a:rPr lang="en-US" sz="1900" b="1" dirty="0"/>
              <a:t>	Time 16.640761:	 Argon </a:t>
            </a:r>
            <a:r>
              <a:rPr lang="en-US" sz="1900" b="1" dirty="0">
                <a:sym typeface="Wingdings" charset="0"/>
              </a:rPr>
              <a:t> </a:t>
            </a:r>
            <a:r>
              <a:rPr lang="en-US" sz="1900" b="1" dirty="0"/>
              <a:t>Tenet: 	 4 bytes data, </a:t>
            </a:r>
            <a:r>
              <a:rPr lang="en-US" sz="1900" b="1" dirty="0" err="1"/>
              <a:t>SeqNo</a:t>
            </a:r>
            <a:r>
              <a:rPr lang="en-US" sz="1900" b="1" dirty="0"/>
              <a:t> </a:t>
            </a:r>
            <a:r>
              <a:rPr lang="en-US" sz="1900" b="1" dirty="0">
                <a:solidFill>
                  <a:schemeClr val="accent5">
                    <a:lumMod val="75000"/>
                  </a:schemeClr>
                </a:solidFill>
              </a:rPr>
              <a:t>4-7</a:t>
            </a:r>
            <a:r>
              <a:rPr lang="en-US" sz="1900" b="1" dirty="0"/>
              <a:t>,</a:t>
            </a:r>
            <a:r>
              <a:rPr lang="en-US" sz="1900" dirty="0"/>
              <a:t> </a:t>
            </a:r>
            <a:r>
              <a:rPr lang="en-US" sz="1900" b="1" dirty="0" err="1"/>
              <a:t>AckNo</a:t>
            </a:r>
            <a:r>
              <a:rPr lang="en-US" sz="1900" b="1" dirty="0"/>
              <a:t> </a:t>
            </a:r>
            <a:r>
              <a:rPr lang="en-US" sz="1900" b="1" dirty="0">
                <a:solidFill>
                  <a:srgbClr val="C00000"/>
                </a:solidFill>
              </a:rPr>
              <a:t>4</a:t>
            </a:r>
            <a:r>
              <a:rPr lang="en-US" sz="1900" b="1" dirty="0"/>
              <a:t> </a:t>
            </a:r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r>
              <a:rPr lang="en-US" sz="1900" b="1" dirty="0"/>
              <a:t>	Time 16.728402: 	 Tenet </a:t>
            </a:r>
            <a:r>
              <a:rPr lang="en-US" sz="1900" b="1" dirty="0">
                <a:sym typeface="Wingdings" charset="0"/>
              </a:rPr>
              <a:t> </a:t>
            </a:r>
            <a:r>
              <a:rPr lang="en-US" sz="1900" b="1" dirty="0"/>
              <a:t>Argon: 	 4 bytes data,  </a:t>
            </a:r>
            <a:r>
              <a:rPr lang="en-US" sz="1900" b="1" dirty="0" err="1"/>
              <a:t>SeqNo</a:t>
            </a:r>
            <a:r>
              <a:rPr lang="en-US" sz="1900" i="1" dirty="0"/>
              <a:t> </a:t>
            </a:r>
            <a:r>
              <a:rPr lang="en-US" sz="1900" b="1" dirty="0">
                <a:solidFill>
                  <a:srgbClr val="C00000"/>
                </a:solidFill>
              </a:rPr>
              <a:t>4-7</a:t>
            </a:r>
            <a:r>
              <a:rPr lang="en-US" sz="1900" b="1" i="1" dirty="0"/>
              <a:t>,</a:t>
            </a:r>
            <a:r>
              <a:rPr lang="en-US" sz="1900" dirty="0"/>
              <a:t> </a:t>
            </a:r>
            <a:r>
              <a:rPr lang="en-US" sz="1900" b="1" dirty="0" err="1"/>
              <a:t>AckNo</a:t>
            </a:r>
            <a:r>
              <a:rPr lang="en-US" sz="1900" b="1" dirty="0"/>
              <a:t> </a:t>
            </a:r>
            <a:r>
              <a:rPr lang="en-US" sz="1900" b="1" dirty="0">
                <a:solidFill>
                  <a:srgbClr val="C00000"/>
                </a:solidFill>
              </a:rPr>
              <a:t>8</a:t>
            </a:r>
          </a:p>
          <a:p>
            <a:pPr>
              <a:lnSpc>
                <a:spcPct val="80000"/>
              </a:lnSpc>
              <a:buNone/>
              <a:tabLst>
                <a:tab pos="914400" algn="l"/>
                <a:tab pos="1828800" algn="l"/>
              </a:tabLst>
              <a:defRPr/>
            </a:pP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3646945"/>
            <a:ext cx="50329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Telnet session from argon.cs.virginia.edu (client) </a:t>
            </a:r>
          </a:p>
          <a:p>
            <a:pPr>
              <a:tabLst>
                <a:tab pos="282575" algn="l"/>
              </a:tabLst>
            </a:pPr>
            <a:r>
              <a:rPr lang="en-US" dirty="0"/>
              <a:t>       to tenet.cs.Berkeley.edu (server)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Client and server are 3000 miles apart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D9F6DC-BA6B-6848-B135-B9E71A88B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17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5218</TotalTime>
  <Words>515</Words>
  <Application>Microsoft Macintosh PowerPoint</Application>
  <PresentationFormat>Widescreen</PresentationFormat>
  <Paragraphs>159</Paragraphs>
  <Slides>12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ＭＳ Ｐゴシック</vt:lpstr>
      <vt:lpstr>游ゴシック</vt:lpstr>
      <vt:lpstr>游ゴシック Light</vt:lpstr>
      <vt:lpstr>Arial</vt:lpstr>
      <vt:lpstr>Calibri</vt:lpstr>
      <vt:lpstr>Calibri Light</vt:lpstr>
      <vt:lpstr>Times New Roman</vt:lpstr>
      <vt:lpstr>Wingdings</vt:lpstr>
      <vt:lpstr>Office Theme</vt:lpstr>
      <vt:lpstr>Visio</vt:lpstr>
      <vt:lpstr>TCP Part 3: Acknowledgements  (continued) Delayed ACKs and Nagle’s rule</vt:lpstr>
      <vt:lpstr>Takeaways</vt:lpstr>
      <vt:lpstr>Rules for sending Acknowledgments</vt:lpstr>
      <vt:lpstr>Observing delayed acknowledgements</vt:lpstr>
      <vt:lpstr>Observing delayed acknowledgements</vt:lpstr>
      <vt:lpstr>Why 3 segments per character?</vt:lpstr>
      <vt:lpstr>Delayed acknowledgement</vt:lpstr>
      <vt:lpstr> </vt:lpstr>
      <vt:lpstr>Observing Nagle’s rule</vt:lpstr>
      <vt:lpstr>Observing Nagle’s rule</vt:lpstr>
      <vt:lpstr>Observing Nagle’s rule</vt:lpstr>
      <vt:lpstr>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 Addresses</dc:title>
  <dc:creator>Jorg Liebeherr</dc:creator>
  <cp:lastModifiedBy>Jorg Liebeherr</cp:lastModifiedBy>
  <cp:revision>110</cp:revision>
  <dcterms:created xsi:type="dcterms:W3CDTF">2020-08-14T14:05:07Z</dcterms:created>
  <dcterms:modified xsi:type="dcterms:W3CDTF">2020-11-04T17:54:53Z</dcterms:modified>
</cp:coreProperties>
</file>