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673" r:id="rId3"/>
    <p:sldId id="498" r:id="rId4"/>
    <p:sldId id="499" r:id="rId5"/>
    <p:sldId id="500" r:id="rId6"/>
    <p:sldId id="501" r:id="rId7"/>
    <p:sldId id="509" r:id="rId8"/>
    <p:sldId id="502" r:id="rId9"/>
    <p:sldId id="5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120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9AB4DC-E396-5440-8CE0-9255B3299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042503-49D2-224E-9ADB-9A143A99CBB7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46C9956A-53F0-574A-A27A-1C3A949EA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B24DF292-1E91-F94F-AFB0-4ADCC18EB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41C02D-8030-A34C-A70D-E84A774C4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C8A7C8-2613-7D4B-9EF6-2E99F42C5C09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806D27C3-1DD7-D24D-9020-06A54DCAE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05250D94-E5C3-5648-8160-0AE5E61E6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2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70E3D7-3E95-9D48-B87C-534743F00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89465D-48C2-3D4B-8786-8C57565FC37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3570" name="Rectangle 2">
            <a:extLst>
              <a:ext uri="{FF2B5EF4-FFF2-40B4-BE49-F238E27FC236}">
                <a16:creationId xmlns:a16="http://schemas.microsoft.com/office/drawing/2014/main" id="{BD5D5068-5328-1340-AE7F-5155203F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9FC53B27-7490-E947-A6E8-70EEC5FE7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14A949-B50E-6849-A462-A75C07F25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D0DF7B-9AB8-7A4E-B54C-B0B9522A8062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A493EF06-899E-0244-8D80-669CF7A86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F9E4C86F-5D28-7A4C-AD74-EB1572CC2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D551CC-B66F-3C4E-A247-CBC50EF0C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64283D-7091-0E47-81BA-9D7C097964F4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02" name="Rectangle 2">
            <a:extLst>
              <a:ext uri="{FF2B5EF4-FFF2-40B4-BE49-F238E27FC236}">
                <a16:creationId xmlns:a16="http://schemas.microsoft.com/office/drawing/2014/main" id="{5BBE69B7-52BD-5242-BB03-C06A4BB1D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2E9DAFD3-7200-3E41-AA62-F221DB848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2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156AE6-3F5B-A943-96F5-825C22E2E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0635DC-746C-5D4C-B897-DA7D115859D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id="{A89BEC06-DB9A-0C45-A9F9-D49410153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7667" name="Rectangle 3">
            <a:extLst>
              <a:ext uri="{FF2B5EF4-FFF2-40B4-BE49-F238E27FC236}">
                <a16:creationId xmlns:a16="http://schemas.microsoft.com/office/drawing/2014/main" id="{4AE40F62-CE54-DE4B-9909-7BA4BB89E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87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51C7B-4EBE-DC4A-8879-2C057B35D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11163" y="712788"/>
            <a:ext cx="6480175" cy="36464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BF5A4-68ED-B749-BB4F-D10741101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RFC 6298: 5.  Managing the RTO Timer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791E-67F7-0D4E-9209-A7E170332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F06078-8D6B-9B45-9944-4C4F3C83E8DC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6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5: Error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70F4C-FEBB-FC44-A124-C77C4150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Adaptive retransmission timeout</a:t>
            </a:r>
          </a:p>
          <a:p>
            <a:r>
              <a:rPr lang="en-US" dirty="0"/>
              <a:t>Determination of  the value for the retransmission timeout (RTO)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8E5EF-697E-6D49-8272-1E055B79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D724EB0C-EE29-7548-9F76-74335509F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Error control in TCP</a:t>
            </a:r>
          </a:p>
        </p:txBody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BF5143C2-56DF-F94D-85BA-9B908C6C7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TCP maintains a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>
                <a:solidFill>
                  <a:srgbClr val="C00000"/>
                </a:solidFill>
                <a:cs typeface="+mn-cs"/>
              </a:rPr>
              <a:t>etransmission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  <a:cs typeface="+mn-cs"/>
              </a:rPr>
              <a:t>imer  </a:t>
            </a:r>
            <a:r>
              <a:rPr lang="en-US" dirty="0">
                <a:cs typeface="+mn-cs"/>
              </a:rPr>
              <a:t>for each connection: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timer is started during a transmission. A timeout causes a retransmission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TCP couples error control and congestion control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cs typeface="+mn-cs"/>
              </a:rPr>
              <a:t>(i.e., it often assumes that errors are caused by congestion)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Retransmission mechanism is part of congestion control algorithm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Here: </a:t>
            </a:r>
            <a:r>
              <a:rPr lang="en-US" dirty="0">
                <a:cs typeface="+mn-cs"/>
              </a:rPr>
              <a:t>How to set the timeout value of the retransmission timer?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2D5D8-9484-9841-8981-5ED89633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66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80484B91-3B22-4847-8601-66F3A2C9E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retransmission </a:t>
            </a:r>
            <a:r>
              <a:rPr lang="en-US" dirty="0"/>
              <a:t>t</a:t>
            </a:r>
            <a:r>
              <a:rPr lang="en-US" dirty="0">
                <a:cs typeface="+mj-cs"/>
              </a:rPr>
              <a:t>imer</a:t>
            </a:r>
          </a:p>
        </p:txBody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8A8EFAA3-AC15-B945-B95F-6250A2647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  <a:tabLst>
                <a:tab pos="4627563" algn="l"/>
                <a:tab pos="5661025" algn="l"/>
              </a:tabLst>
              <a:defRPr/>
            </a:pPr>
            <a:r>
              <a:rPr lang="en-US" dirty="0"/>
              <a:t>The setting of the retransmission timer is crucial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Timeout value too small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	results in unnecessary retransmissions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Timeout value too large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	long waiting time before a retransmission </a:t>
            </a:r>
            <a:br>
              <a:rPr lang="en-US" dirty="0"/>
            </a:br>
            <a:r>
              <a:rPr lang="en-US" dirty="0"/>
              <a:t> 	can be issued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endParaRPr lang="en-US" dirty="0"/>
          </a:p>
          <a:p>
            <a:pPr lvl="1">
              <a:tabLst>
                <a:tab pos="4627563" algn="l"/>
                <a:tab pos="5661025" algn="l"/>
              </a:tabLst>
              <a:defRPr/>
            </a:pPr>
            <a:r>
              <a:rPr lang="en-US" dirty="0"/>
              <a:t>TCP operates over short distances and long distances</a:t>
            </a:r>
          </a:p>
          <a:p>
            <a:pPr lvl="2">
              <a:tabLst>
                <a:tab pos="4627563" algn="l"/>
                <a:tab pos="5661025" algn="l"/>
              </a:tabLst>
              <a:defRPr/>
            </a:pPr>
            <a:r>
              <a:rPr lang="en-US" dirty="0"/>
              <a:t>Client and server on same host: very short distance</a:t>
            </a:r>
          </a:p>
          <a:p>
            <a:pPr lvl="2">
              <a:tabLst>
                <a:tab pos="4627563" algn="l"/>
                <a:tab pos="5661025" algn="l"/>
              </a:tabLst>
              <a:defRPr/>
            </a:pPr>
            <a:r>
              <a:rPr lang="en-US" dirty="0"/>
              <a:t>Client and server in different continents: very long distance</a:t>
            </a:r>
          </a:p>
          <a:p>
            <a:pPr lvl="1">
              <a:tabLst>
                <a:tab pos="4627563" algn="l"/>
                <a:tab pos="5661025" algn="l"/>
              </a:tabLst>
              <a:defRPr/>
            </a:pPr>
            <a:r>
              <a:rPr lang="en-US" dirty="0"/>
              <a:t>Delays in the network are variable</a:t>
            </a:r>
          </a:p>
          <a:p>
            <a:pPr marL="457200" lvl="1" indent="0">
              <a:buNone/>
              <a:tabLst>
                <a:tab pos="4627563" algn="l"/>
                <a:tab pos="5661025" algn="l"/>
              </a:tabLst>
              <a:defRPr/>
            </a:pPr>
            <a:endParaRPr lang="en-US" dirty="0">
              <a:solidFill>
                <a:srgbClr val="C00000"/>
              </a:solidFill>
              <a:sym typeface="Wingdings" pitchFamily="2" charset="2"/>
            </a:endParaRPr>
          </a:p>
          <a:p>
            <a:pPr marL="457200" lvl="1" indent="0">
              <a:buNone/>
              <a:tabLst>
                <a:tab pos="4627563" algn="l"/>
                <a:tab pos="5661025" algn="l"/>
              </a:tabLst>
              <a:defRPr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</a:rPr>
              <a:t>Retransmission timers must be adaptive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7C63D-2115-F643-A99B-8AF39B7D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:a16="http://schemas.microsoft.com/office/drawing/2014/main" id="{AD15B458-BD15-FA4C-A192-A4BBD3991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Roundtrip </a:t>
            </a:r>
            <a:r>
              <a:rPr lang="en-US" dirty="0"/>
              <a:t>t</a:t>
            </a:r>
            <a:r>
              <a:rPr lang="en-US" dirty="0">
                <a:cs typeface="+mj-cs"/>
              </a:rPr>
              <a:t>ime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easurements</a:t>
            </a:r>
          </a:p>
        </p:txBody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2361B0A3-96B1-5E44-B99B-BD7C6E424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8915400" cy="1350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The retransmission mechanism of TCP is adaptive </a:t>
            </a:r>
          </a:p>
          <a:p>
            <a:pPr>
              <a:defRPr/>
            </a:pPr>
            <a:r>
              <a:rPr lang="en-US" dirty="0">
                <a:cs typeface="+mn-cs"/>
              </a:rPr>
              <a:t>The retransmission timers are set based on round-trip time (RTT) measurements that TCP performs</a:t>
            </a:r>
          </a:p>
        </p:txBody>
      </p:sp>
      <p:graphicFrame>
        <p:nvGraphicFramePr>
          <p:cNvPr id="81924" name="Object 4">
            <a:extLst>
              <a:ext uri="{FF2B5EF4-FFF2-40B4-BE49-F238E27FC236}">
                <a16:creationId xmlns:a16="http://schemas.microsoft.com/office/drawing/2014/main" id="{58232DC1-7523-1A42-A1D5-852638C9D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33245"/>
              </p:ext>
            </p:extLst>
          </p:nvPr>
        </p:nvGraphicFramePr>
        <p:xfrm>
          <a:off x="7086600" y="3124200"/>
          <a:ext cx="4686300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7308360" imgH="5595210" progId="Visio.Drawing.11">
                  <p:embed/>
                </p:oleObj>
              </mc:Choice>
              <mc:Fallback>
                <p:oleObj name="Visio" r:id="rId4" imgW="7308360" imgH="5595210" progId="Visio.Drawing.11">
                  <p:embed/>
                  <p:pic>
                    <p:nvPicPr>
                      <p:cNvPr id="81924" name="Object 4">
                        <a:extLst>
                          <a:ext uri="{FF2B5EF4-FFF2-40B4-BE49-F238E27FC236}">
                            <a16:creationId xmlns:a16="http://schemas.microsoft.com/office/drawing/2014/main" id="{58232DC1-7523-1A42-A1D5-852638C9D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124200"/>
                        <a:ext cx="4686300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49" name="Rectangle 5">
            <a:extLst>
              <a:ext uri="{FF2B5EF4-FFF2-40B4-BE49-F238E27FC236}">
                <a16:creationId xmlns:a16="http://schemas.microsoft.com/office/drawing/2014/main" id="{4840B20E-3BEB-164A-AE1B-17935A23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5638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Measurement: 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Time difference between transmission of a segment and receipt of ACK for that segment</a:t>
            </a: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(Note: TCP does not ACK each segment)</a:t>
            </a:r>
          </a:p>
          <a:p>
            <a:pPr lvl="1">
              <a:defRPr/>
            </a:pP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Only one measurement is done at a time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Next measurement starts, when the previous measurement is completed</a:t>
            </a: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695CC-52DD-9346-873B-C98FE4C9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91E5356B-F069-2148-A26C-2659308C5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Roundtrip </a:t>
            </a:r>
            <a:r>
              <a:rPr lang="en-US" dirty="0"/>
              <a:t>t</a:t>
            </a:r>
            <a:r>
              <a:rPr lang="en-US" dirty="0">
                <a:cs typeface="+mj-cs"/>
              </a:rPr>
              <a:t>ime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easurements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DF0CDE51-E116-3544-9D8E-AF54ECD6C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993640"/>
          </a:xfrm>
        </p:spPr>
        <p:txBody>
          <a:bodyPr>
            <a:normAutofit/>
          </a:bodyPr>
          <a:lstStyle/>
          <a:p>
            <a:pPr>
              <a:tabLst>
                <a:tab pos="2460625" algn="l"/>
                <a:tab pos="5661025" algn="l"/>
              </a:tabLst>
            </a:pPr>
            <a:r>
              <a:rPr lang="en-US" altLang="en-US" sz="2400" dirty="0"/>
              <a:t>Retransmission timer is set to </a:t>
            </a:r>
            <a:r>
              <a:rPr lang="en-US" altLang="en-US" sz="2400" dirty="0">
                <a:solidFill>
                  <a:srgbClr val="C00000"/>
                </a:solidFill>
              </a:rPr>
              <a:t>retransmission timeout (RTO) </a:t>
            </a:r>
            <a:r>
              <a:rPr lang="en-US" altLang="en-US" sz="2400" dirty="0"/>
              <a:t>value</a:t>
            </a:r>
          </a:p>
          <a:p>
            <a:pPr>
              <a:tabLst>
                <a:tab pos="2460625" algn="l"/>
                <a:tab pos="5661025" algn="l"/>
              </a:tabLst>
            </a:pPr>
            <a:r>
              <a:rPr lang="en-US" altLang="en-US" sz="2400" dirty="0"/>
              <a:t>RTO is calculated based on the </a:t>
            </a:r>
            <a:r>
              <a:rPr lang="en-US" altLang="en-US" sz="2400" i="1" dirty="0"/>
              <a:t>RTT</a:t>
            </a:r>
            <a:r>
              <a:rPr lang="en-US" altLang="en-US" sz="2400" dirty="0"/>
              <a:t> measurements</a:t>
            </a:r>
          </a:p>
          <a:p>
            <a:pPr>
              <a:tabLst>
                <a:tab pos="2460625" algn="l"/>
                <a:tab pos="5661025" algn="l"/>
              </a:tabLst>
            </a:pPr>
            <a:endParaRPr lang="en-US" altLang="en-US" sz="2400" dirty="0"/>
          </a:p>
          <a:p>
            <a:pPr>
              <a:tabLst>
                <a:tab pos="2460625" algn="l"/>
                <a:tab pos="5661025" algn="l"/>
              </a:tabLst>
            </a:pPr>
            <a:r>
              <a:rPr lang="en-US" altLang="en-US" sz="2400" dirty="0"/>
              <a:t>Suppose the measurements are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RTT</a:t>
            </a: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RTT</a:t>
            </a: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RTT</a:t>
            </a: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 ,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….</a:t>
            </a:r>
            <a:endParaRPr lang="en-US" altLang="en-US" sz="2400" dirty="0"/>
          </a:p>
          <a:p>
            <a:pPr>
              <a:tabLst>
                <a:tab pos="2460625" algn="l"/>
                <a:tab pos="5661025" algn="l"/>
              </a:tabLst>
            </a:pPr>
            <a:r>
              <a:rPr lang="en-US" altLang="en-US" sz="2400" dirty="0"/>
              <a:t>The RTT measurements are smoothed by the following estimators </a:t>
            </a:r>
            <a:r>
              <a:rPr lang="en-US" altLang="en-US" sz="2400" i="1" dirty="0" err="1"/>
              <a:t>srtt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rttvar</a:t>
            </a:r>
            <a:r>
              <a:rPr lang="en-US" altLang="en-US" sz="2400" dirty="0"/>
              <a:t>:</a:t>
            </a:r>
          </a:p>
          <a:p>
            <a:pPr>
              <a:buNone/>
              <a:tabLst>
                <a:tab pos="2460625" algn="l"/>
                <a:tab pos="5661025" algn="l"/>
              </a:tabLst>
            </a:pPr>
            <a:r>
              <a:rPr lang="en-US" altLang="en-US" sz="2400" i="1" dirty="0"/>
              <a:t>		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srtt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  <a:sym typeface="Math1" pitchFamily="2" charset="2"/>
              </a:rPr>
              <a:t>a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RTT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 + (1-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  <a:sym typeface="Math1" pitchFamily="2" charset="2"/>
              </a:rPr>
              <a:t>a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) srtt</a:t>
            </a: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n-1</a:t>
            </a:r>
          </a:p>
          <a:p>
            <a:pPr>
              <a:buNone/>
              <a:tabLst>
                <a:tab pos="2460625" algn="l"/>
                <a:tab pos="5661025" algn="l"/>
              </a:tabLst>
            </a:pP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rttvar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  <a:sym typeface="Math1" pitchFamily="2" charset="2"/>
              </a:rPr>
              <a:t>b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( | 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RTT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- srtt</a:t>
            </a: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n-1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| ) + (1-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  <a:sym typeface="Math1" pitchFamily="2" charset="2"/>
              </a:rPr>
              <a:t>b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) rttvar</a:t>
            </a:r>
            <a:r>
              <a:rPr lang="en-US" altLang="en-US" sz="2400" i="1" baseline="-25000" dirty="0">
                <a:solidFill>
                  <a:schemeClr val="accent5">
                    <a:lumMod val="75000"/>
                  </a:schemeClr>
                </a:solidFill>
              </a:rPr>
              <a:t>n-1</a:t>
            </a:r>
            <a:endParaRPr lang="en-US" alt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  <a:tabLst>
                <a:tab pos="2460625" algn="l"/>
                <a:tab pos="5661025" algn="l"/>
              </a:tabLst>
            </a:pP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RTO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srtt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+ 4 </a:t>
            </a:r>
            <a:r>
              <a:rPr lang="en-US" altLang="en-US" sz="2400" i="1" dirty="0" err="1">
                <a:solidFill>
                  <a:schemeClr val="accent5">
                    <a:lumMod val="75000"/>
                  </a:schemeClr>
                </a:solidFill>
              </a:rPr>
              <a:t>rttvar</a:t>
            </a:r>
            <a:r>
              <a:rPr lang="en-US" altLang="en-US" sz="2400" i="1" baseline="-25000" dirty="0" err="1">
                <a:solidFill>
                  <a:schemeClr val="accent5">
                    <a:lumMod val="75000"/>
                  </a:schemeClr>
                </a:solidFill>
              </a:rPr>
              <a:t>n</a:t>
            </a:r>
            <a:endParaRPr lang="en-US" altLang="en-US" sz="2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  <a:tabLst>
                <a:tab pos="2460625" algn="l"/>
                <a:tab pos="5661025" algn="l"/>
              </a:tabLst>
            </a:pPr>
            <a:endParaRPr lang="en-US" altLang="en-US" sz="2400" i="1" dirty="0"/>
          </a:p>
          <a:p>
            <a:pPr>
              <a:tabLst>
                <a:tab pos="2460625" algn="l"/>
                <a:tab pos="5661025" algn="l"/>
              </a:tabLst>
            </a:pPr>
            <a:r>
              <a:rPr lang="en-US" altLang="en-US" sz="2400" dirty="0"/>
              <a:t>Gains are set to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  <a:sym typeface="Math1" pitchFamily="2" charset="2"/>
              </a:rPr>
              <a:t>a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=1/4 </a:t>
            </a:r>
            <a:r>
              <a:rPr lang="en-US" altLang="en-US" sz="2400" dirty="0"/>
              <a:t>and 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  <a:sym typeface="Math1" pitchFamily="2" charset="2"/>
              </a:rPr>
              <a:t>b</a:t>
            </a: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</a:rPr>
              <a:t> =1/8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tabLst>
                <a:tab pos="2460625" algn="l"/>
                <a:tab pos="5661025" algn="l"/>
              </a:tabLst>
            </a:pPr>
            <a:r>
              <a:rPr lang="en-US" altLang="en-US" sz="2400" dirty="0"/>
              <a:t>If RTO is less than 1 second, it should be rounded up to 1 second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05DC8-4866-DA40-ACA5-4AD77503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>
            <a:extLst>
              <a:ext uri="{FF2B5EF4-FFF2-40B4-BE49-F238E27FC236}">
                <a16:creationId xmlns:a16="http://schemas.microsoft.com/office/drawing/2014/main" id="{B8B1035F-3669-444B-B923-F4A55C6DE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Roundtrip time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easurements: </a:t>
            </a:r>
            <a:r>
              <a:rPr lang="en-US" dirty="0">
                <a:solidFill>
                  <a:srgbClr val="C00000"/>
                </a:solidFill>
                <a:cs typeface="+mj-cs"/>
              </a:rPr>
              <a:t>initial values</a:t>
            </a:r>
          </a:p>
        </p:txBody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77AA816B-D0B3-FF4F-9C03-30F6CDAD1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460625" algn="l"/>
                <a:tab pos="5661025" algn="l"/>
              </a:tabLst>
              <a:defRPr/>
            </a:pPr>
            <a:endParaRPr lang="en-US" dirty="0">
              <a:cs typeface="+mn-cs"/>
            </a:endParaRPr>
          </a:p>
          <a:p>
            <a:pPr>
              <a:tabLst>
                <a:tab pos="2460625" algn="l"/>
                <a:tab pos="5661025" algn="l"/>
              </a:tabLst>
              <a:defRPr/>
            </a:pPr>
            <a:r>
              <a:rPr lang="en-US" dirty="0">
                <a:cs typeface="+mn-cs"/>
              </a:rPr>
              <a:t>Value of RTO before first RTT measurement:</a:t>
            </a:r>
            <a:r>
              <a:rPr lang="en-US" i="1" dirty="0">
                <a:cs typeface="+mn-cs"/>
              </a:rPr>
              <a:t> RTO = 1 sec</a:t>
            </a:r>
          </a:p>
          <a:p>
            <a:pPr>
              <a:tabLst>
                <a:tab pos="2460625" algn="l"/>
                <a:tab pos="5661025" algn="l"/>
              </a:tabLst>
              <a:defRPr/>
            </a:pPr>
            <a:endParaRPr lang="en-US" dirty="0">
              <a:cs typeface="+mn-cs"/>
            </a:endParaRPr>
          </a:p>
          <a:p>
            <a:pPr>
              <a:tabLst>
                <a:tab pos="2460625" algn="l"/>
                <a:tab pos="5661025" algn="l"/>
              </a:tabLst>
              <a:defRPr/>
            </a:pPr>
            <a:r>
              <a:rPr lang="en-US" dirty="0">
                <a:cs typeface="+mn-cs"/>
              </a:rPr>
              <a:t>For the first RTT measurement</a:t>
            </a:r>
          </a:p>
          <a:p>
            <a:pPr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>
                <a:cs typeface="+mn-cs"/>
              </a:rPr>
              <a:t>		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srtt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1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= RTT </a:t>
            </a:r>
            <a:b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	rttvar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1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= RTT / 2</a:t>
            </a:r>
          </a:p>
          <a:p>
            <a:pPr>
              <a:buNone/>
              <a:tabLst>
                <a:tab pos="2460625" algn="l"/>
                <a:tab pos="5661025" algn="l"/>
              </a:tabLst>
              <a:defRPr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		RTO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1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= srtt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1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+ 4 rttvar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1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>
              <a:buNone/>
              <a:tabLst>
                <a:tab pos="2460625" algn="l"/>
                <a:tab pos="5661025" algn="l"/>
              </a:tabLst>
              <a:defRPr/>
            </a:pPr>
            <a:endParaRPr lang="en-US" i="1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1CFEE-652C-C34F-83CD-85E0E33F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50531A2C-06FB-CD47-923C-C1EE6862E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Karn</a:t>
            </a:r>
            <a:r>
              <a:rPr lang="ja-JP" altLang="en-US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2262F5DF-9496-E549-B9A4-C2A189BDB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5105400" cy="33686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If an ACK for a retransmitted segment is received, the sender cannot tell if the ACK belongs to the original or the retransmission.</a:t>
            </a:r>
            <a:r>
              <a:rPr lang="en-US" sz="2400" dirty="0">
                <a:cs typeface="+mn-cs"/>
              </a:rPr>
              <a:t>	</a:t>
            </a:r>
          </a:p>
        </p:txBody>
      </p:sp>
      <p:graphicFrame>
        <p:nvGraphicFramePr>
          <p:cNvPr id="88068" name="Object 4">
            <a:extLst>
              <a:ext uri="{FF2B5EF4-FFF2-40B4-BE49-F238E27FC236}">
                <a16:creationId xmlns:a16="http://schemas.microsoft.com/office/drawing/2014/main" id="{81C2166C-2315-C74E-B169-AFE4CC1B2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35779"/>
              </p:ext>
            </p:extLst>
          </p:nvPr>
        </p:nvGraphicFramePr>
        <p:xfrm>
          <a:off x="6705600" y="1524000"/>
          <a:ext cx="37846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7032150" imgH="5695380" progId="Visio.Drawing.11">
                  <p:embed/>
                </p:oleObj>
              </mc:Choice>
              <mc:Fallback>
                <p:oleObj name="Visio" r:id="rId4" imgW="7032150" imgH="5695380" progId="Visio.Drawing.11">
                  <p:embed/>
                  <p:pic>
                    <p:nvPicPr>
                      <p:cNvPr id="88068" name="Object 4">
                        <a:extLst>
                          <a:ext uri="{FF2B5EF4-FFF2-40B4-BE49-F238E27FC236}">
                            <a16:creationId xmlns:a16="http://schemas.microsoft.com/office/drawing/2014/main" id="{81C2166C-2315-C74E-B169-AFE4CC1B29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524000"/>
                        <a:ext cx="3784600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6645" name="Rectangle 5">
            <a:extLst>
              <a:ext uri="{FF2B5EF4-FFF2-40B4-BE49-F238E27FC236}">
                <a16:creationId xmlns:a16="http://schemas.microsoft.com/office/drawing/2014/main" id="{331EB1BC-9829-7B43-8658-997B31B6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944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>
            <a:lvl1pPr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Karn</a:t>
            </a:r>
            <a:r>
              <a:rPr lang="ja-JP" altLang="en-US" i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Algorithm:</a:t>
            </a:r>
          </a:p>
          <a:p>
            <a:pPr lvl="1"/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</a:t>
            </a:r>
            <a:r>
              <a:rPr lang="en-US" altLang="ja-JP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 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srtt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any segments that have been retransmitted.</a:t>
            </a:r>
          </a:p>
          <a:p>
            <a:pPr lvl="1"/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time when TCP retransmits, perform the update:</a:t>
            </a:r>
          </a:p>
          <a:p>
            <a:pPr lvl="1"/>
            <a:b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RTO</a:t>
            </a:r>
            <a:r>
              <a:rPr lang="en-US" altLang="en-US" sz="280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min ( 2 </a:t>
            </a: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RTO</a:t>
            </a:r>
            <a:r>
              <a:rPr lang="en-US" altLang="en-US" sz="2800" baseline="-250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64)</a:t>
            </a:r>
            <a:r>
              <a:rPr lang="en-US" altLang="en-US" sz="2800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(exponential </a:t>
            </a:r>
            <a:r>
              <a:rPr lang="en-US" altLang="en-US" i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backoff</a:t>
            </a:r>
            <a:r>
              <a:rPr lang="en-US" altLang="en-US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en-US" altLang="en-US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a (configurable) number of retransmissions, TCP gives 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D54D8-ABDE-7847-8FAD-DEEF7D8F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0E03-D073-5B4B-87C8-8E697E28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Managing the RTO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95C-1AAA-174C-9CE0-35C1E822B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Recommended implementation has one timer per connection</a:t>
            </a:r>
            <a:br>
              <a:rPr lang="en-US" altLang="en-US" dirty="0"/>
            </a:br>
            <a:r>
              <a:rPr lang="en-US" altLang="en-US" dirty="0"/>
              <a:t>(Some systems have one RTO timer for each segment)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Start RTO </a:t>
            </a:r>
            <a:r>
              <a:rPr lang="en-US" altLang="en-US" dirty="0"/>
              <a:t>timer (set to RTO value), when a segment is transmitted and timer is not running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Restart RTO timer,</a:t>
            </a:r>
            <a:r>
              <a:rPr lang="en-US" altLang="en-US" dirty="0"/>
              <a:t> if ACK is received for new data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Stop RTO timer, </a:t>
            </a:r>
            <a:r>
              <a:rPr lang="en-US" altLang="en-US" dirty="0"/>
              <a:t>when  all data is acknowledged </a:t>
            </a:r>
          </a:p>
          <a:p>
            <a:endParaRPr lang="en-US" altLang="en-US" dirty="0"/>
          </a:p>
          <a:p>
            <a:r>
              <a:rPr lang="en-US" altLang="en-US" dirty="0"/>
              <a:t>When timer expires, retransmit first unacknowledged segment</a:t>
            </a:r>
          </a:p>
          <a:p>
            <a:r>
              <a:rPr lang="en-US" altLang="en-US" dirty="0"/>
              <a:t>Use </a:t>
            </a:r>
            <a:r>
              <a:rPr lang="en-US" altLang="en-US" dirty="0" err="1"/>
              <a:t>Karn’s</a:t>
            </a:r>
            <a:r>
              <a:rPr lang="en-US" altLang="en-US" dirty="0"/>
              <a:t> algorithm and </a:t>
            </a:r>
            <a:r>
              <a:rPr lang="en-US" altLang="en-US" dirty="0">
                <a:solidFill>
                  <a:srgbClr val="C00000"/>
                </a:solidFill>
              </a:rPr>
              <a:t>restart RTO timer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FE9B0-F37D-5844-A614-65CA0B8B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300</Words>
  <Application>Microsoft Macintosh PowerPoint</Application>
  <PresentationFormat>Widescreen</PresentationFormat>
  <Paragraphs>87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游ゴシック Light</vt:lpstr>
      <vt:lpstr>Arial</vt:lpstr>
      <vt:lpstr>Calibri</vt:lpstr>
      <vt:lpstr>Calibri Light</vt:lpstr>
      <vt:lpstr>Math1</vt:lpstr>
      <vt:lpstr>Symbol</vt:lpstr>
      <vt:lpstr>Times New Roman</vt:lpstr>
      <vt:lpstr>Wingdings</vt:lpstr>
      <vt:lpstr>Office Theme</vt:lpstr>
      <vt:lpstr>Visio</vt:lpstr>
      <vt:lpstr>TCP Part 5: Error Control</vt:lpstr>
      <vt:lpstr>Takeaways</vt:lpstr>
      <vt:lpstr>Error control in TCP</vt:lpstr>
      <vt:lpstr>TCP retransmission timer</vt:lpstr>
      <vt:lpstr>Roundtrip time measurements</vt:lpstr>
      <vt:lpstr>Roundtrip time measurements</vt:lpstr>
      <vt:lpstr>Roundtrip time measurements: initial values</vt:lpstr>
      <vt:lpstr>Karn’s algorithm</vt:lpstr>
      <vt:lpstr>Managing the RTO timer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113</cp:revision>
  <dcterms:created xsi:type="dcterms:W3CDTF">2020-08-14T14:05:07Z</dcterms:created>
  <dcterms:modified xsi:type="dcterms:W3CDTF">2020-11-04T21:31:55Z</dcterms:modified>
</cp:coreProperties>
</file>