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514" r:id="rId2"/>
    <p:sldId id="456" r:id="rId3"/>
    <p:sldId id="478" r:id="rId4"/>
    <p:sldId id="505" r:id="rId5"/>
    <p:sldId id="458" r:id="rId6"/>
    <p:sldId id="459" r:id="rId7"/>
    <p:sldId id="460" r:id="rId8"/>
    <p:sldId id="461" r:id="rId9"/>
    <p:sldId id="462" r:id="rId10"/>
    <p:sldId id="475" r:id="rId11"/>
    <p:sldId id="464" r:id="rId12"/>
    <p:sldId id="465" r:id="rId13"/>
    <p:sldId id="466" r:id="rId14"/>
    <p:sldId id="467" r:id="rId15"/>
    <p:sldId id="468" r:id="rId16"/>
    <p:sldId id="469" r:id="rId17"/>
    <p:sldId id="470" r:id="rId18"/>
  </p:sldIdLst>
  <p:sldSz cx="9144000" cy="6858000" type="overhead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howGuides="1">
      <p:cViewPr varScale="1">
        <p:scale>
          <a:sx n="115" d="100"/>
          <a:sy n="115" d="100"/>
        </p:scale>
        <p:origin x="1464" y="200"/>
      </p:cViewPr>
      <p:guideLst>
        <p:guide orient="horz" pos="288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352"/>
    </p:cViewPr>
  </p:sorterViewPr>
  <p:notesViewPr>
    <p:cSldViewPr showGuides="1">
      <p:cViewPr varScale="1">
        <p:scale>
          <a:sx n="85" d="100"/>
          <a:sy n="85" d="100"/>
        </p:scale>
        <p:origin x="-187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1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14D19C3-F116-0343-9B43-363C20228C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833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92CF95-8126-2A4F-B63A-E3CC4B728C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289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D6162F8-6177-F849-8ED0-36ABF2A444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2250"/>
            <a:ext cx="32083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8851FF-A404-004F-AB09-FF50D1B257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112250"/>
            <a:ext cx="312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67A6580-39D4-5F4C-B642-A67D13010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1431B5-74A7-904F-B7EC-9266B983F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833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F1BF8C3-D49A-EC4B-907B-9F98CB1984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71950" y="0"/>
            <a:ext cx="31289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7C3F897-2B4E-674C-9724-39BBF186AA9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12788"/>
            <a:ext cx="4864100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2752A61-4A87-7B43-8EF3-60B2227181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613" y="4595813"/>
            <a:ext cx="5375275" cy="427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8422CC3-58C7-CC46-A958-04867A3C36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2083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95E74EC-2051-2541-BC8C-5661F379E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1950" y="9112250"/>
            <a:ext cx="312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DEF8714-1645-F94E-8A5E-929BAB7F5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E576097A-C652-6A49-A487-D93A520C0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FEEC8F-FAE0-2244-8CB4-1D10005FEB74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1B6DAD75-C6ED-9240-A129-FBA43522A3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64899" name="Rectangle 3">
            <a:extLst>
              <a:ext uri="{FF2B5EF4-FFF2-40B4-BE49-F238E27FC236}">
                <a16:creationId xmlns:a16="http://schemas.microsoft.com/office/drawing/2014/main" id="{363B8D1A-44A2-2C45-9FB2-246DCD67E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6EEEF66C-71BF-FB44-BB60-F70D424216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5EC720-05D8-5C4F-82C6-A3B17A46518D}" type="slidenum">
              <a:rPr lang="en-US" altLang="en-US" sz="1300" smtClean="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72F95838-6820-3A4E-8DB9-A18E9B7F1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D9D95D38-3259-B54C-918F-0C525891C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58ED8CF7-0137-3140-AE04-260E4F19FD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C518815-AD1E-804F-B332-4773C7B6EF11}" type="slidenum">
              <a:rPr lang="en-US" altLang="en-US" sz="1300" smtClean="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89FB7D8-A8A3-5247-B457-5F46F7E5B1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82F0BC28-8A42-9D40-A152-1E918BF9C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sysctl</a:t>
            </a:r>
            <a:r>
              <a:rPr lang="en-US" dirty="0"/>
              <a:t> -a 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8CDCC919-32C7-E345-94C6-E61008C0C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8772B2-C9BC-F142-B291-1BC704638CBF}" type="slidenum">
              <a:rPr lang="en-US" altLang="en-US" sz="1300" smtClean="0"/>
              <a:pPr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996684F-F421-B04A-A559-0D818DF57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49E0D035-49D7-3A4A-9032-F1A3768B5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4D4EC6CA-5BF5-4144-8E74-514474F053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7BCAF9-D810-C74C-8820-78E236E6E297}" type="slidenum">
              <a:rPr lang="en-US" altLang="en-US" sz="1300" smtClean="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47B409D6-67E5-C144-9A88-301A1B3D1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30C2BD71-C042-F645-85CD-9205FA646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54FA5D1F-706C-1547-9626-2BAE19CF3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CC4422F-CE07-204A-91AF-B314E9635C85}" type="slidenum">
              <a:rPr lang="en-US" altLang="en-US" sz="1300" smtClean="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19B7F48-44A2-6E4A-AD1A-57B579A90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FB674DD5-DEDE-B146-B753-B17B8017B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891A7560-0D61-B54D-B6D8-55AD08AAFC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48AC4AA-00FC-9044-8D59-4C3EDD014425}" type="slidenum">
              <a:rPr lang="en-US" altLang="en-US" sz="1300" smtClean="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8B22A45-27F6-0745-9ADA-94A963C52C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71EBE17B-EAD8-D64F-8329-31D369DE1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B5A922D2-F714-3C44-BB57-41EF655C0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C35FFCF-28AB-FB47-9B36-58A94130F103}" type="slidenum">
              <a:rPr lang="en-US" altLang="en-US" sz="1300" smtClean="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520AD338-A515-274B-A9FD-538B43A28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12F728D5-22C7-4342-82E1-8C0601AF8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41E5B563-5F8D-FF42-8A60-C7919E532D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5E311B7-F194-B949-9D70-845586DD8E69}" type="slidenum">
              <a:rPr lang="en-US" altLang="en-US" sz="1300" smtClean="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D1122EE4-F207-964B-A405-B21C7828BA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0B5BAF50-97D4-E843-992B-F7BD123F6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6FEC9080-23DC-6A4F-9A7C-99D64255A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A598E3-3132-2145-AF25-F41A929CF6AC}" type="slidenum">
              <a:rPr lang="en-US" altLang="en-US" sz="1300" smtClean="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E4D9BD3-6513-CE4A-88A6-3DDAD5E745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D09FA5F5-C909-6842-BDB8-DCBE91A8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AC2A7714-C1EB-D54F-992C-102C7DE245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77902B6-DE1B-DC45-83AA-947F39B7AE54}" type="slidenum">
              <a:rPr lang="en-US" altLang="en-US" sz="1300" smtClean="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9E0D3C1-914E-A049-AF85-1602E2412F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66947" name="Rectangle 3">
            <a:extLst>
              <a:ext uri="{FF2B5EF4-FFF2-40B4-BE49-F238E27FC236}">
                <a16:creationId xmlns:a16="http://schemas.microsoft.com/office/drawing/2014/main" id="{EF82DDF1-7EC3-A44C-9A8C-054050542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327CA96A-9E4A-834A-BE51-197A8E1BDC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DC174D4-FA66-7D4A-B2CB-2A0114269DA1}" type="slidenum">
              <a:rPr lang="en-US" altLang="en-US" sz="1300" smtClean="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C985847-8878-E94E-8BD9-1422E4E0CE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6856BC8F-97A9-9745-8256-B0FFC8DFA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5198C9AA-9E92-DC4C-8D65-E2DFF2B83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0BC55F-CAFB-C94E-8C3B-97CB555B21D5}" type="slidenum">
              <a:rPr lang="en-US" altLang="en-US" sz="1300" smtClean="0"/>
              <a:pPr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28B4794-4929-9749-8D5B-089CA2BFD4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7788F190-B641-FE45-97BA-D4FE07B1E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770D435A-0297-214E-8BAC-AABE77E9DD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6F498CE-1329-E24A-831F-4F9FDE2FE06E}" type="slidenum">
              <a:rPr lang="en-US" altLang="en-US" sz="1300" smtClean="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157D55A-8FFE-B04B-A8CA-470FD05A63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0019" name="Rectangle 3">
            <a:extLst>
              <a:ext uri="{FF2B5EF4-FFF2-40B4-BE49-F238E27FC236}">
                <a16:creationId xmlns:a16="http://schemas.microsoft.com/office/drawing/2014/main" id="{DBDC0109-0FAF-F84A-9A30-C7EB6D091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4AED0ADD-F69A-0C44-A8BD-B4AD71E723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7262996-6E7D-4B43-9830-0C6B95C40D70}" type="slidenum">
              <a:rPr lang="en-US" altLang="en-US" sz="1300" smtClean="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F14DCE4-73A8-F341-87CC-72D5B4E936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7FF0E86A-1CED-7243-B478-000BF7036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85CA148-3647-B649-BFF2-81C1450A3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BB7392-BCA1-8346-842F-82D8270C35C7}" type="slidenum">
              <a:rPr lang="en-US" altLang="en-US" sz="1300" smtClean="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61B9F16-7678-E541-9ADD-096A5A2BB3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F8701B2C-74C7-6641-9D7D-0F9CFDCFD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3388713B-0EC3-7845-8063-5A0ECDF8B3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93B47B1-439C-0F47-B012-DFEB8DAFFD27}" type="slidenum">
              <a:rPr lang="en-US" altLang="en-US" sz="1300" smtClean="0"/>
              <a:pPr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6CB22281-C0EB-8041-93E8-032EA9D4B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968C8BFB-5A28-DA43-A571-F06970CBB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53EECE5F-5255-D94C-B929-EAD3F8D31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2988"/>
            <a:ext cx="9144000" cy="74612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6D5CE-0CDA-4D48-B9C0-81946C0857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059F-1BED-F140-9878-06EA16440F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28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445983-8BCD-DB41-B25E-41507282A71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8399B-5D12-7D45-A29D-4D9A37AA1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97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247900" cy="60960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"/>
            <a:ext cx="6591300" cy="60960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853104-6F3B-7F41-85C4-3F4D794DED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E19EF-77B5-224A-BF63-1C27FBBB69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584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2520AE-B02A-9942-AFCF-BE9DD51FC7D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670FE-0B1F-3A44-9FB0-B8454D88F6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660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050447-50D6-324B-8596-2212230324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BE44B-C678-2745-9A0C-D1998E1A9A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17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381500" cy="23622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86200"/>
            <a:ext cx="4381500" cy="23622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1FE71-5E36-FA40-B1DD-FD64EC9FF1F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BB568-3C40-F741-9050-57B492AFF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87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CA988D-9FD5-604F-800B-F2F5FD4ABC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751E7-028F-6043-8139-04FFE80CC4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6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81304A-D348-484D-BA3F-EE5AD6F634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21219-3E95-8E44-8244-BB1FF07B7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89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E73CCE-95B0-B844-BFEF-8F3F3A26565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89CF2-BD43-0548-BCB6-6506D59A7A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00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E33855-32DF-E741-8502-C74E47EE313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70F28-5AD1-4A4B-943D-48D7726AD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04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A7F5D87-BF39-7F4E-8ED5-0FA73B0B2B4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34B05-3327-424C-8916-74787BC87B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19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458C48C-CE6D-E44A-BFB1-EB3745F6DAD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03F54-4976-6A44-A221-D27AD32BC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49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7A1B22-8A06-9544-B0FC-28E937A70D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D4F7-6713-D743-9B6A-3C95218E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45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DF28AE-9503-1547-8CAC-A9770CF72C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A4DBB-7D70-464B-9889-095386E8F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37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2BBF043-817E-B345-A5F3-0C1D2912D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52400"/>
            <a:ext cx="899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  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6A80C7-AB2B-CB47-AF65-255F3C57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8915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26" name="Rectangle 6">
            <a:extLst>
              <a:ext uri="{FF2B5EF4-FFF2-40B4-BE49-F238E27FC236}">
                <a16:creationId xmlns:a16="http://schemas.microsoft.com/office/drawing/2014/main" id="{060D4C90-F376-8F4A-A4B0-CE39F03940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F3CC58-1E6E-0E43-8A32-8E49423E7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6727" name="Rectangle 7">
            <a:extLst>
              <a:ext uri="{FF2B5EF4-FFF2-40B4-BE49-F238E27FC236}">
                <a16:creationId xmlns:a16="http://schemas.microsoft.com/office/drawing/2014/main" id="{231397BF-5D3C-E246-BDE7-465AD24E0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9144000" cy="74613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7D9A96DF-F720-C24A-905E-9452AE7901B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1915A3-4A3D-2E44-9937-BB5AA1F644C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AD2FD4CF-4BB6-7044-B8DE-7F74837420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 algn="ctr">
              <a:defRPr/>
            </a:pPr>
            <a:r>
              <a:rPr lang="en-US">
                <a:cs typeface="+mj-cs"/>
              </a:rPr>
              <a:t>TCP Congestion Control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121D41D9-2B62-FB4A-9BAE-AC8BA01019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3">
            <a:extLst>
              <a:ext uri="{FF2B5EF4-FFF2-40B4-BE49-F238E27FC236}">
                <a16:creationId xmlns:a16="http://schemas.microsoft.com/office/drawing/2014/main" id="{2DD2F438-700C-CF41-9B9B-6FC54F8E62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6D0B4C-6949-1641-BE4D-D03A52C890A6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6866" name="Picture 2" descr="cwnd">
            <a:extLst>
              <a:ext uri="{FF2B5EF4-FFF2-40B4-BE49-F238E27FC236}">
                <a16:creationId xmlns:a16="http://schemas.microsoft.com/office/drawing/2014/main" id="{0376D5D0-18B1-0541-865B-756A1EEAA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81263"/>
            <a:ext cx="7391400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4483" name="Rectangle 3">
            <a:extLst>
              <a:ext uri="{FF2B5EF4-FFF2-40B4-BE49-F238E27FC236}">
                <a16:creationId xmlns:a16="http://schemas.microsoft.com/office/drawing/2014/main" id="{10F58B42-C1D8-9843-9B9C-B4D27213C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Slow Start / Congestion Avoidance</a:t>
            </a:r>
          </a:p>
        </p:txBody>
      </p:sp>
      <p:sp>
        <p:nvSpPr>
          <p:cNvPr id="404484" name="Rectangle 4">
            <a:extLst>
              <a:ext uri="{FF2B5EF4-FFF2-40B4-BE49-F238E27FC236}">
                <a16:creationId xmlns:a16="http://schemas.microsoft.com/office/drawing/2014/main" id="{1D2702AD-0F27-9845-8A88-3A4D30DE3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 plot of </a:t>
            </a:r>
            <a:r>
              <a:rPr lang="en-US" dirty="0" err="1">
                <a:cs typeface="+mn-cs"/>
              </a:rPr>
              <a:t>cwnd</a:t>
            </a:r>
            <a:r>
              <a:rPr lang="en-US" dirty="0">
                <a:cs typeface="+mn-cs"/>
              </a:rPr>
              <a:t> for a TCP connection (MSS = 1500 bytes) with slow start and congestion avoidance: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>
            <a:extLst>
              <a:ext uri="{FF2B5EF4-FFF2-40B4-BE49-F238E27FC236}">
                <a16:creationId xmlns:a16="http://schemas.microsoft.com/office/drawing/2014/main" id="{748380AA-ED2B-A543-890A-A6F07734C4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932616-2694-2A44-8986-8A3C794631B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7EA41287-F45A-A047-B64F-8E9F93985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Flavors of TCP Congestion Control 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893B55FC-77B7-CA49-8804-AD4008DD2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TCP Tahoe</a:t>
            </a:r>
            <a:r>
              <a:rPr lang="en-US" dirty="0">
                <a:cs typeface="+mn-cs"/>
              </a:rPr>
              <a:t> (1988, FreeBSD 4.3 Tahoe)</a:t>
            </a:r>
          </a:p>
          <a:p>
            <a:pPr lvl="1">
              <a:defRPr/>
            </a:pPr>
            <a:r>
              <a:rPr lang="en-US" dirty="0"/>
              <a:t>Fast Retransmit</a:t>
            </a: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TCP Reno</a:t>
            </a:r>
            <a:r>
              <a:rPr lang="en-US" dirty="0">
                <a:cs typeface="+mn-cs"/>
              </a:rPr>
              <a:t> (1990, FreeBSD 4.3 Reno)</a:t>
            </a:r>
          </a:p>
          <a:p>
            <a:pPr lvl="1">
              <a:defRPr/>
            </a:pPr>
            <a:r>
              <a:rPr lang="en-US" dirty="0"/>
              <a:t>Fast Retransmit/ Fast Recovery</a:t>
            </a: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New Reno</a:t>
            </a:r>
            <a:r>
              <a:rPr lang="en-US" dirty="0">
                <a:cs typeface="+mn-cs"/>
              </a:rPr>
              <a:t> (1996)</a:t>
            </a: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BIC </a:t>
            </a:r>
            <a:r>
              <a:rPr lang="en-US" dirty="0">
                <a:cs typeface="+mn-cs"/>
              </a:rPr>
              <a:t>(2005)</a:t>
            </a: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CUBIC</a:t>
            </a:r>
            <a:r>
              <a:rPr lang="en-US" dirty="0">
                <a:cs typeface="+mn-cs"/>
              </a:rPr>
              <a:t> (2008)</a:t>
            </a: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cs typeface="+mn-cs"/>
              </a:rPr>
              <a:t>Compound TCP </a:t>
            </a:r>
            <a:r>
              <a:rPr lang="en-US" dirty="0">
                <a:cs typeface="+mn-cs"/>
              </a:rPr>
              <a:t>or </a:t>
            </a:r>
            <a:r>
              <a:rPr lang="en-US" b="1" dirty="0">
                <a:solidFill>
                  <a:schemeClr val="accent2"/>
                </a:solidFill>
                <a:cs typeface="+mn-cs"/>
              </a:rPr>
              <a:t>CTPC</a:t>
            </a:r>
            <a:r>
              <a:rPr lang="en-US" dirty="0">
                <a:cs typeface="+mn-cs"/>
              </a:rPr>
              <a:t> (2008)</a:t>
            </a:r>
          </a:p>
          <a:p>
            <a:pPr lvl="1">
              <a:defRPr/>
            </a:pPr>
            <a:r>
              <a:rPr lang="en-US" dirty="0">
                <a:cs typeface="+mn-cs"/>
              </a:rPr>
              <a:t>Based on estimates of </a:t>
            </a:r>
            <a:r>
              <a:rPr lang="en-US" dirty="0" err="1">
                <a:cs typeface="+mn-cs"/>
              </a:rPr>
              <a:t>queueing</a:t>
            </a:r>
            <a:r>
              <a:rPr lang="en-US" dirty="0">
                <a:cs typeface="+mn-cs"/>
              </a:rPr>
              <a:t> delays</a:t>
            </a:r>
          </a:p>
          <a:p>
            <a:pPr lvl="1"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Many more: ECN, RED, Fast TCP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23960562-E955-7044-9B26-9F89726AC105}"/>
              </a:ext>
            </a:extLst>
          </p:cNvPr>
          <p:cNvSpPr/>
          <p:nvPr/>
        </p:nvSpPr>
        <p:spPr bwMode="auto">
          <a:xfrm>
            <a:off x="6553200" y="3810000"/>
            <a:ext cx="228600" cy="609600"/>
          </a:xfrm>
          <a:prstGeom prst="rightBrace">
            <a:avLst>
              <a:gd name="adj1" fmla="val 60000"/>
              <a:gd name="adj2" fmla="val 48394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3" tIns="45717" rIns="91433" bIns="45717"/>
          <a:lstStyle/>
          <a:p>
            <a:pPr>
              <a:tabLst>
                <a:tab pos="1995488" algn="l"/>
                <a:tab pos="4113213" algn="l"/>
                <a:tab pos="4799013" algn="l"/>
                <a:tab pos="8634413" algn="r"/>
              </a:tabLs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947FCAF3-C3EC-F646-B89C-9E84982D9038}"/>
              </a:ext>
            </a:extLst>
          </p:cNvPr>
          <p:cNvSpPr/>
          <p:nvPr/>
        </p:nvSpPr>
        <p:spPr bwMode="auto">
          <a:xfrm>
            <a:off x="6553200" y="4724400"/>
            <a:ext cx="228600" cy="609600"/>
          </a:xfrm>
          <a:prstGeom prst="rightBrace">
            <a:avLst>
              <a:gd name="adj1" fmla="val 60000"/>
              <a:gd name="adj2" fmla="val 48394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3" tIns="45717" rIns="91433" bIns="45717"/>
          <a:lstStyle/>
          <a:p>
            <a:pPr>
              <a:tabLst>
                <a:tab pos="1995488" algn="l"/>
                <a:tab pos="4113213" algn="l"/>
                <a:tab pos="4799013" algn="l"/>
                <a:tab pos="8634413" algn="r"/>
              </a:tabLst>
              <a:defRPr/>
            </a:pPr>
            <a:r>
              <a:rPr lang="en-US" dirty="0">
                <a:solidFill>
                  <a:srgbClr val="000000"/>
                </a:solidFill>
              </a:rPr>
              <a:t>     </a:t>
            </a:r>
          </a:p>
        </p:txBody>
      </p:sp>
      <p:sp>
        <p:nvSpPr>
          <p:cNvPr id="38918" name="TextBox 1">
            <a:extLst>
              <a:ext uri="{FF2B5EF4-FFF2-40B4-BE49-F238E27FC236}">
                <a16:creationId xmlns:a16="http://schemas.microsoft.com/office/drawing/2014/main" id="{A07FCE4E-6AAE-E04A-8A2D-9F01472F7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2273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 Linux and Mac</a:t>
            </a:r>
          </a:p>
        </p:txBody>
      </p:sp>
      <p:sp>
        <p:nvSpPr>
          <p:cNvPr id="38919" name="TextBox 2">
            <a:extLst>
              <a:ext uri="{FF2B5EF4-FFF2-40B4-BE49-F238E27FC236}">
                <a16:creationId xmlns:a16="http://schemas.microsoft.com/office/drawing/2014/main" id="{815B74D4-1E89-734E-A5D0-B01FE553A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800600"/>
            <a:ext cx="1431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Windows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4">
            <a:extLst>
              <a:ext uri="{FF2B5EF4-FFF2-40B4-BE49-F238E27FC236}">
                <a16:creationId xmlns:a16="http://schemas.microsoft.com/office/drawing/2014/main" id="{B9C9193D-55AA-FF4A-8613-1C93F4D2D8A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F22FB2-A941-994E-8EE5-2E7060BCEA5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B5B64329-A453-E04F-9030-A68F0CADF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Acknowledgments in TCP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0EB290CD-DDA3-CE48-8FA0-6A1AFF5824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000">
                <a:cs typeface="+mn-cs"/>
              </a:rPr>
              <a:t>Receiver sends ACK to sender</a:t>
            </a:r>
          </a:p>
          <a:p>
            <a:pPr lvl="1">
              <a:defRPr/>
            </a:pPr>
            <a:r>
              <a:rPr lang="en-US" sz="2000"/>
              <a:t>ACK is used for flow control, error control, and congestion control</a:t>
            </a:r>
          </a:p>
          <a:p>
            <a:pPr>
              <a:defRPr/>
            </a:pPr>
            <a:r>
              <a:rPr lang="en-US" sz="2000">
                <a:cs typeface="+mn-cs"/>
              </a:rPr>
              <a:t>ACK number sent is the next sequence number expected</a:t>
            </a:r>
          </a:p>
          <a:p>
            <a:pPr>
              <a:defRPr/>
            </a:pPr>
            <a:endParaRPr lang="en-US" sz="2000">
              <a:cs typeface="+mn-cs"/>
            </a:endParaRPr>
          </a:p>
        </p:txBody>
      </p:sp>
      <p:graphicFrame>
        <p:nvGraphicFramePr>
          <p:cNvPr id="40964" name="Object 4">
            <a:extLst>
              <a:ext uri="{FF2B5EF4-FFF2-40B4-BE49-F238E27FC236}">
                <a16:creationId xmlns:a16="http://schemas.microsoft.com/office/drawing/2014/main" id="{67A73630-4DD6-584A-8963-C08ACC138B50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702175" y="1371600"/>
          <a:ext cx="434975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Visio" r:id="rId4" imgW="6769100" imgH="7581900" progId="Visio.Drawing.6">
                  <p:embed/>
                </p:oleObj>
              </mc:Choice>
              <mc:Fallback>
                <p:oleObj name="Visio" r:id="rId4" imgW="6769100" imgH="75819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1371600"/>
                        <a:ext cx="434975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Text Box 5">
            <a:extLst>
              <a:ext uri="{FF2B5EF4-FFF2-40B4-BE49-F238E27FC236}">
                <a16:creationId xmlns:a16="http://schemas.microsoft.com/office/drawing/2014/main" id="{F6F49E04-2A67-E542-91DC-5DB42967E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9436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i="0"/>
              <a:t>Lost</a:t>
            </a:r>
            <a:r>
              <a:rPr lang="en-US" altLang="en-US" i="0">
                <a:latin typeface="Times New Roman" panose="02020603050405020304" pitchFamily="18" charset="0"/>
              </a:rPr>
              <a:t> </a:t>
            </a:r>
            <a:r>
              <a:rPr lang="en-US" altLang="en-US" sz="1800" i="0"/>
              <a:t>segment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4">
            <a:extLst>
              <a:ext uri="{FF2B5EF4-FFF2-40B4-BE49-F238E27FC236}">
                <a16:creationId xmlns:a16="http://schemas.microsoft.com/office/drawing/2014/main" id="{96032765-F4A2-6641-8361-D64218858F4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F8C982-5A1B-9B4D-8C23-E0F929ABE517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5266" name="Rectangle 2">
            <a:extLst>
              <a:ext uri="{FF2B5EF4-FFF2-40B4-BE49-F238E27FC236}">
                <a16:creationId xmlns:a16="http://schemas.microsoft.com/office/drawing/2014/main" id="{38D00168-13F3-2B47-8B51-7D28CADB3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Acknowledgments in TCP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1FA40C10-ED60-8F42-BBEE-6A6EC29792B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000">
                <a:cs typeface="+mn-cs"/>
              </a:rPr>
              <a:t>Receiver sends ACK to sender</a:t>
            </a:r>
          </a:p>
          <a:p>
            <a:pPr lvl="1">
              <a:defRPr/>
            </a:pPr>
            <a:r>
              <a:rPr lang="en-US" sz="2000"/>
              <a:t>ACK is used for flow control, error control, and congestion control</a:t>
            </a:r>
          </a:p>
          <a:p>
            <a:pPr>
              <a:defRPr/>
            </a:pPr>
            <a:r>
              <a:rPr lang="en-US" sz="2000">
                <a:cs typeface="+mn-cs"/>
              </a:rPr>
              <a:t>ACK number sent is the next sequence number expected</a:t>
            </a:r>
          </a:p>
          <a:p>
            <a:pPr>
              <a:defRPr/>
            </a:pPr>
            <a:endParaRPr lang="en-US" sz="2000">
              <a:cs typeface="+mn-cs"/>
            </a:endParaRP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F200C9E7-4800-D14D-9F06-742671D2B5E3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702175" y="1524000"/>
          <a:ext cx="43497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Visio" r:id="rId4" imgW="6388100" imgH="6718300" progId="Visio.Drawing.11">
                  <p:embed/>
                </p:oleObj>
              </mc:Choice>
              <mc:Fallback>
                <p:oleObj name="Visio" r:id="rId4" imgW="6388100" imgH="671830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1524000"/>
                        <a:ext cx="43497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Text Box 5">
            <a:extLst>
              <a:ext uri="{FF2B5EF4-FFF2-40B4-BE49-F238E27FC236}">
                <a16:creationId xmlns:a16="http://schemas.microsoft.com/office/drawing/2014/main" id="{4C5D6273-6986-CC49-9C30-42AA284F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9436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i="0"/>
              <a:t>Out-of-order arrivals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4">
            <a:extLst>
              <a:ext uri="{FF2B5EF4-FFF2-40B4-BE49-F238E27FC236}">
                <a16:creationId xmlns:a16="http://schemas.microsoft.com/office/drawing/2014/main" id="{3EF26104-FEB9-2640-BFD4-969F840440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FDD4A2-AB7B-C140-8ACB-CC1AE3608812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45477913-62AA-5041-A4F4-A246F0665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Fast Retransmit</a:t>
            </a:r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066BB021-CCEE-324D-B34D-4CA0F37C3C5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3962400" cy="4876800"/>
          </a:xfrm>
        </p:spPr>
        <p:txBody>
          <a:bodyPr/>
          <a:lstStyle/>
          <a:p>
            <a:pPr>
              <a:defRPr/>
            </a:pPr>
            <a:r>
              <a:rPr lang="en-US" sz="2000">
                <a:cs typeface="+mn-cs"/>
              </a:rPr>
              <a:t>If three or more duplicate ACKs are received in a row, the TCP sender believes that a segment has been lost. </a:t>
            </a:r>
          </a:p>
          <a:p>
            <a:pPr>
              <a:defRPr/>
            </a:pPr>
            <a:endParaRPr lang="en-US" sz="2000">
              <a:cs typeface="+mn-cs"/>
            </a:endParaRPr>
          </a:p>
          <a:p>
            <a:pPr>
              <a:defRPr/>
            </a:pPr>
            <a:r>
              <a:rPr lang="en-US" sz="2000">
                <a:cs typeface="+mn-cs"/>
              </a:rPr>
              <a:t>Then TCP performs a retransmission of what seems to be the missing segment, without waiting for a timeout to happen.</a:t>
            </a:r>
          </a:p>
          <a:p>
            <a:pPr>
              <a:defRPr/>
            </a:pPr>
            <a:endParaRPr lang="en-US" sz="2000">
              <a:cs typeface="+mn-cs"/>
            </a:endParaRPr>
          </a:p>
          <a:p>
            <a:pPr>
              <a:defRPr/>
            </a:pPr>
            <a:r>
              <a:rPr lang="en-US" sz="2000">
                <a:cs typeface="+mn-cs"/>
              </a:rPr>
              <a:t>Enter slow start:</a:t>
            </a:r>
          </a:p>
          <a:p>
            <a:pPr lvl="1">
              <a:buFontTx/>
              <a:buNone/>
              <a:defRPr/>
            </a:pPr>
            <a:r>
              <a:rPr lang="en-US" sz="2000"/>
              <a:t>	ssthresh = cwnd/2</a:t>
            </a:r>
          </a:p>
          <a:p>
            <a:pPr lvl="1">
              <a:buFontTx/>
              <a:buNone/>
              <a:defRPr/>
            </a:pPr>
            <a:r>
              <a:rPr lang="en-US" sz="2000"/>
              <a:t>	cwnd = 1</a:t>
            </a:r>
          </a:p>
          <a:p>
            <a:pPr>
              <a:buFontTx/>
              <a:buNone/>
              <a:defRPr/>
            </a:pPr>
            <a:endParaRPr lang="en-US" sz="2000">
              <a:cs typeface="+mn-cs"/>
            </a:endParaRPr>
          </a:p>
        </p:txBody>
      </p:sp>
      <p:graphicFrame>
        <p:nvGraphicFramePr>
          <p:cNvPr id="45060" name="Object 6">
            <a:extLst>
              <a:ext uri="{FF2B5EF4-FFF2-40B4-BE49-F238E27FC236}">
                <a16:creationId xmlns:a16="http://schemas.microsoft.com/office/drawing/2014/main" id="{7B33F3B9-D6F1-3849-8845-7CEA83367A65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154488" y="609600"/>
          <a:ext cx="4797425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Visio" r:id="rId4" imgW="7721600" imgH="9067800" progId="Visio.Drawing.6">
                  <p:embed/>
                </p:oleObj>
              </mc:Choice>
              <mc:Fallback>
                <p:oleObj name="Visio" r:id="rId4" imgW="7721600" imgH="9067800" progId="Visio.Drawing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609600"/>
                        <a:ext cx="4797425" cy="5638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>
            <a:extLst>
              <a:ext uri="{FF2B5EF4-FFF2-40B4-BE49-F238E27FC236}">
                <a16:creationId xmlns:a16="http://schemas.microsoft.com/office/drawing/2014/main" id="{4B6F9514-1A9B-5A4D-A183-E56422551FB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7107A2-59FD-3A49-BABE-B6BD0D97D7D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7CDE3B7D-9A88-244F-B659-F797FEE58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Fast Retransmit / Fast Recovery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BB9D12A-B323-E644-A4A8-1B3425D0CA0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/>
              <a:t>Fast recovery avoids slow start after </a:t>
            </a:r>
            <a:br>
              <a:rPr lang="en-US" altLang="en-US" sz="1800"/>
            </a:br>
            <a:r>
              <a:rPr lang="en-US" altLang="en-US" sz="1800"/>
              <a:t>a fast retransmit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 b="1"/>
              <a:t>Intuition:</a:t>
            </a:r>
            <a:r>
              <a:rPr lang="en-US" altLang="en-US" sz="1800"/>
              <a:t> Duplicate ACKs indicate that data is getting through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/>
              <a:t>After three duplicate ACKs set: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Retransmit packet that is presumed lost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ssthresh = cwnd/2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cwnd = ssthresh+3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(note the order of operations)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Increment cwnd by one for each additional duplicate ACK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/>
              <a:t>When ACK arrives that acknowledges </a:t>
            </a:r>
            <a:r>
              <a:rPr lang="ja-JP" altLang="en-US" sz="1800"/>
              <a:t>“</a:t>
            </a:r>
            <a:r>
              <a:rPr lang="en-US" altLang="ja-JP" sz="1800"/>
              <a:t>new data</a:t>
            </a:r>
            <a:r>
              <a:rPr lang="ja-JP" altLang="en-US" sz="1800"/>
              <a:t>”</a:t>
            </a:r>
            <a:r>
              <a:rPr lang="en-US" altLang="ja-JP" sz="1800"/>
              <a:t> (here: AckNo=6148), set: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	cwnd=ssthresh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	enter congestion avoidance</a:t>
            </a:r>
            <a:endParaRPr lang="en-US" altLang="en-US" sz="1600"/>
          </a:p>
        </p:txBody>
      </p:sp>
      <p:graphicFrame>
        <p:nvGraphicFramePr>
          <p:cNvPr id="47108" name="Object 5">
            <a:extLst>
              <a:ext uri="{FF2B5EF4-FFF2-40B4-BE49-F238E27FC236}">
                <a16:creationId xmlns:a16="http://schemas.microsoft.com/office/drawing/2014/main" id="{B70ED1C8-CDC9-0741-8D4E-0523F2446FD2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4364038" y="979488"/>
          <a:ext cx="4757737" cy="525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Visio" r:id="rId4" imgW="7861300" imgH="8686800" progId="Visio.Drawing.11">
                  <p:embed/>
                </p:oleObj>
              </mc:Choice>
              <mc:Fallback>
                <p:oleObj name="Visio" r:id="rId4" imgW="7861300" imgH="868680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979488"/>
                        <a:ext cx="4757737" cy="5254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2">
            <a:extLst>
              <a:ext uri="{FF2B5EF4-FFF2-40B4-BE49-F238E27FC236}">
                <a16:creationId xmlns:a16="http://schemas.microsoft.com/office/drawing/2014/main" id="{78382DD1-E24D-4B4A-A76B-BF36994BC2C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D204F7-F67C-3A4B-9172-3020839E797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928307FD-9FA7-4248-AAF6-B1A5E9234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381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TCP Reno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7E98F20-66FA-5942-B7A6-B342D62C0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76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i="0"/>
              <a:t>Duplicate ACKs:	</a:t>
            </a:r>
          </a:p>
          <a:p>
            <a:pPr lvl="2"/>
            <a:r>
              <a:rPr lang="en-US" altLang="en-US" i="0"/>
              <a:t>Fast retransmit</a:t>
            </a:r>
          </a:p>
          <a:p>
            <a:pPr lvl="2"/>
            <a:r>
              <a:rPr lang="en-US" altLang="en-US" i="0"/>
              <a:t>Fast recovery</a:t>
            </a:r>
          </a:p>
          <a:p>
            <a:pPr lvl="1">
              <a:buFontTx/>
              <a:buNone/>
            </a:pPr>
            <a:r>
              <a:rPr lang="en-US" altLang="en-US" i="0">
                <a:sym typeface="Wingdings" pitchFamily="2" charset="2"/>
              </a:rPr>
              <a:t> </a:t>
            </a:r>
            <a:r>
              <a:rPr lang="en-US" altLang="en-US" i="0"/>
              <a:t>Fast Recovery avoids slow start</a:t>
            </a:r>
          </a:p>
          <a:p>
            <a:endParaRPr lang="en-US" altLang="en-US" i="0"/>
          </a:p>
          <a:p>
            <a:r>
              <a:rPr lang="en-US" altLang="en-US" i="0"/>
              <a:t>Timeout:</a:t>
            </a:r>
          </a:p>
          <a:p>
            <a:pPr lvl="2"/>
            <a:r>
              <a:rPr lang="en-US" altLang="en-US" i="0"/>
              <a:t>Retransmit </a:t>
            </a:r>
          </a:p>
          <a:p>
            <a:pPr lvl="2"/>
            <a:r>
              <a:rPr lang="en-US" altLang="en-US" i="0"/>
              <a:t>Slow Start</a:t>
            </a:r>
          </a:p>
          <a:p>
            <a:pPr lvl="2"/>
            <a:endParaRPr lang="en-US" altLang="en-US" i="0"/>
          </a:p>
          <a:p>
            <a:r>
              <a:rPr lang="en-US" altLang="en-US" i="0"/>
              <a:t>TCP Reno improves upon TCP Tahoe when a single packet is dropped in a round-trip time.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>
            <a:extLst>
              <a:ext uri="{FF2B5EF4-FFF2-40B4-BE49-F238E27FC236}">
                <a16:creationId xmlns:a16="http://schemas.microsoft.com/office/drawing/2014/main" id="{A4A9CDFE-9848-A947-A451-54C67383E5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9339E8-87D5-1347-9266-03510473AB4F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9362" name="Rectangle 2">
            <a:extLst>
              <a:ext uri="{FF2B5EF4-FFF2-40B4-BE49-F238E27FC236}">
                <a16:creationId xmlns:a16="http://schemas.microsoft.com/office/drawing/2014/main" id="{26CDC6DE-160B-B546-BFD2-F349494A4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cs typeface="+mj-cs"/>
              </a:rPr>
              <a:t>TCP Tahoe and TCP Reno</a:t>
            </a:r>
            <a:br>
              <a:rPr lang="en-US" sz="2800">
                <a:cs typeface="+mj-cs"/>
              </a:rPr>
            </a:br>
            <a:r>
              <a:rPr lang="en-US" sz="2000" b="0">
                <a:cs typeface="+mj-cs"/>
              </a:rPr>
              <a:t>(for single segment losses)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83FDC806-FD7A-614F-9BD3-47DBD4162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0" y="4495800"/>
            <a:ext cx="1524000" cy="533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Reno</a:t>
            </a:r>
          </a:p>
        </p:txBody>
      </p:sp>
      <p:sp>
        <p:nvSpPr>
          <p:cNvPr id="51204" name="Line 4">
            <a:extLst>
              <a:ext uri="{FF2B5EF4-FFF2-40B4-BE49-F238E27FC236}">
                <a16:creationId xmlns:a16="http://schemas.microsoft.com/office/drawing/2014/main" id="{2E82082C-5ADC-434F-8A68-8583C39879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" y="1676400"/>
            <a:ext cx="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05" name="Line 5">
            <a:extLst>
              <a:ext uri="{FF2B5EF4-FFF2-40B4-BE49-F238E27FC236}">
                <a16:creationId xmlns:a16="http://schemas.microsoft.com/office/drawing/2014/main" id="{1AFE9B47-DE72-224B-A97B-DAC5652F4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950" y="3581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10A3BDD0-9FC6-AE43-8052-E413EF7F1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EDC848E4-7BEA-AF49-9B4C-3801D57AC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524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73997265-7141-784D-A118-E548317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2950" y="3581400"/>
            <a:ext cx="660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i="0"/>
              <a:t>time</a:t>
            </a:r>
          </a:p>
        </p:txBody>
      </p:sp>
      <p:sp>
        <p:nvSpPr>
          <p:cNvPr id="51209" name="Text Box 9">
            <a:extLst>
              <a:ext uri="{FF2B5EF4-FFF2-40B4-BE49-F238E27FC236}">
                <a16:creationId xmlns:a16="http://schemas.microsoft.com/office/drawing/2014/main" id="{FDACDB00-A9CA-3743-B109-CB7DB5E9250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01600" y="2139950"/>
            <a:ext cx="774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i="0"/>
              <a:t>cwnd</a:t>
            </a:r>
          </a:p>
        </p:txBody>
      </p:sp>
      <p:sp>
        <p:nvSpPr>
          <p:cNvPr id="51210" name="Line 10">
            <a:extLst>
              <a:ext uri="{FF2B5EF4-FFF2-40B4-BE49-F238E27FC236}">
                <a16:creationId xmlns:a16="http://schemas.microsoft.com/office/drawing/2014/main" id="{6D5D61EF-922A-0C4C-92A0-2CE1E54B1F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1600200"/>
            <a:ext cx="12192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C071AD1E-BCDC-594A-AD6D-B5D188D59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1905000"/>
            <a:ext cx="685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72" name="Freeform 12">
            <a:extLst>
              <a:ext uri="{FF2B5EF4-FFF2-40B4-BE49-F238E27FC236}">
                <a16:creationId xmlns:a16="http://schemas.microsoft.com/office/drawing/2014/main" id="{BA75D011-BA96-1646-8C23-2D28C5807351}"/>
              </a:ext>
            </a:extLst>
          </p:cNvPr>
          <p:cNvSpPr>
            <a:spLocks/>
          </p:cNvSpPr>
          <p:nvPr/>
        </p:nvSpPr>
        <p:spPr bwMode="auto">
          <a:xfrm>
            <a:off x="685800" y="2743200"/>
            <a:ext cx="533400" cy="838200"/>
          </a:xfrm>
          <a:custGeom>
            <a:avLst/>
            <a:gdLst>
              <a:gd name="T0" fmla="*/ 0 w 336"/>
              <a:gd name="T1" fmla="*/ 838200 h 528"/>
              <a:gd name="T2" fmla="*/ 314325 w 336"/>
              <a:gd name="T3" fmla="*/ 695325 h 528"/>
              <a:gd name="T4" fmla="*/ 533400 w 336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528">
                <a:moveTo>
                  <a:pt x="0" y="528"/>
                </a:moveTo>
                <a:cubicBezTo>
                  <a:pt x="33" y="513"/>
                  <a:pt x="142" y="526"/>
                  <a:pt x="198" y="438"/>
                </a:cubicBezTo>
                <a:cubicBezTo>
                  <a:pt x="254" y="350"/>
                  <a:pt x="307" y="91"/>
                  <a:pt x="336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13" name="Line 13">
            <a:extLst>
              <a:ext uri="{FF2B5EF4-FFF2-40B4-BE49-F238E27FC236}">
                <a16:creationId xmlns:a16="http://schemas.microsoft.com/office/drawing/2014/main" id="{11E9938F-D7FB-ED43-86C8-D97D96089D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1752600"/>
            <a:ext cx="12192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74" name="Freeform 14">
            <a:extLst>
              <a:ext uri="{FF2B5EF4-FFF2-40B4-BE49-F238E27FC236}">
                <a16:creationId xmlns:a16="http://schemas.microsoft.com/office/drawing/2014/main" id="{7745379A-2F7A-3046-865E-F90C6255827E}"/>
              </a:ext>
            </a:extLst>
          </p:cNvPr>
          <p:cNvSpPr>
            <a:spLocks/>
          </p:cNvSpPr>
          <p:nvPr/>
        </p:nvSpPr>
        <p:spPr bwMode="auto">
          <a:xfrm>
            <a:off x="2438400" y="2514600"/>
            <a:ext cx="533400" cy="1066800"/>
          </a:xfrm>
          <a:custGeom>
            <a:avLst/>
            <a:gdLst>
              <a:gd name="T0" fmla="*/ 0 w 336"/>
              <a:gd name="T1" fmla="*/ 1066800 h 528"/>
              <a:gd name="T2" fmla="*/ 314325 w 336"/>
              <a:gd name="T3" fmla="*/ 884959 h 528"/>
              <a:gd name="T4" fmla="*/ 533400 w 336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528">
                <a:moveTo>
                  <a:pt x="0" y="528"/>
                </a:moveTo>
                <a:cubicBezTo>
                  <a:pt x="33" y="513"/>
                  <a:pt x="142" y="526"/>
                  <a:pt x="198" y="438"/>
                </a:cubicBezTo>
                <a:cubicBezTo>
                  <a:pt x="254" y="350"/>
                  <a:pt x="307" y="91"/>
                  <a:pt x="336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15" name="Line 15">
            <a:extLst>
              <a:ext uri="{FF2B5EF4-FFF2-40B4-BE49-F238E27FC236}">
                <a16:creationId xmlns:a16="http://schemas.microsoft.com/office/drawing/2014/main" id="{A54126BD-9EF8-584C-9609-74CAEB12D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0386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99376" name="Freeform 16">
            <a:extLst>
              <a:ext uri="{FF2B5EF4-FFF2-40B4-BE49-F238E27FC236}">
                <a16:creationId xmlns:a16="http://schemas.microsoft.com/office/drawing/2014/main" id="{50E9DA19-AEC7-FE4B-AC88-C2C597C21756}"/>
              </a:ext>
            </a:extLst>
          </p:cNvPr>
          <p:cNvSpPr>
            <a:spLocks/>
          </p:cNvSpPr>
          <p:nvPr/>
        </p:nvSpPr>
        <p:spPr bwMode="auto">
          <a:xfrm>
            <a:off x="3657600" y="2895600"/>
            <a:ext cx="381000" cy="685800"/>
          </a:xfrm>
          <a:custGeom>
            <a:avLst/>
            <a:gdLst>
              <a:gd name="T0" fmla="*/ 0 w 336"/>
              <a:gd name="T1" fmla="*/ 685800 h 528"/>
              <a:gd name="T2" fmla="*/ 224518 w 336"/>
              <a:gd name="T3" fmla="*/ 568902 h 528"/>
              <a:gd name="T4" fmla="*/ 381000 w 336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528">
                <a:moveTo>
                  <a:pt x="0" y="528"/>
                </a:moveTo>
                <a:cubicBezTo>
                  <a:pt x="33" y="513"/>
                  <a:pt x="142" y="526"/>
                  <a:pt x="198" y="438"/>
                </a:cubicBezTo>
                <a:cubicBezTo>
                  <a:pt x="254" y="350"/>
                  <a:pt x="307" y="91"/>
                  <a:pt x="336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17" name="Line 17">
            <a:extLst>
              <a:ext uri="{FF2B5EF4-FFF2-40B4-BE49-F238E27FC236}">
                <a16:creationId xmlns:a16="http://schemas.microsoft.com/office/drawing/2014/main" id="{82134AD1-40DD-DB48-8477-D3879EAD0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1600200"/>
            <a:ext cx="12192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78" name="Freeform 18">
            <a:extLst>
              <a:ext uri="{FF2B5EF4-FFF2-40B4-BE49-F238E27FC236}">
                <a16:creationId xmlns:a16="http://schemas.microsoft.com/office/drawing/2014/main" id="{EA2DA700-C3D3-4545-8631-52B4AE9C7AA0}"/>
              </a:ext>
            </a:extLst>
          </p:cNvPr>
          <p:cNvSpPr>
            <a:spLocks/>
          </p:cNvSpPr>
          <p:nvPr/>
        </p:nvSpPr>
        <p:spPr bwMode="auto">
          <a:xfrm>
            <a:off x="5257800" y="2743200"/>
            <a:ext cx="533400" cy="838200"/>
          </a:xfrm>
          <a:custGeom>
            <a:avLst/>
            <a:gdLst>
              <a:gd name="T0" fmla="*/ 0 w 336"/>
              <a:gd name="T1" fmla="*/ 838200 h 528"/>
              <a:gd name="T2" fmla="*/ 314325 w 336"/>
              <a:gd name="T3" fmla="*/ 695325 h 528"/>
              <a:gd name="T4" fmla="*/ 533400 w 336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528">
                <a:moveTo>
                  <a:pt x="0" y="528"/>
                </a:moveTo>
                <a:cubicBezTo>
                  <a:pt x="33" y="513"/>
                  <a:pt x="142" y="526"/>
                  <a:pt x="198" y="438"/>
                </a:cubicBezTo>
                <a:cubicBezTo>
                  <a:pt x="254" y="350"/>
                  <a:pt x="307" y="91"/>
                  <a:pt x="336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19" name="Line 19">
            <a:extLst>
              <a:ext uri="{FF2B5EF4-FFF2-40B4-BE49-F238E27FC236}">
                <a16:creationId xmlns:a16="http://schemas.microsoft.com/office/drawing/2014/main" id="{324983DE-28E4-D641-9E7F-03B2089427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2150" y="4330700"/>
            <a:ext cx="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20" name="Line 20">
            <a:extLst>
              <a:ext uri="{FF2B5EF4-FFF2-40B4-BE49-F238E27FC236}">
                <a16:creationId xmlns:a16="http://schemas.microsoft.com/office/drawing/2014/main" id="{2835C4AF-EC6C-7B46-B22F-6A12E076A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150" y="62357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21" name="Line 21">
            <a:extLst>
              <a:ext uri="{FF2B5EF4-FFF2-40B4-BE49-F238E27FC236}">
                <a16:creationId xmlns:a16="http://schemas.microsoft.com/office/drawing/2014/main" id="{6CC5DC41-A7CB-2948-BBAE-912AAEEA4C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4750" y="41783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22" name="Line 22">
            <a:extLst>
              <a:ext uri="{FF2B5EF4-FFF2-40B4-BE49-F238E27FC236}">
                <a16:creationId xmlns:a16="http://schemas.microsoft.com/office/drawing/2014/main" id="{3B64CCD0-A0DC-7F4F-B407-EC732CF430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0" y="4191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23" name="Text Box 23">
            <a:extLst>
              <a:ext uri="{FF2B5EF4-FFF2-40B4-BE49-F238E27FC236}">
                <a16:creationId xmlns:a16="http://schemas.microsoft.com/office/drawing/2014/main" id="{FFFB84BE-11A5-C94E-B0D2-8268B8612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2150" y="6235700"/>
            <a:ext cx="660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i="0"/>
              <a:t>time</a:t>
            </a:r>
          </a:p>
        </p:txBody>
      </p:sp>
      <p:sp>
        <p:nvSpPr>
          <p:cNvPr id="51224" name="Text Box 24">
            <a:extLst>
              <a:ext uri="{FF2B5EF4-FFF2-40B4-BE49-F238E27FC236}">
                <a16:creationId xmlns:a16="http://schemas.microsoft.com/office/drawing/2014/main" id="{26E39726-927D-2E42-9CC0-88ACF2251E0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07950" y="4794250"/>
            <a:ext cx="774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i="0"/>
              <a:t>cwnd</a:t>
            </a:r>
          </a:p>
        </p:txBody>
      </p:sp>
      <p:sp>
        <p:nvSpPr>
          <p:cNvPr id="51225" name="Line 25">
            <a:extLst>
              <a:ext uri="{FF2B5EF4-FFF2-40B4-BE49-F238E27FC236}">
                <a16:creationId xmlns:a16="http://schemas.microsoft.com/office/drawing/2014/main" id="{DA855193-4DD4-5948-8EF0-99466CE76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5550" y="4254500"/>
            <a:ext cx="12192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86" name="Freeform 26">
            <a:extLst>
              <a:ext uri="{FF2B5EF4-FFF2-40B4-BE49-F238E27FC236}">
                <a16:creationId xmlns:a16="http://schemas.microsoft.com/office/drawing/2014/main" id="{018761FF-194E-E24C-B9F2-4E627F4EFF74}"/>
              </a:ext>
            </a:extLst>
          </p:cNvPr>
          <p:cNvSpPr>
            <a:spLocks/>
          </p:cNvSpPr>
          <p:nvPr/>
        </p:nvSpPr>
        <p:spPr bwMode="auto">
          <a:xfrm>
            <a:off x="692150" y="5397500"/>
            <a:ext cx="533400" cy="838200"/>
          </a:xfrm>
          <a:custGeom>
            <a:avLst/>
            <a:gdLst>
              <a:gd name="T0" fmla="*/ 0 w 336"/>
              <a:gd name="T1" fmla="*/ 838200 h 528"/>
              <a:gd name="T2" fmla="*/ 314325 w 336"/>
              <a:gd name="T3" fmla="*/ 695325 h 528"/>
              <a:gd name="T4" fmla="*/ 533400 w 336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528">
                <a:moveTo>
                  <a:pt x="0" y="528"/>
                </a:moveTo>
                <a:cubicBezTo>
                  <a:pt x="33" y="513"/>
                  <a:pt x="142" y="526"/>
                  <a:pt x="198" y="438"/>
                </a:cubicBezTo>
                <a:cubicBezTo>
                  <a:pt x="254" y="350"/>
                  <a:pt x="307" y="91"/>
                  <a:pt x="336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7" name="Line 27">
            <a:extLst>
              <a:ext uri="{FF2B5EF4-FFF2-40B4-BE49-F238E27FC236}">
                <a16:creationId xmlns:a16="http://schemas.microsoft.com/office/drawing/2014/main" id="{AA3750FB-B89F-4648-8578-4D84FD9A9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3810000"/>
            <a:ext cx="0" cy="2425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28" name="Rectangle 28">
            <a:extLst>
              <a:ext uri="{FF2B5EF4-FFF2-40B4-BE49-F238E27FC236}">
                <a16:creationId xmlns:a16="http://schemas.microsoft.com/office/drawing/2014/main" id="{23E5DC84-5365-054D-95F3-170CD3DFE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098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/>
          <a:lstStyle>
            <a:lvl1pPr marL="342900" indent="-342900">
              <a:spcBef>
                <a:spcPct val="20000"/>
              </a:spcBef>
              <a:buChar char="•"/>
              <a:tabLst>
                <a:tab pos="566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66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66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66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i="0"/>
              <a:t>Taho</a:t>
            </a:r>
          </a:p>
        </p:txBody>
      </p:sp>
      <p:sp>
        <p:nvSpPr>
          <p:cNvPr id="51229" name="Line 29">
            <a:extLst>
              <a:ext uri="{FF2B5EF4-FFF2-40B4-BE49-F238E27FC236}">
                <a16:creationId xmlns:a16="http://schemas.microsoft.com/office/drawing/2014/main" id="{AD018508-3C25-D149-BCFB-84542B46DA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114800"/>
            <a:ext cx="12192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Line 30">
            <a:extLst>
              <a:ext uri="{FF2B5EF4-FFF2-40B4-BE49-F238E27FC236}">
                <a16:creationId xmlns:a16="http://schemas.microsoft.com/office/drawing/2014/main" id="{46D805E9-6E27-D449-A65F-E27B05406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810000"/>
            <a:ext cx="160020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Line 31">
            <a:extLst>
              <a:ext uri="{FF2B5EF4-FFF2-40B4-BE49-F238E27FC236}">
                <a16:creationId xmlns:a16="http://schemas.microsoft.com/office/drawing/2014/main" id="{C765B963-851A-794D-B332-6DF96F1803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733800"/>
            <a:ext cx="1524000" cy="137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2" name="Line 32">
            <a:extLst>
              <a:ext uri="{FF2B5EF4-FFF2-40B4-BE49-F238E27FC236}">
                <a16:creationId xmlns:a16="http://schemas.microsoft.com/office/drawing/2014/main" id="{95851E60-997C-0145-87BD-A7E319281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600200"/>
            <a:ext cx="0" cy="1968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1233" name="Line 33">
            <a:extLst>
              <a:ext uri="{FF2B5EF4-FFF2-40B4-BE49-F238E27FC236}">
                <a16:creationId xmlns:a16="http://schemas.microsoft.com/office/drawing/2014/main" id="{9C3CB1D4-6DBD-8B49-A8F9-5EE7D6845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524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>
            <a:extLst>
              <a:ext uri="{FF2B5EF4-FFF2-40B4-BE49-F238E27FC236}">
                <a16:creationId xmlns:a16="http://schemas.microsoft.com/office/drawing/2014/main" id="{26A17F6B-7300-CE42-9C51-FF50209842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D80147-6F42-5F41-A9F7-A028BDA43AA9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2" name="Rectangle 5">
            <a:extLst>
              <a:ext uri="{FF2B5EF4-FFF2-40B4-BE49-F238E27FC236}">
                <a16:creationId xmlns:a16="http://schemas.microsoft.com/office/drawing/2014/main" id="{5B8FB9CE-9579-C047-AA63-F79FE3DF1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572000"/>
            <a:ext cx="7848600" cy="762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85026" name="Rectangle 2">
            <a:extLst>
              <a:ext uri="{FF2B5EF4-FFF2-40B4-BE49-F238E27FC236}">
                <a16:creationId xmlns:a16="http://schemas.microsoft.com/office/drawing/2014/main" id="{FD51A511-DF15-9744-A963-DAA77046E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TCP Congestion Control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009D3155-4439-F64D-8A2E-28DCEA84D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TCP has binary congestion control: </a:t>
            </a:r>
          </a:p>
          <a:p>
            <a:pPr lvl="1">
              <a:defRPr/>
            </a:pPr>
            <a:r>
              <a:rPr lang="en-US" sz="2000" dirty="0">
                <a:cs typeface="+mn-cs"/>
              </a:rPr>
              <a:t>ACK received </a:t>
            </a:r>
            <a:r>
              <a:rPr lang="en-US" sz="2000" dirty="0">
                <a:cs typeface="+mn-cs"/>
                <a:sym typeface="Wingdings"/>
              </a:rPr>
              <a:t> no congestion</a:t>
            </a:r>
          </a:p>
          <a:p>
            <a:pPr lvl="1">
              <a:defRPr/>
            </a:pPr>
            <a:r>
              <a:rPr lang="en-US" sz="2000" dirty="0">
                <a:cs typeface="+mn-cs"/>
                <a:sym typeface="Wingdings"/>
              </a:rPr>
              <a:t>RTO Timeout </a:t>
            </a:r>
            <a:r>
              <a:rPr lang="en-US" sz="2000" dirty="0">
                <a:cs typeface="+mn-cs"/>
              </a:rPr>
              <a:t> congestion</a:t>
            </a:r>
          </a:p>
          <a:p>
            <a:pPr lvl="1"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The mechanism is implemented at the sender by setting a congestion window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The window size at the sender is set as follows:</a:t>
            </a:r>
          </a:p>
          <a:p>
            <a:pPr lvl="1"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sz="2000" b="1" dirty="0">
                <a:solidFill>
                  <a:srgbClr val="FF0000"/>
                </a:solidFill>
              </a:rPr>
              <a:t>Send Window = MIN (flow control window, congestion window)</a:t>
            </a:r>
          </a:p>
          <a:p>
            <a:pPr>
              <a:buFontTx/>
              <a:buNone/>
              <a:defRPr/>
            </a:pPr>
            <a:endParaRPr lang="en-US" dirty="0"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2000" dirty="0">
                <a:cs typeface="+mn-cs"/>
              </a:rPr>
              <a:t>	where 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flow control window</a:t>
            </a:r>
            <a:r>
              <a:rPr lang="en-US" sz="2000" dirty="0"/>
              <a:t> is advertised by the receiver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congestion window</a:t>
            </a:r>
            <a:r>
              <a:rPr lang="en-US" sz="2000" dirty="0"/>
              <a:t> is adjusted based on congestion information</a:t>
            </a:r>
            <a:endParaRPr lang="en-US" b="1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>
            <a:extLst>
              <a:ext uri="{FF2B5EF4-FFF2-40B4-BE49-F238E27FC236}">
                <a16:creationId xmlns:a16="http://schemas.microsoft.com/office/drawing/2014/main" id="{7AD03E4E-B936-BA45-86E0-66B88F96BA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7BF896-DE5C-3743-97D1-344D1BDF972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8EF093D4-937A-9548-85F9-39992CD5DC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TCP Congestion Control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49BB630-BC33-5B4F-800C-CB269097B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TCP congestion control is governed by two parameters:</a:t>
            </a:r>
          </a:p>
          <a:p>
            <a:pPr lvl="1"/>
            <a:r>
              <a:rPr lang="en-US" altLang="en-US" b="1"/>
              <a:t>Congestion Window</a:t>
            </a:r>
            <a:r>
              <a:rPr lang="en-US" altLang="en-US"/>
              <a:t> (</a:t>
            </a:r>
            <a:r>
              <a:rPr lang="en-US" altLang="en-US" b="1">
                <a:solidFill>
                  <a:srgbClr val="FF0000"/>
                </a:solidFill>
              </a:rPr>
              <a:t>cwnd</a:t>
            </a:r>
            <a:r>
              <a:rPr lang="en-US" altLang="en-US"/>
              <a:t>)</a:t>
            </a:r>
            <a:br>
              <a:rPr lang="en-US" altLang="en-US"/>
            </a:br>
            <a:endParaRPr lang="en-US" altLang="en-US"/>
          </a:p>
          <a:p>
            <a:pPr lvl="1"/>
            <a:r>
              <a:rPr lang="en-US" altLang="en-US" b="1"/>
              <a:t>Slow-start threshhold Value</a:t>
            </a:r>
            <a:r>
              <a:rPr lang="en-US" altLang="en-US"/>
              <a:t> (</a:t>
            </a:r>
            <a:r>
              <a:rPr lang="en-US" altLang="en-US" b="1">
                <a:solidFill>
                  <a:srgbClr val="FF0000"/>
                </a:solidFill>
              </a:rPr>
              <a:t>ssthresh)</a:t>
            </a:r>
          </a:p>
          <a:p>
            <a:pPr lvl="1">
              <a:buFontTx/>
              <a:buNone/>
            </a:pPr>
            <a:r>
              <a:rPr lang="en-US" altLang="en-US" sz="2000"/>
              <a:t>	Initial value is advertised window</a:t>
            </a:r>
          </a:p>
          <a:p>
            <a:pPr lvl="1">
              <a:buFontTx/>
              <a:buNone/>
            </a:pPr>
            <a:endParaRPr lang="en-US" altLang="en-US" b="1">
              <a:solidFill>
                <a:srgbClr val="FF0000"/>
              </a:solidFill>
            </a:endParaRPr>
          </a:p>
          <a:p>
            <a:r>
              <a:rPr lang="en-US" altLang="en-US"/>
              <a:t>Congestion control works in </a:t>
            </a:r>
            <a:r>
              <a:rPr lang="en-US" altLang="en-US" u="sng"/>
              <a:t>two modes</a:t>
            </a:r>
            <a:r>
              <a:rPr lang="en-US" altLang="en-US"/>
              <a:t>:</a:t>
            </a:r>
            <a:endParaRPr lang="en-US" altLang="en-US" b="1">
              <a:solidFill>
                <a:srgbClr val="FF0000"/>
              </a:solidFill>
            </a:endParaRPr>
          </a:p>
          <a:p>
            <a:pPr lvl="1"/>
            <a:r>
              <a:rPr lang="en-US" altLang="en-US" b="1">
                <a:solidFill>
                  <a:srgbClr val="FF0000"/>
                </a:solidFill>
              </a:rPr>
              <a:t>slow start </a:t>
            </a:r>
            <a:r>
              <a:rPr lang="en-US" altLang="en-US"/>
              <a:t>(cwnd &lt; ssthresh)</a:t>
            </a:r>
            <a:endParaRPr lang="en-US" altLang="en-US" b="1">
              <a:solidFill>
                <a:srgbClr val="FF0000"/>
              </a:solidFill>
            </a:endParaRPr>
          </a:p>
          <a:p>
            <a:pPr lvl="1"/>
            <a:r>
              <a:rPr lang="en-US" altLang="en-US" b="1">
                <a:solidFill>
                  <a:srgbClr val="FF0000"/>
                </a:solidFill>
              </a:rPr>
              <a:t>congestion avoidance </a:t>
            </a:r>
            <a:r>
              <a:rPr lang="en-US" altLang="en-US"/>
              <a:t>(cwnd </a:t>
            </a:r>
            <a:r>
              <a:rPr lang="en-US" altLang="en-US">
                <a:cs typeface="Arial" panose="020B0604020202020204" pitchFamily="34" charset="0"/>
              </a:rPr>
              <a:t>≥</a:t>
            </a:r>
            <a:r>
              <a:rPr lang="en-US" altLang="en-US"/>
              <a:t> ssthresh</a:t>
            </a:r>
          </a:p>
          <a:p>
            <a:pPr>
              <a:buFontTx/>
              <a:buNone/>
            </a:pP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>
            <a:extLst>
              <a:ext uri="{FF2B5EF4-FFF2-40B4-BE49-F238E27FC236}">
                <a16:creationId xmlns:a16="http://schemas.microsoft.com/office/drawing/2014/main" id="{71B23D5E-A525-E540-BF49-6F6FA3C75A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BA5E32-B075-0647-A063-E0F55D70580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B2D19524-3BEE-7B43-B901-64FC04B2F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4108450" cy="4946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CF388ACC-105E-934D-B82E-12D711345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Summary of TCP congestion control</a:t>
            </a:r>
          </a:p>
        </p:txBody>
      </p: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CB0272E6-F347-0F4F-B0B7-F3AFC3D56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191000" cy="41910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Initially:</a:t>
            </a:r>
            <a:endParaRPr lang="en-US" sz="200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cwnd = 1;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ssthresh = </a:t>
            </a:r>
            <a:br>
              <a:rPr lang="en-US" sz="2000">
                <a:cs typeface="+mn-cs"/>
              </a:rPr>
            </a:br>
            <a:r>
              <a:rPr lang="en-US" sz="2000">
                <a:cs typeface="+mn-cs"/>
              </a:rPr>
              <a:t>	advertised window size;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New Ack received:</a:t>
            </a:r>
            <a:endParaRPr lang="en-US" sz="200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if (cwnd &lt; ssthresh) 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/* Slow Start*/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cwnd = cwnd + 1;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else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/* Congestion Avoidance 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cwnd = cwnd + 1/cwnd;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Timeout: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/* Multiplicative decrease 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ssthresh = cwnd/2;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cwnd = 1;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8F380E5E-00DF-3248-97F0-E079E0DCDE88}"/>
              </a:ext>
            </a:extLst>
          </p:cNvPr>
          <p:cNvSpPr/>
          <p:nvPr/>
        </p:nvSpPr>
        <p:spPr bwMode="auto">
          <a:xfrm>
            <a:off x="4876800" y="4267200"/>
            <a:ext cx="533400" cy="762000"/>
          </a:xfrm>
          <a:prstGeom prst="rightBrace">
            <a:avLst>
              <a:gd name="adj1" fmla="val 60000"/>
              <a:gd name="adj2" fmla="val 48394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3" tIns="45717" rIns="91433" bIns="45717"/>
          <a:lstStyle/>
          <a:p>
            <a:pPr>
              <a:tabLst>
                <a:tab pos="1995488" algn="l"/>
                <a:tab pos="4113213" algn="l"/>
                <a:tab pos="4799013" algn="l"/>
                <a:tab pos="8634413" algn="r"/>
              </a:tabLst>
              <a:defRPr/>
            </a:pPr>
            <a:r>
              <a:rPr lang="en-US" dirty="0">
                <a:solidFill>
                  <a:srgbClr val="000000"/>
                </a:solidFill>
              </a:rPr>
              <a:t>       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1BD41C5C-1505-BA4C-9CBF-B35AD4407E0B}"/>
              </a:ext>
            </a:extLst>
          </p:cNvPr>
          <p:cNvSpPr/>
          <p:nvPr/>
        </p:nvSpPr>
        <p:spPr bwMode="auto">
          <a:xfrm>
            <a:off x="4876800" y="5410200"/>
            <a:ext cx="609600" cy="762000"/>
          </a:xfrm>
          <a:prstGeom prst="rightBrace">
            <a:avLst>
              <a:gd name="adj1" fmla="val 60000"/>
              <a:gd name="adj2" fmla="val 48394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1433" tIns="45717" rIns="91433" bIns="45717"/>
          <a:lstStyle/>
          <a:p>
            <a:pPr>
              <a:tabLst>
                <a:tab pos="1995488" algn="l"/>
                <a:tab pos="4113213" algn="l"/>
                <a:tab pos="4799013" algn="l"/>
                <a:tab pos="8634413" algn="r"/>
              </a:tabLst>
              <a:defRPr/>
            </a:pPr>
            <a:r>
              <a:rPr lang="en-US" dirty="0">
                <a:solidFill>
                  <a:srgbClr val="000000"/>
                </a:solidFill>
              </a:rPr>
              <a:t>       </a:t>
            </a:r>
          </a:p>
        </p:txBody>
      </p:sp>
      <p:sp>
        <p:nvSpPr>
          <p:cNvPr id="24583" name="TextBox 2">
            <a:extLst>
              <a:ext uri="{FF2B5EF4-FFF2-40B4-BE49-F238E27FC236}">
                <a16:creationId xmlns:a16="http://schemas.microsoft.com/office/drawing/2014/main" id="{52126C70-BBFF-0249-B2A2-4DFFF00A7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19600"/>
            <a:ext cx="2532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Additive increase</a:t>
            </a:r>
          </a:p>
        </p:txBody>
      </p:sp>
      <p:sp>
        <p:nvSpPr>
          <p:cNvPr id="24584" name="Rectangle 3">
            <a:extLst>
              <a:ext uri="{FF2B5EF4-FFF2-40B4-BE49-F238E27FC236}">
                <a16:creationId xmlns:a16="http://schemas.microsoft.com/office/drawing/2014/main" id="{8EF4EC10-64D0-5B41-9504-1B74D5386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486400"/>
            <a:ext cx="330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Multiplicative decrease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>
            <a:extLst>
              <a:ext uri="{FF2B5EF4-FFF2-40B4-BE49-F238E27FC236}">
                <a16:creationId xmlns:a16="http://schemas.microsoft.com/office/drawing/2014/main" id="{188A82F9-B1CA-FB48-97BD-290F02B4D6A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0EAF12-9B33-D243-B1C7-1919E5C2EE3C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7074" name="Rectangle 2">
            <a:extLst>
              <a:ext uri="{FF2B5EF4-FFF2-40B4-BE49-F238E27FC236}">
                <a16:creationId xmlns:a16="http://schemas.microsoft.com/office/drawing/2014/main" id="{7B678858-A2F9-F046-905B-465BD62C1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Slow Start Example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C7BF9D1-37AA-C649-A8B6-683889458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3505200" cy="4876800"/>
          </a:xfrm>
        </p:spPr>
        <p:txBody>
          <a:bodyPr/>
          <a:lstStyle/>
          <a:p>
            <a:pPr>
              <a:tabLst>
                <a:tab pos="2227263" algn="l"/>
                <a:tab pos="4973638" algn="l"/>
                <a:tab pos="5661025" algn="l"/>
              </a:tabLst>
            </a:pPr>
            <a:r>
              <a:rPr lang="en-US" altLang="en-US">
                <a:sym typeface="Math3" pitchFamily="2" charset="2"/>
              </a:rPr>
              <a:t>The congestion window size grows very rapidly</a:t>
            </a:r>
          </a:p>
          <a:p>
            <a:pPr lvl="1">
              <a:tabLst>
                <a:tab pos="2227263" algn="l"/>
                <a:tab pos="4973638" algn="l"/>
                <a:tab pos="5661025" algn="l"/>
              </a:tabLst>
            </a:pPr>
            <a:r>
              <a:rPr lang="en-US" altLang="en-US">
                <a:sym typeface="Math3" pitchFamily="2" charset="2"/>
              </a:rPr>
              <a:t>For every ACK, we increase cwnd by 1 irrespective of the number of segments ACK</a:t>
            </a:r>
            <a:r>
              <a:rPr lang="ja-JP" altLang="en-US">
                <a:sym typeface="Math3" pitchFamily="2" charset="2"/>
              </a:rPr>
              <a:t>’</a:t>
            </a:r>
            <a:r>
              <a:rPr lang="en-US" altLang="ja-JP">
                <a:sym typeface="Math3" pitchFamily="2" charset="2"/>
              </a:rPr>
              <a:t>ed</a:t>
            </a:r>
          </a:p>
          <a:p>
            <a:pPr>
              <a:tabLst>
                <a:tab pos="2227263" algn="l"/>
                <a:tab pos="4973638" algn="l"/>
                <a:tab pos="5661025" algn="l"/>
              </a:tabLst>
            </a:pPr>
            <a:r>
              <a:rPr lang="en-US" altLang="en-US">
                <a:sym typeface="Math3" pitchFamily="2" charset="2"/>
              </a:rPr>
              <a:t>TCP slows down the increase of </a:t>
            </a:r>
            <a:r>
              <a:rPr lang="en-US" altLang="en-US" i="1">
                <a:sym typeface="Math3" pitchFamily="2" charset="2"/>
              </a:rPr>
              <a:t>cwnd</a:t>
            </a:r>
            <a:r>
              <a:rPr lang="en-US" altLang="en-US">
                <a:sym typeface="Math3" pitchFamily="2" charset="2"/>
              </a:rPr>
              <a:t> when </a:t>
            </a:r>
            <a:br>
              <a:rPr lang="en-US" altLang="en-US">
                <a:sym typeface="Math3" pitchFamily="2" charset="2"/>
              </a:rPr>
            </a:br>
            <a:r>
              <a:rPr lang="en-US" altLang="en-US" b="1" i="1">
                <a:solidFill>
                  <a:srgbClr val="FF0000"/>
                </a:solidFill>
                <a:sym typeface="Math3" pitchFamily="2" charset="2"/>
              </a:rPr>
              <a:t>cwnd &gt; ssthresh</a:t>
            </a:r>
            <a:r>
              <a:rPr lang="en-US" altLang="en-US">
                <a:sym typeface="Math3" pitchFamily="2" charset="2"/>
              </a:rPr>
              <a:t> </a:t>
            </a:r>
          </a:p>
        </p:txBody>
      </p:sp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1E5FF814-6613-BB4E-8E83-0377D0B3F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1981200"/>
          <a:ext cx="4854575" cy="401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VISIO" r:id="rId4" imgW="22796500" imgH="19723100" progId="Visio.Drawing.6">
                  <p:embed/>
                </p:oleObj>
              </mc:Choice>
              <mc:Fallback>
                <p:oleObj name="VISIO" r:id="rId4" imgW="22796500" imgH="197231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81200"/>
                        <a:ext cx="4854575" cy="401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>
            <a:extLst>
              <a:ext uri="{FF2B5EF4-FFF2-40B4-BE49-F238E27FC236}">
                <a16:creationId xmlns:a16="http://schemas.microsoft.com/office/drawing/2014/main" id="{DD993735-A578-FC45-AB73-EC4CAF3EFD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FBA30-BFA5-4144-80E0-50892E85C205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546F54EC-2B26-2C46-8969-2F7BAB1A1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Congestion Avoidance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C4FC45F-E8BB-7948-913C-FC245F14D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Math3" pitchFamily="2" charset="2"/>
              </a:rPr>
              <a:t>Congestion avoidance phase is started if cwnd has reached the slow-start threshold value</a:t>
            </a:r>
          </a:p>
          <a:p>
            <a:endParaRPr lang="en-US" altLang="en-US">
              <a:sym typeface="Math3" pitchFamily="2" charset="2"/>
            </a:endParaRPr>
          </a:p>
          <a:p>
            <a:r>
              <a:rPr lang="en-US" altLang="en-US">
                <a:sym typeface="Math3" pitchFamily="2" charset="2"/>
              </a:rPr>
              <a:t>If </a:t>
            </a:r>
            <a:r>
              <a:rPr lang="en-US" altLang="en-US">
                <a:solidFill>
                  <a:srgbClr val="FF0000"/>
                </a:solidFill>
                <a:sym typeface="Math3" pitchFamily="2" charset="2"/>
              </a:rPr>
              <a:t>cwnd </a:t>
            </a: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  <a:sym typeface="Math3" pitchFamily="2" charset="2"/>
              </a:rPr>
              <a:t>≥</a:t>
            </a:r>
            <a:r>
              <a:rPr lang="en-US" altLang="en-US">
                <a:solidFill>
                  <a:srgbClr val="FF0000"/>
                </a:solidFill>
                <a:sym typeface="Math3" pitchFamily="2" charset="2"/>
              </a:rPr>
              <a:t> ssthresh</a:t>
            </a:r>
            <a:r>
              <a:rPr lang="en-US" altLang="en-US">
                <a:sym typeface="Math3" pitchFamily="2" charset="2"/>
              </a:rPr>
              <a:t> then </a:t>
            </a:r>
            <a:r>
              <a:rPr lang="en-US" altLang="en-US"/>
              <a:t>each time an ACK is received, increment cwnd  as follows:</a:t>
            </a:r>
          </a:p>
          <a:p>
            <a:pPr lvl="2"/>
            <a:r>
              <a:rPr lang="en-US" altLang="en-US"/>
              <a:t>cwnd = cwnd + 1/cwnd</a:t>
            </a:r>
            <a:br>
              <a:rPr lang="en-US" altLang="en-US"/>
            </a:br>
            <a:endParaRPr lang="en-US" altLang="en-US"/>
          </a:p>
          <a:p>
            <a:pPr lvl="2"/>
            <a:endParaRPr lang="en-US" altLang="en-US"/>
          </a:p>
          <a:p>
            <a:r>
              <a:rPr lang="en-US" altLang="en-US">
                <a:sym typeface="Math3" pitchFamily="2" charset="2"/>
              </a:rPr>
              <a:t>Then </a:t>
            </a:r>
            <a:r>
              <a:rPr lang="en-US" altLang="en-US" i="1">
                <a:sym typeface="Math3" pitchFamily="2" charset="2"/>
              </a:rPr>
              <a:t>cwnd</a:t>
            </a:r>
            <a:r>
              <a:rPr lang="en-US" altLang="en-US">
                <a:sym typeface="Math3" pitchFamily="2" charset="2"/>
              </a:rPr>
              <a:t> is (roughly) increased by one if all </a:t>
            </a:r>
            <a:r>
              <a:rPr lang="en-US" altLang="en-US" i="1">
                <a:sym typeface="Math3" pitchFamily="2" charset="2"/>
              </a:rPr>
              <a:t>cwnd</a:t>
            </a:r>
            <a:r>
              <a:rPr lang="en-US" altLang="en-US">
                <a:sym typeface="Math3" pitchFamily="2" charset="2"/>
              </a:rPr>
              <a:t> segments have been acknowledged.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>
            <a:extLst>
              <a:ext uri="{FF2B5EF4-FFF2-40B4-BE49-F238E27FC236}">
                <a16:creationId xmlns:a16="http://schemas.microsoft.com/office/drawing/2014/main" id="{5DAE6131-3CE7-654D-9976-2D117C3BCCE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15D69D-8991-A54D-A354-7A1BCCF0B17F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3D594044-AD45-3049-A90E-BB959F0DA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877175" cy="609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Example  of </a:t>
            </a:r>
            <a:br>
              <a:rPr lang="en-US">
                <a:cs typeface="+mj-cs"/>
              </a:rPr>
            </a:br>
            <a:r>
              <a:rPr lang="en-US">
                <a:cs typeface="+mj-cs"/>
              </a:rPr>
              <a:t>Slow Start/Congestion Avoidance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50BC12F2-25C9-EE4F-81CD-7AE7D182D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4191000" cy="1649413"/>
          </a:xfrm>
        </p:spPr>
        <p:txBody>
          <a:bodyPr/>
          <a:lstStyle/>
          <a:p>
            <a:pPr>
              <a:buFontTx/>
              <a:buNone/>
              <a:tabLst>
                <a:tab pos="2227263" algn="l"/>
                <a:tab pos="4973638" algn="l"/>
                <a:tab pos="5661025" algn="l"/>
              </a:tabLst>
              <a:defRPr/>
            </a:pPr>
            <a:r>
              <a:rPr lang="en-US">
                <a:cs typeface="+mn-cs"/>
                <a:sym typeface="Math3" charset="0"/>
              </a:rPr>
              <a:t>Assume that </a:t>
            </a:r>
            <a:r>
              <a:rPr lang="en-US" i="1">
                <a:solidFill>
                  <a:srgbClr val="FF0000"/>
                </a:solidFill>
                <a:cs typeface="+mn-cs"/>
                <a:sym typeface="Math3" charset="0"/>
              </a:rPr>
              <a:t>ssthresh = 8</a:t>
            </a:r>
            <a:endParaRPr lang="en-US">
              <a:solidFill>
                <a:srgbClr val="FF0000"/>
              </a:solidFill>
              <a:cs typeface="+mn-cs"/>
              <a:sym typeface="Math3" charset="0"/>
            </a:endParaRPr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58C207EC-9B8D-7842-819A-47331C4A21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1447800"/>
          <a:ext cx="321945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VISIO" r:id="rId4" imgW="48158400" imgH="77851000" progId="Visio.Drawing.4">
                  <p:embed/>
                </p:oleObj>
              </mc:Choice>
              <mc:Fallback>
                <p:oleObj name="VISIO" r:id="rId4" imgW="48158400" imgH="77851000" progId="Visio.Drawing.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321945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>
            <a:extLst>
              <a:ext uri="{FF2B5EF4-FFF2-40B4-BE49-F238E27FC236}">
                <a16:creationId xmlns:a16="http://schemas.microsoft.com/office/drawing/2014/main" id="{95F91606-86D5-984A-B3F0-8D00315FD8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514600"/>
          <a:ext cx="354965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Chart" r:id="rId6" imgW="3568700" imgH="3670300" progId="MSGraph.Chart.8">
                  <p:embed followColorScheme="full"/>
                </p:oleObj>
              </mc:Choice>
              <mc:Fallback>
                <p:oleObj name="Chart" r:id="rId6" imgW="3568700" imgH="36703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354965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6">
            <a:extLst>
              <a:ext uri="{FF2B5EF4-FFF2-40B4-BE49-F238E27FC236}">
                <a16:creationId xmlns:a16="http://schemas.microsoft.com/office/drawing/2014/main" id="{019A4C7E-54E5-7740-B910-5E51D39D2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19800"/>
            <a:ext cx="1752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spcAft>
                <a:spcPts val="1000"/>
              </a:spcAft>
              <a:buFontTx/>
              <a:buNone/>
            </a:pPr>
            <a:r>
              <a:rPr lang="en-US" altLang="en-US" sz="1400" b="1"/>
              <a:t>Roundtrip times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4700AEDF-D262-6B44-947C-EEF053FB0A0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54807" y="4009232"/>
            <a:ext cx="20558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spcAft>
                <a:spcPts val="1000"/>
              </a:spcAft>
              <a:buFontTx/>
              <a:buNone/>
            </a:pPr>
            <a:r>
              <a:rPr lang="en-US" altLang="en-US" sz="1400" b="1"/>
              <a:t>Cwnd (in segments)</a:t>
            </a:r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6ECA7A31-7830-CA40-BD5A-2B57E2780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8862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2867DF94-B29F-AF40-9F45-65C9DE176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6576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spcAft>
                <a:spcPts val="1000"/>
              </a:spcAft>
              <a:buFontTx/>
              <a:buNone/>
            </a:pPr>
            <a:r>
              <a:rPr lang="en-US" altLang="en-US" sz="1400"/>
              <a:t>ssthresh</a:t>
            </a:r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>
            <a:extLst>
              <a:ext uri="{FF2B5EF4-FFF2-40B4-BE49-F238E27FC236}">
                <a16:creationId xmlns:a16="http://schemas.microsoft.com/office/drawing/2014/main" id="{C457B433-7674-2E48-9F0A-78035C6DF9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209C40-03BC-884A-97DB-142406F72A9F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483BC024-7EA6-524B-9434-E6F898A8E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Responses to Congestion</a:t>
            </a:r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EA892EB3-92C8-5A4E-809E-91D284E62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n-cs"/>
              </a:rPr>
              <a:t>So, TCP assumes there is congestion if it detects a packet loss</a:t>
            </a:r>
          </a:p>
          <a:p>
            <a:pPr>
              <a:defRPr/>
            </a:pPr>
            <a:r>
              <a:rPr lang="en-US">
                <a:cs typeface="+mn-cs"/>
              </a:rPr>
              <a:t>A TCP sender can detect lost packets via:</a:t>
            </a:r>
          </a:p>
          <a:p>
            <a:pPr lvl="2">
              <a:defRPr/>
            </a:pPr>
            <a:r>
              <a:rPr lang="en-US"/>
              <a:t>Timeout of a retransmission timer</a:t>
            </a:r>
          </a:p>
          <a:p>
            <a:pPr lvl="2">
              <a:defRPr/>
            </a:pPr>
            <a:r>
              <a:rPr lang="en-US"/>
              <a:t>Receipt of a duplicate ACK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 sz="2000">
                <a:cs typeface="+mn-cs"/>
              </a:rPr>
              <a:t>TCP interprets a Timeout as a binary congestion signal. When a timeout occurs, the sender performs: </a:t>
            </a:r>
          </a:p>
          <a:p>
            <a:pPr lvl="1">
              <a:defRPr/>
            </a:pPr>
            <a:r>
              <a:rPr lang="en-US" sz="2000"/>
              <a:t>cwnd is reset to one:</a:t>
            </a:r>
          </a:p>
          <a:p>
            <a:pPr lvl="3">
              <a:buFontTx/>
              <a:buNone/>
              <a:defRPr/>
            </a:pPr>
            <a:r>
              <a:rPr lang="en-US">
                <a:solidFill>
                  <a:schemeClr val="accent2"/>
                </a:solidFill>
              </a:rPr>
              <a:t>cwnd = 1</a:t>
            </a:r>
            <a:endParaRPr lang="en-US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en-US" sz="2000"/>
              <a:t>ssthresh is set to half the current size of the congestion window:</a:t>
            </a:r>
          </a:p>
          <a:p>
            <a:pPr lvl="3">
              <a:buFontTx/>
              <a:buNone/>
              <a:defRPr/>
            </a:pPr>
            <a:r>
              <a:rPr lang="en-US">
                <a:solidFill>
                  <a:schemeClr val="accent2"/>
                </a:solidFill>
              </a:rPr>
              <a:t>ssthressh = cwnd / 2</a:t>
            </a:r>
            <a:r>
              <a:rPr lang="en-US" sz="1800"/>
              <a:t> </a:t>
            </a:r>
          </a:p>
          <a:p>
            <a:pPr lvl="1">
              <a:defRPr/>
            </a:pPr>
            <a:r>
              <a:rPr lang="en-US" sz="2000"/>
              <a:t>and slow-start is entered</a:t>
            </a:r>
            <a:endParaRPr 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>
            <a:extLst>
              <a:ext uri="{FF2B5EF4-FFF2-40B4-BE49-F238E27FC236}">
                <a16:creationId xmlns:a16="http://schemas.microsoft.com/office/drawing/2014/main" id="{73A1F7BA-3719-434C-B3ED-22EF8B98D8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9B8CCB-017F-A444-A093-CEC24D55017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DE92FEC6-2B25-0548-AC1E-7D1C66F71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4108450" cy="4946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A9703230-D497-9C47-8C30-091C478BF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Summary of TCP congestion control</a:t>
            </a:r>
          </a:p>
        </p:txBody>
      </p:sp>
      <p:sp>
        <p:nvSpPr>
          <p:cNvPr id="391172" name="Rectangle 4">
            <a:extLst>
              <a:ext uri="{FF2B5EF4-FFF2-40B4-BE49-F238E27FC236}">
                <a16:creationId xmlns:a16="http://schemas.microsoft.com/office/drawing/2014/main" id="{A2CDCA33-8D29-8C4F-9EBC-4281E34D4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191000" cy="41910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Initially:</a:t>
            </a:r>
            <a:endParaRPr lang="en-US" sz="200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cwnd = 1;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ssthresh = </a:t>
            </a:r>
            <a:br>
              <a:rPr lang="en-US" sz="2000">
                <a:cs typeface="+mn-cs"/>
              </a:rPr>
            </a:br>
            <a:r>
              <a:rPr lang="en-US" sz="2000">
                <a:cs typeface="+mn-cs"/>
              </a:rPr>
              <a:t>	advertised window size;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New Ack received:</a:t>
            </a:r>
            <a:endParaRPr lang="en-US" sz="200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if (cwnd &lt; ssthresh) 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/* Slow Start*/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cwnd = cwnd + 1;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else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/* Congestion Avoidance 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      cwnd = cwnd + 1/cwnd;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 b="1">
                <a:cs typeface="+mn-cs"/>
              </a:rPr>
              <a:t>Timeout: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/* Multiplicative decrease */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ssthresh = cwnd/2;</a:t>
            </a:r>
          </a:p>
          <a:p>
            <a:pPr>
              <a:lnSpc>
                <a:spcPct val="90000"/>
              </a:lnSpc>
              <a:buFontTx/>
              <a:buNone/>
              <a:tabLst/>
              <a:defRPr/>
            </a:pPr>
            <a:r>
              <a:rPr lang="en-US" sz="2000">
                <a:cs typeface="+mn-cs"/>
              </a:rPr>
              <a:t>	cwnd = 1;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551">
  <a:themeElements>
    <a:clrScheme name="cs55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s5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33" tIns="45717" rIns="91433" bIns="45717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95488" algn="l"/>
            <a:tab pos="4113213" algn="l"/>
            <a:tab pos="4799013" algn="l"/>
            <a:tab pos="8634413" algn="r"/>
          </a:tabLst>
          <a:defRPr kumimoji="0" lang="en-US" sz="2400" b="0" i="1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33" tIns="45717" rIns="91433" bIns="45717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95488" algn="l"/>
            <a:tab pos="4113213" algn="l"/>
            <a:tab pos="4799013" algn="l"/>
            <a:tab pos="8634413" algn="r"/>
          </a:tabLst>
          <a:defRPr kumimoji="0" lang="en-US" sz="2400" b="0" i="1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s5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C:\LOCALDATA\wrk\MS\OFFICE97\Templates\cs551.pot</Template>
  <TotalTime>26721</TotalTime>
  <Words>532</Words>
  <Application>Microsoft Macintosh PowerPoint</Application>
  <PresentationFormat>Overhead</PresentationFormat>
  <Paragraphs>188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ＭＳ Ｐゴシック</vt:lpstr>
      <vt:lpstr>Times New Roman</vt:lpstr>
      <vt:lpstr>Wingdings</vt:lpstr>
      <vt:lpstr>Math3</vt:lpstr>
      <vt:lpstr>cs551</vt:lpstr>
      <vt:lpstr>Microsoft Visio Drawing</vt:lpstr>
      <vt:lpstr>VISIO 4 Drawing</vt:lpstr>
      <vt:lpstr>Microsoft Graph 2000 Chart</vt:lpstr>
      <vt:lpstr>TCP Congestion Control</vt:lpstr>
      <vt:lpstr>TCP Congestion Control</vt:lpstr>
      <vt:lpstr>TCP Congestion Control</vt:lpstr>
      <vt:lpstr>Summary of TCP congestion control</vt:lpstr>
      <vt:lpstr>Slow Start Example</vt:lpstr>
      <vt:lpstr>Congestion Avoidance</vt:lpstr>
      <vt:lpstr>Example  of  Slow Start/Congestion Avoidance</vt:lpstr>
      <vt:lpstr>Responses to Congestion</vt:lpstr>
      <vt:lpstr>Summary of TCP congestion control</vt:lpstr>
      <vt:lpstr>Slow Start / Congestion Avoidance</vt:lpstr>
      <vt:lpstr>Flavors of TCP Congestion Control </vt:lpstr>
      <vt:lpstr>Acknowledgments in TCP</vt:lpstr>
      <vt:lpstr>Acknowledgments in TCP</vt:lpstr>
      <vt:lpstr>Fast Retransmit</vt:lpstr>
      <vt:lpstr>Fast Retransmit / Fast Recovery</vt:lpstr>
      <vt:lpstr>TCP Reno</vt:lpstr>
      <vt:lpstr>TCP Tahoe and TCP Reno (for single segment losses)</vt:lpstr>
    </vt:vector>
  </TitlesOfParts>
  <Company>Polytechnic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Jorg Liebeherr</dc:creator>
  <cp:lastModifiedBy>Jorg Liebeherr</cp:lastModifiedBy>
  <cp:revision>98</cp:revision>
  <cp:lastPrinted>1999-03-30T00:12:33Z</cp:lastPrinted>
  <dcterms:created xsi:type="dcterms:W3CDTF">1997-10-21T01:12:14Z</dcterms:created>
  <dcterms:modified xsi:type="dcterms:W3CDTF">2020-11-16T23:24:00Z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jorg@cs.virginia.edu</vt:lpwstr>
  </property>
  <property fmtid="{D5CDD505-2E9C-101B-9397-08002B2CF9AE}" pid="8" name="HomePage">
    <vt:lpwstr>http://www.cs.virginia.edu/~cs551ie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H:\public_html\slides</vt:lpwstr>
  </property>
</Properties>
</file>