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744" r:id="rId2"/>
    <p:sldId id="309" r:id="rId3"/>
    <p:sldId id="283" r:id="rId4"/>
    <p:sldId id="411" r:id="rId5"/>
    <p:sldId id="408" r:id="rId6"/>
    <p:sldId id="409" r:id="rId7"/>
    <p:sldId id="414" r:id="rId8"/>
    <p:sldId id="415" r:id="rId9"/>
    <p:sldId id="1061" r:id="rId10"/>
    <p:sldId id="1062" r:id="rId11"/>
  </p:sldIdLst>
  <p:sldSz cx="9144000" cy="6858000" type="overhead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ts val="1000"/>
      </a:spcAft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i="1" kern="1200">
        <a:solidFill>
          <a:srgbClr val="0000FF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36">
          <p15:clr>
            <a:srgbClr val="A4A3A4"/>
          </p15:clr>
        </p15:guide>
        <p15:guide id="4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FF8931"/>
    <a:srgbClr val="00FFCC"/>
    <a:srgbClr val="FFFFBC"/>
    <a:srgbClr val="FFFF00"/>
    <a:srgbClr val="66CCFF"/>
    <a:srgbClr val="FF6699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214F0-FC83-42D3-B1F6-E1D6CB3DEF67}" v="11" dt="2020-11-18T17:57:16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2"/>
    <p:restoredTop sz="94574"/>
  </p:normalViewPr>
  <p:slideViewPr>
    <p:cSldViewPr showGuides="1">
      <p:cViewPr varScale="1">
        <p:scale>
          <a:sx n="96" d="100"/>
          <a:sy n="96" d="100"/>
        </p:scale>
        <p:origin x="940" y="56"/>
      </p:cViewPr>
      <p:guideLst>
        <p:guide orient="horz" pos="4176"/>
        <p:guide pos="2880"/>
        <p:guide orient="horz" pos="393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4344"/>
    </p:cViewPr>
  </p:sorterViewPr>
  <p:notesViewPr>
    <p:cSldViewPr showGuides="1">
      <p:cViewPr varScale="1">
        <p:scale>
          <a:sx n="54" d="100"/>
          <a:sy n="54" d="100"/>
        </p:scale>
        <p:origin x="-175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92D214F0-FC83-42D3-B1F6-E1D6CB3DEF67}"/>
    <pc:docChg chg="custSel delSld modSld">
      <pc:chgData name="Jorg Liebeherr" userId="4e70e616cda3882f" providerId="LiveId" clId="{92D214F0-FC83-42D3-B1F6-E1D6CB3DEF67}" dt="2020-11-18T17:57:45.822" v="13" actId="47"/>
      <pc:docMkLst>
        <pc:docMk/>
      </pc:docMkLst>
      <pc:sldChg chg="delSp modSp mod delAnim">
        <pc:chgData name="Jorg Liebeherr" userId="4e70e616cda3882f" providerId="LiveId" clId="{92D214F0-FC83-42D3-B1F6-E1D6CB3DEF67}" dt="2020-11-18T17:57:17.596" v="12" actId="1076"/>
        <pc:sldMkLst>
          <pc:docMk/>
          <pc:sldMk cId="2726318818" sldId="1062"/>
        </pc:sldMkLst>
        <pc:grpChg chg="del">
          <ac:chgData name="Jorg Liebeherr" userId="4e70e616cda3882f" providerId="LiveId" clId="{92D214F0-FC83-42D3-B1F6-E1D6CB3DEF67}" dt="2020-11-18T17:57:09.285" v="8" actId="478"/>
          <ac:grpSpMkLst>
            <pc:docMk/>
            <pc:sldMk cId="2726318818" sldId="1062"/>
            <ac:grpSpMk id="15" creationId="{C7D32376-16EE-6444-8373-A98CED6C43CD}"/>
          </ac:grpSpMkLst>
        </pc:grpChg>
        <pc:grpChg chg="del">
          <ac:chgData name="Jorg Liebeherr" userId="4e70e616cda3882f" providerId="LiveId" clId="{92D214F0-FC83-42D3-B1F6-E1D6CB3DEF67}" dt="2020-11-18T17:57:10.387" v="9" actId="478"/>
          <ac:grpSpMkLst>
            <pc:docMk/>
            <pc:sldMk cId="2726318818" sldId="1062"/>
            <ac:grpSpMk id="16" creationId="{B3D42642-3C41-A14E-91D9-C8AF5B7F681E}"/>
          </ac:grpSpMkLst>
        </pc:grpChg>
        <pc:graphicFrameChg chg="mod">
          <ac:chgData name="Jorg Liebeherr" userId="4e70e616cda3882f" providerId="LiveId" clId="{92D214F0-FC83-42D3-B1F6-E1D6CB3DEF67}" dt="2020-11-18T17:57:17.596" v="12" actId="1076"/>
          <ac:graphicFrameMkLst>
            <pc:docMk/>
            <pc:sldMk cId="2726318818" sldId="1062"/>
            <ac:graphicFrameMk id="7" creationId="{59695238-DD51-454A-8634-58341CDAA4F8}"/>
          </ac:graphicFrameMkLst>
        </pc:graphicFrameChg>
        <pc:cxnChg chg="mod">
          <ac:chgData name="Jorg Liebeherr" userId="4e70e616cda3882f" providerId="LiveId" clId="{92D214F0-FC83-42D3-B1F6-E1D6CB3DEF67}" dt="2020-11-18T17:57:10.387" v="9" actId="478"/>
          <ac:cxnSpMkLst>
            <pc:docMk/>
            <pc:sldMk cId="2726318818" sldId="1062"/>
            <ac:cxnSpMk id="13" creationId="{AA56E9CC-F41D-C043-BD31-BC4BCAF23378}"/>
          </ac:cxnSpMkLst>
        </pc:cxnChg>
      </pc:sldChg>
      <pc:sldChg chg="del">
        <pc:chgData name="Jorg Liebeherr" userId="4e70e616cda3882f" providerId="LiveId" clId="{92D214F0-FC83-42D3-B1F6-E1D6CB3DEF67}" dt="2020-11-18T17:57:45.822" v="13" actId="47"/>
        <pc:sldMkLst>
          <pc:docMk/>
          <pc:sldMk cId="1452143313" sldId="1063"/>
        </pc:sldMkLst>
      </pc:sldChg>
    </pc:docChg>
  </pc:docChgLst>
  <pc:docChgLst>
    <pc:chgData name="Jorg Liebeherr" userId="4e70e616cda3882f" providerId="LiveId" clId="{5B1A121C-F39D-3B4F-8125-F50BCCB93FB2}"/>
    <pc:docChg chg="custSel modSld">
      <pc:chgData name="Jorg Liebeherr" userId="4e70e616cda3882f" providerId="LiveId" clId="{5B1A121C-F39D-3B4F-8125-F50BCCB93FB2}" dt="2020-11-18T21:01:30.131" v="1" actId="21"/>
      <pc:docMkLst>
        <pc:docMk/>
      </pc:docMkLst>
      <pc:sldChg chg="delSp delAnim">
        <pc:chgData name="Jorg Liebeherr" userId="4e70e616cda3882f" providerId="LiveId" clId="{5B1A121C-F39D-3B4F-8125-F50BCCB93FB2}" dt="2020-11-18T21:01:30.131" v="1" actId="21"/>
        <pc:sldMkLst>
          <pc:docMk/>
          <pc:sldMk cId="1611476403" sldId="283"/>
        </pc:sldMkLst>
        <pc:spChg chg="del">
          <ac:chgData name="Jorg Liebeherr" userId="4e70e616cda3882f" providerId="LiveId" clId="{5B1A121C-F39D-3B4F-8125-F50BCCB93FB2}" dt="2020-11-18T21:01:21.472" v="0" actId="21"/>
          <ac:spMkLst>
            <pc:docMk/>
            <pc:sldMk cId="1611476403" sldId="283"/>
            <ac:spMk id="12" creationId="{00000000-0000-0000-0000-000000000000}"/>
          </ac:spMkLst>
        </pc:spChg>
        <pc:cxnChg chg="del">
          <ac:chgData name="Jorg Liebeherr" userId="4e70e616cda3882f" providerId="LiveId" clId="{5B1A121C-F39D-3B4F-8125-F50BCCB93FB2}" dt="2020-11-18T21:01:30.131" v="1" actId="21"/>
          <ac:cxnSpMkLst>
            <pc:docMk/>
            <pc:sldMk cId="1611476403" sldId="283"/>
            <ac:cxnSpMk id="4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9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3838"/>
            <a:ext cx="3209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113838"/>
            <a:ext cx="3130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3354BC9-F6BA-4817-9D4C-5047FA6B1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9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1950" y="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159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95813"/>
            <a:ext cx="53705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3838"/>
            <a:ext cx="3209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1950" y="9113838"/>
            <a:ext cx="3130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8" tIns="47749" rIns="95498" bIns="47749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spcAft>
                <a:spcPct val="0"/>
              </a:spcAft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0C6F97-E6AD-46E2-B41A-1B8DE129C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3E02C-A89F-451F-99AA-48F8B8A84E33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4375"/>
            <a:ext cx="4859337" cy="36449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BD4EB-9FAA-0F4B-A8D5-6B905786E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C6F97-E6AD-46E2-B41A-1B8DE129C1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0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i="0">
              <a:solidFill>
                <a:schemeClr val="bg2"/>
              </a:solidFill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367B01-6A40-4E1C-A608-BB1CE319C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51AF5-E991-43F0-B337-D01B0512E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096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096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7DC4D-A321-490C-BD6D-81F00A88E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41761-030F-4C17-B32D-CEB5A9D93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4ECB9B-E1D2-4BE7-A640-EC5329692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81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B560C-EFD8-4793-830D-221F77753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EB20E-0A00-41BC-8C67-B8031B21E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16888-8274-4A24-9981-B7FCFD2A4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21AC0-8B7B-4CCC-AE63-7B968C881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4D7F80-809F-48F6-A49A-CA929FCD3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37093-6E2B-4527-8786-8BB78BE5E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 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29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0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6829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949B6A2-40C5-4D2C-AE9C-0D77D99D20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8295" name="Rectangle 1031"/>
          <p:cNvSpPr>
            <a:spLocks noChangeArrowheads="1"/>
          </p:cNvSpPr>
          <p:nvPr/>
        </p:nvSpPr>
        <p:spPr bwMode="auto">
          <a:xfrm>
            <a:off x="0" y="1143000"/>
            <a:ext cx="9144000" cy="746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6" name="Rectangle 1032"/>
          <p:cNvSpPr>
            <a:spLocks noChangeArrowheads="1"/>
          </p:cNvSpPr>
          <p:nvPr/>
        </p:nvSpPr>
        <p:spPr bwMode="auto">
          <a:xfrm>
            <a:off x="36195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b="1" i="0">
              <a:solidFill>
                <a:srgbClr val="B2B2B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pitchFamily="-108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661025" algn="l"/>
        </a:tabLst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661025" algn="l"/>
        </a:tabLst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9.wmf"/><Relationship Id="rId2" Type="http://schemas.openxmlformats.org/officeDocument/2006/relationships/image" Target="../media/image5.w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9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20.wmf"/><Relationship Id="rId17" Type="http://schemas.openxmlformats.org/officeDocument/2006/relationships/image" Target="../media/image17.png"/><Relationship Id="rId2" Type="http://schemas.openxmlformats.org/officeDocument/2006/relationships/image" Target="../media/image5.w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6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0.wmf"/><Relationship Id="rId18" Type="http://schemas.openxmlformats.org/officeDocument/2006/relationships/image" Target="../media/image25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22.png"/><Relationship Id="rId10" Type="http://schemas.openxmlformats.org/officeDocument/2006/relationships/image" Target="../media/image12.wmf"/><Relationship Id="rId19" Type="http://schemas.openxmlformats.org/officeDocument/2006/relationships/image" Target="../media/image26.png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20.wmf"/><Relationship Id="rId17" Type="http://schemas.openxmlformats.org/officeDocument/2006/relationships/image" Target="../media/image25.png"/><Relationship Id="rId2" Type="http://schemas.openxmlformats.org/officeDocument/2006/relationships/image" Target="../media/image5.wm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23.png"/><Relationship Id="rId10" Type="http://schemas.openxmlformats.org/officeDocument/2006/relationships/image" Target="../media/image13.wmf"/><Relationship Id="rId19" Type="http://schemas.openxmlformats.org/officeDocument/2006/relationships/image" Target="../media/image27.pn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2408"/>
            <a:ext cx="2590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52400" y="774924"/>
            <a:ext cx="8382000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  <a:t>Evolution of Internetworking</a:t>
            </a:r>
            <a:b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181100" y="2642610"/>
            <a:ext cx="6781800" cy="10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Jorg</a:t>
            </a:r>
            <a: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Liebeherr</a:t>
            </a:r>
            <a:b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  <a:br>
              <a:rPr lang="en-US" sz="2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C385-5978-794E-B799-D54C887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Infrastructure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(after a reality check)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C051-4C21-1944-8BCE-184050CF2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5A9380-5489-8D42-B8E6-D148D3F9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3721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D116F8-04DF-0840-87B3-7E91409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309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9695238-DD51-454A-8634-58341CDAA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48078"/>
              </p:ext>
            </p:extLst>
          </p:nvPr>
        </p:nvGraphicFramePr>
        <p:xfrm>
          <a:off x="-9939" y="1225870"/>
          <a:ext cx="9906000" cy="563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10667700" imgH="6089688" progId="Visio.Drawing.11">
                  <p:embed/>
                </p:oleObj>
              </mc:Choice>
              <mc:Fallback>
                <p:oleObj name="Visio" r:id="rId3" imgW="10667700" imgH="6089688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9695238-DD51-454A-8634-58341CDAA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39" y="1225870"/>
                        <a:ext cx="9906000" cy="563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3188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Internet began small …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0D24BF-482A-264B-A11D-1FCDDADD3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19200"/>
            <a:ext cx="5239861" cy="48768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2EBE07-1D8F-1240-B873-0CDC1BC7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76" y="3774515"/>
            <a:ext cx="3633735" cy="2330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CBE98-75BE-0A42-B29A-2F6BD71005A4}"/>
              </a:ext>
            </a:extLst>
          </p:cNvPr>
          <p:cNvSpPr/>
          <p:nvPr/>
        </p:nvSpPr>
        <p:spPr bwMode="auto">
          <a:xfrm>
            <a:off x="-381000" y="990600"/>
            <a:ext cx="10134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50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to become one of the largest engineering artifacts in history</a:t>
            </a:r>
          </a:p>
        </p:txBody>
      </p:sp>
    </p:spTree>
    <p:extLst>
      <p:ext uri="{BB962C8B-B14F-4D97-AF65-F5344CB8AC3E}">
        <p14:creationId xmlns:p14="http://schemas.microsoft.com/office/powerpoint/2010/main" val="16114764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Beginning...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838" y="1668596"/>
            <a:ext cx="705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were many competing networks &amp; architectures.</a:t>
            </a: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67654" y="3596105"/>
            <a:ext cx="99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827092" y="4081212"/>
            <a:ext cx="1043234" cy="836417"/>
            <a:chOff x="6827092" y="4081212"/>
            <a:chExt cx="1043234" cy="836417"/>
          </a:xfrm>
        </p:grpSpPr>
        <p:sp>
          <p:nvSpPr>
            <p:cNvPr id="63" name="TextBox 62"/>
            <p:cNvSpPr txBox="1"/>
            <p:nvPr/>
          </p:nvSpPr>
          <p:spPr>
            <a:xfrm>
              <a:off x="6827092" y="4333860"/>
              <a:ext cx="1043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60" name="TextBox 59"/>
            <p:cNvSpPr txBox="1"/>
            <p:nvPr/>
          </p:nvSpPr>
          <p:spPr>
            <a:xfrm>
              <a:off x="4227032" y="5189215"/>
              <a:ext cx="101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3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5181" y="6477000"/>
            <a:ext cx="5366420" cy="2123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sp>
          <p:nvSpPr>
            <p:cNvPr id="61" name="TextBox 60"/>
            <p:cNvSpPr txBox="1"/>
            <p:nvPr/>
          </p:nvSpPr>
          <p:spPr>
            <a:xfrm>
              <a:off x="1560600" y="4293394"/>
              <a:ext cx="9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80" y="3715629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7" y="3884171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3343755"/>
            <a:ext cx="376368" cy="3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ABD397-9C20-CA47-8CE6-D17EA1CCE6A8}"/>
              </a:ext>
            </a:extLst>
          </p:cNvPr>
          <p:cNvSpPr/>
          <p:nvPr/>
        </p:nvSpPr>
        <p:spPr bwMode="auto">
          <a:xfrm>
            <a:off x="-152400" y="1066800"/>
            <a:ext cx="96012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31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4" y="4764087"/>
            <a:ext cx="681789" cy="57576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133474" y="4050632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752" y="1595761"/>
            <a:ext cx="686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 started out as an overlay, designed  to interconnect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kinds of other networks – both LANs and WANs.</a:t>
            </a: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67654" y="3596105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857574" y="3908509"/>
            <a:ext cx="1230017" cy="1378452"/>
            <a:chOff x="2857574" y="3908509"/>
            <a:chExt cx="1230017" cy="1378452"/>
          </a:xfrm>
        </p:grpSpPr>
        <p:pic>
          <p:nvPicPr>
            <p:cNvPr id="7" name="Picture 5" descr="DataCenterSwitch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07" y="3908509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2857574" y="4917629"/>
              <a:ext cx="123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 Gateway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62612" y="3992833"/>
            <a:ext cx="1254206" cy="1345527"/>
            <a:chOff x="5662612" y="3992833"/>
            <a:chExt cx="1254206" cy="1345527"/>
          </a:xfrm>
        </p:grpSpPr>
        <p:pic>
          <p:nvPicPr>
            <p:cNvPr id="21" name="Picture 5" descr="DataCenterSwitch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2" y="3992833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686801" y="4969028"/>
              <a:ext cx="123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 Gateway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827092" y="4081212"/>
            <a:ext cx="1036630" cy="836417"/>
            <a:chOff x="6827092" y="4081212"/>
            <a:chExt cx="1036630" cy="836417"/>
          </a:xfrm>
        </p:grpSpPr>
        <p:sp>
          <p:nvSpPr>
            <p:cNvPr id="63" name="TextBox 62"/>
            <p:cNvSpPr txBox="1"/>
            <p:nvPr/>
          </p:nvSpPr>
          <p:spPr>
            <a:xfrm>
              <a:off x="6827092" y="4333860"/>
              <a:ext cx="1036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60" name="TextBox 59"/>
            <p:cNvSpPr txBox="1"/>
            <p:nvPr/>
          </p:nvSpPr>
          <p:spPr>
            <a:xfrm>
              <a:off x="4227032" y="5189215"/>
              <a:ext cx="1017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3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sp>
          <p:nvSpPr>
            <p:cNvPr id="59" name="TextBox 58"/>
            <p:cNvSpPr txBox="1"/>
            <p:nvPr/>
          </p:nvSpPr>
          <p:spPr>
            <a:xfrm>
              <a:off x="1586000" y="4280694"/>
              <a:ext cx="9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80" y="3715629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57" y="3884171"/>
            <a:ext cx="427221" cy="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ecoffey\AppData\Local\Temp\Rar$DRa0.200\30050_Device_nexus5000_major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3343755"/>
            <a:ext cx="376368" cy="3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ooter Placeholder 2">
            <a:extLst>
              <a:ext uri="{FF2B5EF4-FFF2-40B4-BE49-F238E27FC236}">
                <a16:creationId xmlns:a16="http://schemas.microsoft.com/office/drawing/2014/main" id="{F2259630-3D58-C04E-A3F1-D8F8744E4F6E}"/>
              </a:ext>
            </a:extLst>
          </p:cNvPr>
          <p:cNvSpPr txBox="1">
            <a:spLocks/>
          </p:cNvSpPr>
          <p:nvPr/>
        </p:nvSpPr>
        <p:spPr bwMode="auto">
          <a:xfrm>
            <a:off x="3695283" y="6508046"/>
            <a:ext cx="5296318" cy="1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3106311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887418" y="1961138"/>
            <a:ext cx="674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...most of those underlying technologies faded away.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22201" y="4015247"/>
            <a:ext cx="927532" cy="901309"/>
            <a:chOff x="6822201" y="4015247"/>
            <a:chExt cx="927532" cy="901309"/>
          </a:xfrm>
        </p:grpSpPr>
        <p:pic>
          <p:nvPicPr>
            <p:cNvPr id="6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02" y="467997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32" y="401524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01" y="423379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980907" y="3908509"/>
            <a:ext cx="3396080" cy="1117786"/>
            <a:chOff x="2980907" y="3908509"/>
            <a:chExt cx="3396080" cy="1117786"/>
          </a:xfrm>
        </p:grpSpPr>
        <p:pic>
          <p:nvPicPr>
            <p:cNvPr id="71" name="Picture 5" descr="DataCenterSwit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907" y="3908509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" descr="DataCenterSwit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2" y="3992833"/>
              <a:ext cx="714375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227013" y="4969367"/>
            <a:ext cx="1206351" cy="770648"/>
            <a:chOff x="4227013" y="4969367"/>
            <a:chExt cx="1206351" cy="770648"/>
          </a:xfrm>
        </p:grpSpPr>
        <p:pic>
          <p:nvPicPr>
            <p:cNvPr id="64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13" y="496936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33" y="5003975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301" y="550343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TextBox 104"/>
          <p:cNvSpPr txBox="1"/>
          <p:nvPr/>
        </p:nvSpPr>
        <p:spPr>
          <a:xfrm>
            <a:off x="4567654" y="3596105"/>
            <a:ext cx="99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DataPAC</a:t>
            </a:r>
            <a:endParaRPr lang="en-US" sz="18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827092" y="4081212"/>
            <a:ext cx="1043234" cy="836417"/>
            <a:chOff x="6827092" y="4081212"/>
            <a:chExt cx="1043234" cy="836417"/>
          </a:xfrm>
        </p:grpSpPr>
        <p:sp>
          <p:nvSpPr>
            <p:cNvPr id="108" name="TextBox 107"/>
            <p:cNvSpPr txBox="1"/>
            <p:nvPr/>
          </p:nvSpPr>
          <p:spPr>
            <a:xfrm>
              <a:off x="6827092" y="4333860"/>
              <a:ext cx="1043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TransPAC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9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669" y="4081212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999" y="4683737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17" y="4154153"/>
              <a:ext cx="308977" cy="2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4227032" y="4969028"/>
            <a:ext cx="1235179" cy="706865"/>
            <a:chOff x="4227032" y="4969028"/>
            <a:chExt cx="1235179" cy="706865"/>
          </a:xfrm>
        </p:grpSpPr>
        <p:sp>
          <p:nvSpPr>
            <p:cNvPr id="113" name="TextBox 112"/>
            <p:cNvSpPr txBox="1"/>
            <p:nvPr/>
          </p:nvSpPr>
          <p:spPr>
            <a:xfrm>
              <a:off x="4227032" y="5189215"/>
              <a:ext cx="1015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ARPANet</a:t>
              </a:r>
              <a:endParaRPr 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4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4990714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229" y="5441201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2" y="4969028"/>
              <a:ext cx="289982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887418" y="1616393"/>
            <a:ext cx="414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router technology </a:t>
            </a: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matured...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55080" y="3343755"/>
            <a:ext cx="1103898" cy="967637"/>
            <a:chOff x="4155080" y="3343755"/>
            <a:chExt cx="1103898" cy="967637"/>
          </a:xfrm>
        </p:grpSpPr>
        <p:pic>
          <p:nvPicPr>
            <p:cNvPr id="83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80" y="3715629"/>
              <a:ext cx="427221" cy="42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757" y="3884171"/>
              <a:ext cx="427221" cy="42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4" descr="C:\Users\ecoffey\AppData\Local\Temp\Rar$DRa0.200\30050_Device_nexus5000_major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052" y="3343755"/>
              <a:ext cx="376368" cy="37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55261" y="3467998"/>
            <a:ext cx="1115718" cy="804590"/>
            <a:chOff x="4410629" y="3750646"/>
            <a:chExt cx="1115718" cy="804590"/>
          </a:xfrm>
        </p:grpSpPr>
        <p:pic>
          <p:nvPicPr>
            <p:cNvPr id="87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29" y="416302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75" y="375064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16" y="431865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1586000" y="4280694"/>
            <a:ext cx="9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DECNet</a:t>
            </a:r>
            <a:endParaRPr lang="en-US" sz="18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9209" y="3992832"/>
            <a:ext cx="1045661" cy="970455"/>
            <a:chOff x="1529209" y="3992832"/>
            <a:chExt cx="1045661" cy="970455"/>
          </a:xfrm>
        </p:grpSpPr>
        <p:pic>
          <p:nvPicPr>
            <p:cNvPr id="93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163" y="3992832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53" y="4596770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7" descr="C:\Users\ecoffey\AppData\Local\Temp\Rar$DRa0.200\30050_Device_nexus5000_unreachable_64.png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209" y="4562239"/>
              <a:ext cx="366517" cy="36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90351" y="4065380"/>
            <a:ext cx="1072229" cy="818425"/>
            <a:chOff x="1507778" y="4074813"/>
            <a:chExt cx="1072229" cy="818425"/>
          </a:xfrm>
        </p:grpSpPr>
        <p:pic>
          <p:nvPicPr>
            <p:cNvPr id="90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68" y="4074813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776" y="465417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78" y="465665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Title 1"/>
          <p:cNvSpPr txBox="1">
            <a:spLocks/>
          </p:cNvSpPr>
          <p:nvPr/>
        </p:nvSpPr>
        <p:spPr>
          <a:xfrm>
            <a:off x="477078" y="2927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"Network Layer"</a:t>
            </a:r>
          </a:p>
        </p:txBody>
      </p:sp>
      <p:sp>
        <p:nvSpPr>
          <p:cNvPr id="75" name="Footer Placeholder 2">
            <a:extLst>
              <a:ext uri="{FF2B5EF4-FFF2-40B4-BE49-F238E27FC236}">
                <a16:creationId xmlns:a16="http://schemas.microsoft.com/office/drawing/2014/main" id="{9D4F838F-60D9-F145-A4D2-FA789A0E42B7}"/>
              </a:ext>
            </a:extLst>
          </p:cNvPr>
          <p:cNvSpPr txBox="1">
            <a:spLocks/>
          </p:cNvSpPr>
          <p:nvPr/>
        </p:nvSpPr>
        <p:spPr bwMode="auto">
          <a:xfrm>
            <a:off x="3865145" y="6477000"/>
            <a:ext cx="5126456" cy="2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291242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49" grpId="1"/>
      <p:bldP spid="105" grpId="0"/>
      <p:bldP spid="81" grpId="0"/>
      <p:bldP spid="81" grpId="1"/>
      <p:bldP spid="92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822201" y="4015247"/>
            <a:ext cx="927532" cy="901309"/>
            <a:chOff x="6822201" y="4015247"/>
            <a:chExt cx="927532" cy="901309"/>
          </a:xfrm>
        </p:grpSpPr>
        <p:pic>
          <p:nvPicPr>
            <p:cNvPr id="6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02" y="467997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32" y="401524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01" y="423379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227013" y="4969367"/>
            <a:ext cx="1206351" cy="770648"/>
            <a:chOff x="4227013" y="4969367"/>
            <a:chExt cx="1206351" cy="770648"/>
          </a:xfrm>
        </p:grpSpPr>
        <p:pic>
          <p:nvPicPr>
            <p:cNvPr id="64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13" y="496936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33" y="5003975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301" y="550343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014591" y="1313643"/>
            <a:ext cx="7186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Software-Defined Networking replaces routers with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switches that are [semi]-oblivious to protocol standards.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55261" y="3467998"/>
            <a:ext cx="1115718" cy="804590"/>
            <a:chOff x="4410629" y="3750646"/>
            <a:chExt cx="1115718" cy="804590"/>
          </a:xfrm>
        </p:grpSpPr>
        <p:pic>
          <p:nvPicPr>
            <p:cNvPr id="87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29" y="416302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75" y="3750646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16" y="4318657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90351" y="4065380"/>
            <a:ext cx="1072229" cy="818425"/>
            <a:chOff x="1507778" y="4074813"/>
            <a:chExt cx="1072229" cy="818425"/>
          </a:xfrm>
        </p:grpSpPr>
        <p:pic>
          <p:nvPicPr>
            <p:cNvPr id="90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68" y="4074813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776" y="465417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778" y="4656659"/>
              <a:ext cx="453231" cy="23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"Hollowing Out"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32453" y="3448334"/>
            <a:ext cx="1370873" cy="843575"/>
            <a:chOff x="4132453" y="3448334"/>
            <a:chExt cx="1370873" cy="84357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767052" y="3739188"/>
              <a:ext cx="167632" cy="3261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817748" y="3680103"/>
              <a:ext cx="495281" cy="1293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322750" y="3679433"/>
              <a:ext cx="353143" cy="28074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53" y="3736328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26" y="3911315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20" y="344833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32" y="3589104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6778969" y="3881664"/>
            <a:ext cx="1199129" cy="1101933"/>
            <a:chOff x="6778969" y="3881664"/>
            <a:chExt cx="1199129" cy="1101933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7457362" y="4495275"/>
              <a:ext cx="145925" cy="233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404580" y="4159445"/>
              <a:ext cx="184560" cy="225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099682" y="4369587"/>
              <a:ext cx="715981" cy="7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969" y="4183669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68" y="4576208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06" y="3881664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234" y="4232327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63917" y="3860724"/>
            <a:ext cx="1215548" cy="1105832"/>
            <a:chOff x="1463917" y="3860724"/>
            <a:chExt cx="1215548" cy="1105832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062434" y="4103692"/>
              <a:ext cx="423981" cy="292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677630" y="4136132"/>
              <a:ext cx="316294" cy="2512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77102" y="4144404"/>
              <a:ext cx="127774" cy="6042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101" y="386072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17" y="4215542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99" y="4262034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43" y="4605890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4278619" y="4910317"/>
            <a:ext cx="1116911" cy="888255"/>
            <a:chOff x="4278619" y="4910317"/>
            <a:chExt cx="1116911" cy="88825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4468277" y="5087656"/>
              <a:ext cx="305227" cy="183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791656" y="5377489"/>
              <a:ext cx="12253" cy="2102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65285" y="5136689"/>
              <a:ext cx="327217" cy="189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19" y="4910317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432" y="5476435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393" y="4948970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7" descr="C:\Users\ecoffey\AppData\Local\Temp\Rar$DRa0.934\30010_Device_cluster_controller_critical_6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530" y="5148562"/>
              <a:ext cx="379992" cy="37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4A64D39-42D0-FF43-A36B-7BB435388D88}"/>
              </a:ext>
            </a:extLst>
          </p:cNvPr>
          <p:cNvSpPr txBox="1">
            <a:spLocks/>
          </p:cNvSpPr>
          <p:nvPr/>
        </p:nvSpPr>
        <p:spPr bwMode="auto">
          <a:xfrm>
            <a:off x="3865145" y="6477000"/>
            <a:ext cx="5126456" cy="1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326886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3625181" y="4764087"/>
            <a:ext cx="632326" cy="519572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7873" y="3992833"/>
            <a:ext cx="609601" cy="4316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7873" y="4764087"/>
            <a:ext cx="762001" cy="26220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74" y="4625474"/>
            <a:ext cx="784726" cy="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2781" y="3992833"/>
            <a:ext cx="784726" cy="4236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3475" y="4625474"/>
            <a:ext cx="834188" cy="714375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32162" y="4091544"/>
            <a:ext cx="681789" cy="19522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6317" y="4424530"/>
            <a:ext cx="735262" cy="93996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93263" y="3569368"/>
            <a:ext cx="360948" cy="481264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285875" y="5492249"/>
            <a:ext cx="681788" cy="363119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33474" y="3221789"/>
            <a:ext cx="553327" cy="54708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65144" y="3408614"/>
            <a:ext cx="392363" cy="187491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93263" y="4941971"/>
            <a:ext cx="267369" cy="397878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25181" y="5339849"/>
            <a:ext cx="632326" cy="152400"/>
          </a:xfrm>
          <a:prstGeom prst="line">
            <a:avLst/>
          </a:prstGeom>
          <a:ln w="38100" cmpd="sng"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768870"/>
            <a:ext cx="1577055" cy="1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67985"/>
            <a:ext cx="1574800" cy="12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59" y="3358022"/>
            <a:ext cx="1656013" cy="10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4" y="4764087"/>
            <a:ext cx="1776328" cy="10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" y="3331285"/>
            <a:ext cx="773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" y="4625474"/>
            <a:ext cx="683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3" y="3111793"/>
            <a:ext cx="745958" cy="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00" y="5558547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3" y="2814972"/>
            <a:ext cx="665999" cy="5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File Server_Updated2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1" y="2961804"/>
            <a:ext cx="476918" cy="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158" y="5160939"/>
            <a:ext cx="867217" cy="6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9" y="5283659"/>
            <a:ext cx="620211" cy="6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58682" y="4251826"/>
            <a:ext cx="3520837" cy="568339"/>
            <a:chOff x="2958682" y="4251826"/>
            <a:chExt cx="3520837" cy="568339"/>
          </a:xfrm>
        </p:grpSpPr>
        <p:pic>
          <p:nvPicPr>
            <p:cNvPr id="45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682" y="4286765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057" y="4251826"/>
              <a:ext cx="9064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014591" y="1313643"/>
            <a:ext cx="724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allows the domain owner to define the semantics of</a:t>
            </a:r>
            <a:b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 bits – inside the domain...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32453" y="3448334"/>
            <a:ext cx="1370873" cy="843575"/>
            <a:chOff x="4132453" y="3448334"/>
            <a:chExt cx="1370873" cy="84357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767052" y="3739188"/>
              <a:ext cx="167632" cy="3261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817748" y="3680103"/>
              <a:ext cx="495281" cy="1293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322750" y="3679433"/>
              <a:ext cx="353143" cy="28074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53" y="3736328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26" y="3911315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20" y="3448334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C:\Users\ecoffey\AppData\Local\Temp\Rar$DRa0.608\30080_Device_switch_minor_6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32" y="3589104"/>
              <a:ext cx="380594" cy="38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6778969" y="3881664"/>
            <a:ext cx="1262000" cy="1101933"/>
            <a:chOff x="6778969" y="3881664"/>
            <a:chExt cx="1262000" cy="1101933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7590828" y="4495275"/>
              <a:ext cx="145925" cy="233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538046" y="4159445"/>
              <a:ext cx="184560" cy="225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003990" y="4369587"/>
              <a:ext cx="715981" cy="7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969" y="4183669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68" y="4576208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7" descr="C:\Users\ecoffey\AppData\Local\Temp\Rar$DRa0.608\30080_Device_switch_unreachable_6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406" y="3881664"/>
              <a:ext cx="407389" cy="40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105" y="4232327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63917" y="3867985"/>
            <a:ext cx="1215548" cy="1098571"/>
            <a:chOff x="1463917" y="3867985"/>
            <a:chExt cx="1215548" cy="1098571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062434" y="4103692"/>
              <a:ext cx="423981" cy="292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677630" y="4136132"/>
              <a:ext cx="316294" cy="2512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77102" y="4144404"/>
              <a:ext cx="127774" cy="6042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0" descr="C:\Users\ecoffey\AppData\Local\Temp\Rar$DRa0.934\30010_Device_cluster_controller_unknown_64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69C4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425" y="3867985"/>
              <a:ext cx="411864" cy="41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17" y="4215542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99" y="4262034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0" descr="C:\Users\ecoffey\AppData\Local\Temp\Rar$DRa0.608\30080_Device_switch_unknown_6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43" y="4605890"/>
              <a:ext cx="360666" cy="36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4278619" y="4910317"/>
            <a:ext cx="1116911" cy="888255"/>
            <a:chOff x="4278619" y="4910317"/>
            <a:chExt cx="1116911" cy="88825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4468277" y="5087656"/>
              <a:ext cx="305227" cy="1834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791656" y="5377489"/>
              <a:ext cx="12253" cy="2102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65285" y="5136689"/>
              <a:ext cx="327217" cy="189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19" y="4910317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432" y="5476435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C:\Users\ecoffey\AppData\Local\Temp\Rar$DRa0.608\30080_Device_switch_admindown_6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393" y="4948970"/>
              <a:ext cx="322137" cy="32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7" descr="C:\Users\ecoffey\AppData\Local\Temp\Rar$DRa0.934\30010_Device_cluster_controller_critical_64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503" y="5145151"/>
              <a:ext cx="379992" cy="37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230816" y="3156639"/>
            <a:ext cx="6882493" cy="2806516"/>
            <a:chOff x="1230816" y="3156639"/>
            <a:chExt cx="6882493" cy="2806516"/>
          </a:xfrm>
        </p:grpSpPr>
        <p:sp>
          <p:nvSpPr>
            <p:cNvPr id="2" name="Rectangle 1"/>
            <p:cNvSpPr/>
            <p:nvPr/>
          </p:nvSpPr>
          <p:spPr>
            <a:xfrm>
              <a:off x="2799029" y="4202295"/>
              <a:ext cx="73484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2084252">
              <a:off x="1230816" y="3814093"/>
              <a:ext cx="7722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725262">
              <a:off x="1300035" y="4637989"/>
              <a:ext cx="77223" cy="56774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2347811">
              <a:off x="3939880" y="4761455"/>
              <a:ext cx="85168" cy="590796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19493364">
              <a:off x="4020765" y="3762887"/>
              <a:ext cx="86606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2463780">
              <a:off x="4108127" y="3156639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17847702">
              <a:off x="5405839" y="3079777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2463780">
              <a:off x="5593778" y="3816228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7416646">
              <a:off x="7685103" y="3514176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5398885">
              <a:off x="7685922" y="4685106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89940" y="4103335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7847702">
              <a:off x="5522075" y="4547462"/>
              <a:ext cx="90513" cy="764261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19552601">
              <a:off x="3834094" y="5236171"/>
              <a:ext cx="86606" cy="503298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1845308">
              <a:off x="5538164" y="5372359"/>
              <a:ext cx="85168" cy="590796"/>
            </a:xfrm>
            <a:prstGeom prst="rect">
              <a:avLst/>
            </a:prstGeom>
            <a:blipFill>
              <a:blip r:embed="rId19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14591" y="2031839"/>
            <a:ext cx="632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and leaves the inter-domain interface to ossify.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"Network Layer"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485956" y="2777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"Internetwork Layer"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FBEBB9F6-F0A0-1947-AF0E-11AA39410C68}"/>
              </a:ext>
            </a:extLst>
          </p:cNvPr>
          <p:cNvSpPr txBox="1">
            <a:spLocks/>
          </p:cNvSpPr>
          <p:nvPr/>
        </p:nvSpPr>
        <p:spPr bwMode="auto">
          <a:xfrm>
            <a:off x="3719011" y="6477000"/>
            <a:ext cx="5272590" cy="2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i="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ts val="1000"/>
              </a:spcAft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800" i="1" kern="1200">
                <a:solidFill>
                  <a:srgbClr val="0000FF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Calvert, ICNP 2017 Panel (used with permission from author)</a:t>
            </a:r>
          </a:p>
        </p:txBody>
      </p:sp>
    </p:spTree>
    <p:extLst>
      <p:ext uri="{BB962C8B-B14F-4D97-AF65-F5344CB8AC3E}">
        <p14:creationId xmlns:p14="http://schemas.microsoft.com/office/powerpoint/2010/main" val="269903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C385-5978-794E-B799-D54C887B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Infrastructure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(the way I teach it)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C051-4C21-1944-8BCE-184050CF2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41761-030F-4C17-B32D-CEB5A9D934C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5A9380-5489-8D42-B8E6-D148D3F9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3721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D116F8-04DF-0840-87B3-7E91409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309"/>
            <a:ext cx="184716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9695238-DD51-454A-8634-58341CDAA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752600"/>
          <a:ext cx="8047038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9055100" imgH="5168900" progId="Visio.Drawing.6">
                  <p:embed/>
                </p:oleObj>
              </mc:Choice>
              <mc:Fallback>
                <p:oleObj name="Visio" r:id="rId3" imgW="9055100" imgH="5168900" progId="Visio.Drawing.6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9695238-DD51-454A-8634-58341CDAA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47038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9926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yper-overview_mar05">
  <a:themeElements>
    <a:clrScheme name="hyper-overview_mar05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99"/>
      </a:folHlink>
    </a:clrScheme>
    <a:fontScheme name="hyper-overview_mar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ts val="100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Arial" pitchFamily="-108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hyper-overview_mar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per-overview_mar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per-overview_mar05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hyper-overview_mar05</Template>
  <TotalTime>25677</TotalTime>
  <Words>254</Words>
  <Application>Microsoft Office PowerPoint</Application>
  <PresentationFormat>Overhead</PresentationFormat>
  <Paragraphs>45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hyper-overview_mar05</vt:lpstr>
      <vt:lpstr>PowerPoint Presentation</vt:lpstr>
      <vt:lpstr>The Internet began small …</vt:lpstr>
      <vt:lpstr>… to become one of the largest engineering artifacts in history</vt:lpstr>
      <vt:lpstr>In the Beginning...</vt:lpstr>
      <vt:lpstr>"Internetwork Layer"</vt:lpstr>
      <vt:lpstr>"Internetwork Layer"</vt:lpstr>
      <vt:lpstr>"Hollowing Out"</vt:lpstr>
      <vt:lpstr>PowerPoint Presentation</vt:lpstr>
      <vt:lpstr>Internet Infrastructure (the way I teach it) </vt:lpstr>
      <vt:lpstr>Internet Infrastructure (after a reality check)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 Liebeherr</dc:creator>
  <cp:lastModifiedBy>Jorg Liebeherr</cp:lastModifiedBy>
  <cp:revision>270</cp:revision>
  <cp:lastPrinted>1999-07-19T20:35:20Z</cp:lastPrinted>
  <dcterms:created xsi:type="dcterms:W3CDTF">2012-02-07T15:07:19Z</dcterms:created>
  <dcterms:modified xsi:type="dcterms:W3CDTF">2020-11-18T21:01:32Z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jorg@cs.virginia.edu</vt:lpwstr>
  </property>
  <property fmtid="{D5CDD505-2E9C-101B-9397-08002B2CF9AE}" pid="8" name="HomePage">
    <vt:lpwstr>http://www.cs.virginia.edu/~jorg/research/hypercast/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C:\localdata</vt:lpwstr>
  </property>
</Properties>
</file>